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8" r:id="rId9"/>
    <p:sldId id="261" r:id="rId10"/>
    <p:sldId id="273" r:id="rId11"/>
    <p:sldId id="262" r:id="rId12"/>
    <p:sldId id="265" r:id="rId13"/>
    <p:sldId id="267" r:id="rId14"/>
    <p:sldId id="274" r:id="rId15"/>
    <p:sldId id="266" r:id="rId16"/>
    <p:sldId id="275" r:id="rId17"/>
    <p:sldId id="269" r:id="rId18"/>
    <p:sldId id="270" r:id="rId19"/>
    <p:sldId id="271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0000"/>
    <a:srgbClr val="00CC00"/>
    <a:srgbClr val="00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9" autoAdjust="0"/>
    <p:restoredTop sz="86380" autoAdjust="0"/>
  </p:normalViewPr>
  <p:slideViewPr>
    <p:cSldViewPr>
      <p:cViewPr varScale="1">
        <p:scale>
          <a:sx n="77" d="100"/>
          <a:sy n="77" d="100"/>
        </p:scale>
        <p:origin x="-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173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 Based Reco</c:v>
                </c:pt>
              </c:strCache>
            </c:strRef>
          </c:tx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User1</c:v>
                </c:pt>
                <c:pt idx="1">
                  <c:v>User2</c:v>
                </c:pt>
                <c:pt idx="2">
                  <c:v>User3</c:v>
                </c:pt>
                <c:pt idx="3">
                  <c:v>User5</c:v>
                </c:pt>
                <c:pt idx="4">
                  <c:v>User6</c:v>
                </c:pt>
                <c:pt idx="5">
                  <c:v>User7</c:v>
                </c:pt>
                <c:pt idx="6">
                  <c:v>User8</c:v>
                </c:pt>
                <c:pt idx="7">
                  <c:v>User9</c:v>
                </c:pt>
                <c:pt idx="8">
                  <c:v>User10</c:v>
                </c:pt>
                <c:pt idx="9">
                  <c:v>User11</c:v>
                </c:pt>
                <c:pt idx="10">
                  <c:v>User12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0.600000000000001</c:v>
                </c:pt>
                <c:pt idx="1">
                  <c:v>0.700000000000001</c:v>
                </c:pt>
                <c:pt idx="2">
                  <c:v>0.55</c:v>
                </c:pt>
                <c:pt idx="3">
                  <c:v>0.650000000000001</c:v>
                </c:pt>
                <c:pt idx="4">
                  <c:v>0.8</c:v>
                </c:pt>
                <c:pt idx="5">
                  <c:v>0.68</c:v>
                </c:pt>
                <c:pt idx="6">
                  <c:v>0.0</c:v>
                </c:pt>
                <c:pt idx="7">
                  <c:v>0.5</c:v>
                </c:pt>
                <c:pt idx="8">
                  <c:v>0.4</c:v>
                </c:pt>
                <c:pt idx="9">
                  <c:v>0.53</c:v>
                </c:pt>
                <c:pt idx="10">
                  <c:v>0.600000000000001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Collaborative Based Reco</c:v>
                </c:pt>
              </c:strCache>
            </c:strRef>
          </c:tx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User1</c:v>
                </c:pt>
                <c:pt idx="1">
                  <c:v>User2</c:v>
                </c:pt>
                <c:pt idx="2">
                  <c:v>User3</c:v>
                </c:pt>
                <c:pt idx="3">
                  <c:v>User5</c:v>
                </c:pt>
                <c:pt idx="4">
                  <c:v>User6</c:v>
                </c:pt>
                <c:pt idx="5">
                  <c:v>User7</c:v>
                </c:pt>
                <c:pt idx="6">
                  <c:v>User8</c:v>
                </c:pt>
                <c:pt idx="7">
                  <c:v>User9</c:v>
                </c:pt>
                <c:pt idx="8">
                  <c:v>User10</c:v>
                </c:pt>
                <c:pt idx="9">
                  <c:v>User11</c:v>
                </c:pt>
                <c:pt idx="10">
                  <c:v>User12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0.3</c:v>
                </c:pt>
                <c:pt idx="1">
                  <c:v>0.2</c:v>
                </c:pt>
                <c:pt idx="2">
                  <c:v>0.25</c:v>
                </c:pt>
                <c:pt idx="3">
                  <c:v>0.1</c:v>
                </c:pt>
                <c:pt idx="4">
                  <c:v>0.15</c:v>
                </c:pt>
                <c:pt idx="5">
                  <c:v>0.0</c:v>
                </c:pt>
                <c:pt idx="6">
                  <c:v>0.2</c:v>
                </c:pt>
                <c:pt idx="7">
                  <c:v>0.5</c:v>
                </c:pt>
                <c:pt idx="8">
                  <c:v>0.1</c:v>
                </c:pt>
                <c:pt idx="9">
                  <c:v>0.8</c:v>
                </c:pt>
                <c:pt idx="10">
                  <c:v>0.13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User1</c:v>
                </c:pt>
                <c:pt idx="1">
                  <c:v>User2</c:v>
                </c:pt>
                <c:pt idx="2">
                  <c:v>User3</c:v>
                </c:pt>
                <c:pt idx="3">
                  <c:v>User5</c:v>
                </c:pt>
                <c:pt idx="4">
                  <c:v>User6</c:v>
                </c:pt>
                <c:pt idx="5">
                  <c:v>User7</c:v>
                </c:pt>
                <c:pt idx="6">
                  <c:v>User8</c:v>
                </c:pt>
                <c:pt idx="7">
                  <c:v>User9</c:v>
                </c:pt>
                <c:pt idx="8">
                  <c:v>User10</c:v>
                </c:pt>
                <c:pt idx="9">
                  <c:v>User11</c:v>
                </c:pt>
                <c:pt idx="10">
                  <c:v>User12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690680"/>
        <c:axId val="2145693656"/>
      </c:lineChart>
      <c:catAx>
        <c:axId val="21456906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5693656"/>
        <c:crosses val="autoZero"/>
        <c:auto val="1"/>
        <c:lblAlgn val="ctr"/>
        <c:lblOffset val="100"/>
        <c:noMultiLvlLbl val="0"/>
      </c:catAx>
      <c:valAx>
        <c:axId val="21456936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45690680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B2002-FB02-4E93-9C22-4D001BCC2AF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FBCBD-DCBF-4385-8108-B89B93CCBBC6}">
      <dgm:prSet phldrT="[Text]" custT="1"/>
      <dgm:spPr/>
      <dgm:t>
        <a:bodyPr/>
        <a:lstStyle/>
        <a:p>
          <a:r>
            <a:rPr lang="en-US" sz="2000" b="1" dirty="0" smtClean="0"/>
            <a:t>Content based Recommender</a:t>
          </a:r>
          <a:endParaRPr lang="en-US" sz="2000" b="1" dirty="0"/>
        </a:p>
      </dgm:t>
    </dgm:pt>
    <dgm:pt modelId="{F9E482F6-7812-4A5B-BD77-046DDF367DEF}" type="parTrans" cxnId="{0AFA33CB-6BC4-43E3-974A-0108EAB313E6}">
      <dgm:prSet/>
      <dgm:spPr/>
      <dgm:t>
        <a:bodyPr/>
        <a:lstStyle/>
        <a:p>
          <a:endParaRPr lang="en-US"/>
        </a:p>
      </dgm:t>
    </dgm:pt>
    <dgm:pt modelId="{22C4B36D-EB18-4786-82D0-7954D6A8E072}" type="sibTrans" cxnId="{0AFA33CB-6BC4-43E3-974A-0108EAB313E6}">
      <dgm:prSet/>
      <dgm:spPr/>
      <dgm:t>
        <a:bodyPr/>
        <a:lstStyle/>
        <a:p>
          <a:endParaRPr lang="en-US"/>
        </a:p>
      </dgm:t>
    </dgm:pt>
    <dgm:pt modelId="{4B98AF15-0AA6-4798-8BFF-15BC32031B08}">
      <dgm:prSet phldrT="[Text]" custT="1"/>
      <dgm:spPr/>
      <dgm:t>
        <a:bodyPr/>
        <a:lstStyle/>
        <a:p>
          <a:r>
            <a:rPr lang="en-US" sz="1600" b="1" dirty="0" smtClean="0"/>
            <a:t>Prediction accuracy proportional to number of content attributes</a:t>
          </a:r>
          <a:endParaRPr lang="en-US" sz="1600" b="1" dirty="0"/>
        </a:p>
      </dgm:t>
    </dgm:pt>
    <dgm:pt modelId="{EB3647ED-4709-4742-B144-041930DFB567}" type="parTrans" cxnId="{B4D719FF-D41A-471A-8051-F2C1D5D66626}">
      <dgm:prSet/>
      <dgm:spPr/>
      <dgm:t>
        <a:bodyPr/>
        <a:lstStyle/>
        <a:p>
          <a:endParaRPr lang="en-US"/>
        </a:p>
      </dgm:t>
    </dgm:pt>
    <dgm:pt modelId="{DFB3AA9B-C7F6-4FC7-AFBF-8C0675EC2563}" type="sibTrans" cxnId="{B4D719FF-D41A-471A-8051-F2C1D5D66626}">
      <dgm:prSet/>
      <dgm:spPr/>
      <dgm:t>
        <a:bodyPr/>
        <a:lstStyle/>
        <a:p>
          <a:endParaRPr lang="en-US"/>
        </a:p>
      </dgm:t>
    </dgm:pt>
    <dgm:pt modelId="{4CFF3E05-0A59-4B43-B72B-EC5CC975AA89}">
      <dgm:prSet phldrT="[Text]" custT="1"/>
      <dgm:spPr/>
      <dgm:t>
        <a:bodyPr/>
        <a:lstStyle/>
        <a:p>
          <a:r>
            <a:rPr lang="en-US" sz="1600" b="1" dirty="0" smtClean="0"/>
            <a:t>Gets complicated with increase in content parameters</a:t>
          </a:r>
          <a:endParaRPr lang="en-US" sz="1600" b="1" dirty="0"/>
        </a:p>
      </dgm:t>
    </dgm:pt>
    <dgm:pt modelId="{2AB4D6F2-3847-4B3C-846E-3E8C942CCAFC}" type="parTrans" cxnId="{4C13AC7B-D19C-4232-B133-6343264CA078}">
      <dgm:prSet/>
      <dgm:spPr/>
      <dgm:t>
        <a:bodyPr/>
        <a:lstStyle/>
        <a:p>
          <a:endParaRPr lang="en-US"/>
        </a:p>
      </dgm:t>
    </dgm:pt>
    <dgm:pt modelId="{46AE5E38-12DA-4B12-8204-E399DC05E79C}" type="sibTrans" cxnId="{4C13AC7B-D19C-4232-B133-6343264CA078}">
      <dgm:prSet/>
      <dgm:spPr/>
      <dgm:t>
        <a:bodyPr/>
        <a:lstStyle/>
        <a:p>
          <a:endParaRPr lang="en-US"/>
        </a:p>
      </dgm:t>
    </dgm:pt>
    <dgm:pt modelId="{8F3EB2F8-1170-453B-8F88-61DC75FFC749}">
      <dgm:prSet phldrT="[Text]" custT="1"/>
      <dgm:spPr/>
      <dgm:t>
        <a:bodyPr/>
        <a:lstStyle/>
        <a:p>
          <a:r>
            <a:rPr lang="en-US" sz="2000" b="1" smtClean="0"/>
            <a:t>Collaborative based Recommender</a:t>
          </a:r>
          <a:endParaRPr lang="en-US" sz="2000" b="1" dirty="0"/>
        </a:p>
      </dgm:t>
    </dgm:pt>
    <dgm:pt modelId="{5EFBF175-5E84-4521-A608-167B7F80707C}" type="parTrans" cxnId="{21CE29D0-DBB4-4653-A9A4-0A553AA29EEE}">
      <dgm:prSet/>
      <dgm:spPr/>
      <dgm:t>
        <a:bodyPr/>
        <a:lstStyle/>
        <a:p>
          <a:endParaRPr lang="en-US"/>
        </a:p>
      </dgm:t>
    </dgm:pt>
    <dgm:pt modelId="{6F7A0592-1B2E-4E41-A8D3-F9B36D64A1E2}" type="sibTrans" cxnId="{21CE29D0-DBB4-4653-A9A4-0A553AA29EEE}">
      <dgm:prSet/>
      <dgm:spPr/>
      <dgm:t>
        <a:bodyPr/>
        <a:lstStyle/>
        <a:p>
          <a:endParaRPr lang="en-US"/>
        </a:p>
      </dgm:t>
    </dgm:pt>
    <dgm:pt modelId="{5A2657A5-8406-4788-83A1-88B34CE7CE38}">
      <dgm:prSet phldrT="[Text]"/>
      <dgm:spPr/>
      <dgm:t>
        <a:bodyPr/>
        <a:lstStyle/>
        <a:p>
          <a:r>
            <a:rPr lang="en-US" b="1" dirty="0" smtClean="0"/>
            <a:t>More accurate predictions</a:t>
          </a:r>
          <a:endParaRPr lang="en-US" b="1" dirty="0"/>
        </a:p>
      </dgm:t>
    </dgm:pt>
    <dgm:pt modelId="{B5E38C7D-EA06-4B8A-BCB7-7DD9584646C1}" type="parTrans" cxnId="{DD9FC283-DDD8-40B1-91E7-63BD0021529C}">
      <dgm:prSet/>
      <dgm:spPr/>
      <dgm:t>
        <a:bodyPr/>
        <a:lstStyle/>
        <a:p>
          <a:endParaRPr lang="en-US"/>
        </a:p>
      </dgm:t>
    </dgm:pt>
    <dgm:pt modelId="{72F52179-7F0F-4673-8C3D-56E12439B693}" type="sibTrans" cxnId="{DD9FC283-DDD8-40B1-91E7-63BD0021529C}">
      <dgm:prSet/>
      <dgm:spPr/>
      <dgm:t>
        <a:bodyPr/>
        <a:lstStyle/>
        <a:p>
          <a:endParaRPr lang="en-US"/>
        </a:p>
      </dgm:t>
    </dgm:pt>
    <dgm:pt modelId="{88CF750B-F14B-415E-B5FE-A70BAECC8CB4}">
      <dgm:prSet phldrT="[Text]"/>
      <dgm:spPr/>
      <dgm:t>
        <a:bodyPr/>
        <a:lstStyle/>
        <a:p>
          <a:r>
            <a:rPr lang="en-US" b="1" dirty="0" smtClean="0"/>
            <a:t>Easier to implement </a:t>
          </a:r>
          <a:endParaRPr lang="en-US" b="1" dirty="0"/>
        </a:p>
      </dgm:t>
    </dgm:pt>
    <dgm:pt modelId="{4776539E-2C56-4023-9F33-EAA0E7252E71}" type="parTrans" cxnId="{CC2B24DE-23B9-4E96-99B9-D896AA29E243}">
      <dgm:prSet/>
      <dgm:spPr/>
      <dgm:t>
        <a:bodyPr/>
        <a:lstStyle/>
        <a:p>
          <a:endParaRPr lang="en-US"/>
        </a:p>
      </dgm:t>
    </dgm:pt>
    <dgm:pt modelId="{26101349-9FB6-4306-B532-836811529CB0}" type="sibTrans" cxnId="{CC2B24DE-23B9-4E96-99B9-D896AA29E243}">
      <dgm:prSet/>
      <dgm:spPr/>
      <dgm:t>
        <a:bodyPr/>
        <a:lstStyle/>
        <a:p>
          <a:endParaRPr lang="en-US"/>
        </a:p>
      </dgm:t>
    </dgm:pt>
    <dgm:pt modelId="{D5389DDC-9E33-4E31-80F1-FF89CAF2133A}">
      <dgm:prSet phldrT="[Text]" custT="1"/>
      <dgm:spPr/>
      <dgm:t>
        <a:bodyPr/>
        <a:lstStyle/>
        <a:p>
          <a:r>
            <a:rPr lang="en-US" sz="1600" b="1" dirty="0" smtClean="0"/>
            <a:t>Non-personalized &amp; Personalized</a:t>
          </a:r>
          <a:endParaRPr lang="en-US" sz="1600" b="1" dirty="0"/>
        </a:p>
      </dgm:t>
    </dgm:pt>
    <dgm:pt modelId="{4BC01371-4BFC-4137-85D9-3298DFCC3E18}" type="parTrans" cxnId="{EF2FCD92-3111-4E47-BF5D-646785BA7146}">
      <dgm:prSet/>
      <dgm:spPr/>
      <dgm:t>
        <a:bodyPr/>
        <a:lstStyle/>
        <a:p>
          <a:endParaRPr lang="en-US"/>
        </a:p>
      </dgm:t>
    </dgm:pt>
    <dgm:pt modelId="{AFCE7BF2-FB9B-4FA7-9C16-19041EA9FE7C}" type="sibTrans" cxnId="{EF2FCD92-3111-4E47-BF5D-646785BA7146}">
      <dgm:prSet/>
      <dgm:spPr/>
      <dgm:t>
        <a:bodyPr/>
        <a:lstStyle/>
        <a:p>
          <a:endParaRPr lang="en-US"/>
        </a:p>
      </dgm:t>
    </dgm:pt>
    <dgm:pt modelId="{1E68E2FA-A471-4CD4-BF90-3787479A4D89}" type="pres">
      <dgm:prSet presAssocID="{B67B2002-FB02-4E93-9C22-4D001BCC2AF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8732D8-6982-455F-8608-CE5D28C0A551}" type="pres">
      <dgm:prSet presAssocID="{B67B2002-FB02-4E93-9C22-4D001BCC2AFC}" presName="dummyMaxCanvas" presStyleCnt="0"/>
      <dgm:spPr/>
    </dgm:pt>
    <dgm:pt modelId="{94211073-126A-47A7-A545-65C63727A145}" type="pres">
      <dgm:prSet presAssocID="{B67B2002-FB02-4E93-9C22-4D001BCC2AFC}" presName="parentComposite" presStyleCnt="0"/>
      <dgm:spPr/>
    </dgm:pt>
    <dgm:pt modelId="{7A9D9284-24BD-4283-95AB-BBCBA5C224CB}" type="pres">
      <dgm:prSet presAssocID="{B67B2002-FB02-4E93-9C22-4D001BCC2AFC}" presName="parent1" presStyleLbl="alignAccFollowNode1" presStyleIdx="0" presStyleCnt="4" custScaleX="127137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BE8B147E-1BD7-4DF4-B1FA-F63468E16F12}" type="pres">
      <dgm:prSet presAssocID="{B67B2002-FB02-4E93-9C22-4D001BCC2AFC}" presName="parent2" presStyleLbl="alignAccFollowNode1" presStyleIdx="1" presStyleCnt="4" custScaleX="12833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213B2F9-169C-4A7E-B82D-34947A6EA3AC}" type="pres">
      <dgm:prSet presAssocID="{B67B2002-FB02-4E93-9C22-4D001BCC2AFC}" presName="childrenComposite" presStyleCnt="0"/>
      <dgm:spPr/>
    </dgm:pt>
    <dgm:pt modelId="{6DDA1207-3893-4BFB-BDEC-31E929A3A75F}" type="pres">
      <dgm:prSet presAssocID="{B67B2002-FB02-4E93-9C22-4D001BCC2AFC}" presName="dummyMaxCanvas_ChildArea" presStyleCnt="0"/>
      <dgm:spPr/>
    </dgm:pt>
    <dgm:pt modelId="{C46635A8-DF46-439C-8189-042455AEB688}" type="pres">
      <dgm:prSet presAssocID="{B67B2002-FB02-4E93-9C22-4D001BCC2AFC}" presName="fulcrum" presStyleLbl="alignAccFollowNode1" presStyleIdx="2" presStyleCnt="4"/>
      <dgm:spPr/>
    </dgm:pt>
    <dgm:pt modelId="{1D43136B-C202-4365-A8E9-CE258908D5D8}" type="pres">
      <dgm:prSet presAssocID="{B67B2002-FB02-4E93-9C22-4D001BCC2AFC}" presName="balance_23" presStyleLbl="alignAccFollowNode1" presStyleIdx="3" presStyleCnt="4">
        <dgm:presLayoutVars>
          <dgm:bulletEnabled val="1"/>
        </dgm:presLayoutVars>
      </dgm:prSet>
      <dgm:spPr/>
    </dgm:pt>
    <dgm:pt modelId="{7D0B7FBC-28E7-4238-AC23-5CC3B0161E30}" type="pres">
      <dgm:prSet presAssocID="{B67B2002-FB02-4E93-9C22-4D001BCC2AFC}" presName="right_23_1" presStyleLbl="node1" presStyleIdx="0" presStyleCnt="5" custScaleX="11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A0237-B198-4693-B330-140C079A1E1B}" type="pres">
      <dgm:prSet presAssocID="{B67B2002-FB02-4E93-9C22-4D001BCC2AFC}" presName="right_23_2" presStyleLbl="node1" presStyleIdx="1" presStyleCnt="5" custScaleX="119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08196-4ADF-456F-B769-BCE19D9810DB}" type="pres">
      <dgm:prSet presAssocID="{B67B2002-FB02-4E93-9C22-4D001BCC2AFC}" presName="right_23_3" presStyleLbl="node1" presStyleIdx="2" presStyleCnt="5" custScaleX="118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B04D4-AE64-475B-A6AF-38469263E25D}" type="pres">
      <dgm:prSet presAssocID="{B67B2002-FB02-4E93-9C22-4D001BCC2AFC}" presName="left_23_1" presStyleLbl="node1" presStyleIdx="3" presStyleCnt="5" custScaleX="139487" custScaleY="129812" custLinFactNeighborX="4987" custLinFactNeighborY="-15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944C4-CF9F-4E17-995E-37043342B1A0}" type="pres">
      <dgm:prSet presAssocID="{B67B2002-FB02-4E93-9C22-4D001BCC2AFC}" presName="left_23_2" presStyleLbl="node1" presStyleIdx="4" presStyleCnt="5" custScaleX="142061" custScaleY="118317" custLinFactNeighborX="2760" custLinFactNeighborY="-34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19A3A-B54B-4D44-A342-5072EEDE63F8}" type="presOf" srcId="{8F3EB2F8-1170-453B-8F88-61DC75FFC749}" destId="{BE8B147E-1BD7-4DF4-B1FA-F63468E16F12}" srcOrd="0" destOrd="0" presId="urn:microsoft.com/office/officeart/2005/8/layout/balance1"/>
    <dgm:cxn modelId="{8FA14C68-3396-4F24-8225-1FA692CDEFFD}" type="presOf" srcId="{88CF750B-F14B-415E-B5FE-A70BAECC8CB4}" destId="{05AA0237-B198-4693-B330-140C079A1E1B}" srcOrd="0" destOrd="0" presId="urn:microsoft.com/office/officeart/2005/8/layout/balance1"/>
    <dgm:cxn modelId="{1F836747-9B4E-4260-81C7-40FCFAE8969B}" type="presOf" srcId="{4B98AF15-0AA6-4798-8BFF-15BC32031B08}" destId="{7C5B04D4-AE64-475B-A6AF-38469263E25D}" srcOrd="0" destOrd="0" presId="urn:microsoft.com/office/officeart/2005/8/layout/balance1"/>
    <dgm:cxn modelId="{B4D719FF-D41A-471A-8051-F2C1D5D66626}" srcId="{F72FBCBD-DCBF-4385-8108-B89B93CCBBC6}" destId="{4B98AF15-0AA6-4798-8BFF-15BC32031B08}" srcOrd="0" destOrd="0" parTransId="{EB3647ED-4709-4742-B144-041930DFB567}" sibTransId="{DFB3AA9B-C7F6-4FC7-AFBF-8C0675EC2563}"/>
    <dgm:cxn modelId="{4C13AC7B-D19C-4232-B133-6343264CA078}" srcId="{F72FBCBD-DCBF-4385-8108-B89B93CCBBC6}" destId="{4CFF3E05-0A59-4B43-B72B-EC5CC975AA89}" srcOrd="1" destOrd="0" parTransId="{2AB4D6F2-3847-4B3C-846E-3E8C942CCAFC}" sibTransId="{46AE5E38-12DA-4B12-8204-E399DC05E79C}"/>
    <dgm:cxn modelId="{CC2B24DE-23B9-4E96-99B9-D896AA29E243}" srcId="{8F3EB2F8-1170-453B-8F88-61DC75FFC749}" destId="{88CF750B-F14B-415E-B5FE-A70BAECC8CB4}" srcOrd="1" destOrd="0" parTransId="{4776539E-2C56-4023-9F33-EAA0E7252E71}" sibTransId="{26101349-9FB6-4306-B532-836811529CB0}"/>
    <dgm:cxn modelId="{DD9FC283-DDD8-40B1-91E7-63BD0021529C}" srcId="{8F3EB2F8-1170-453B-8F88-61DC75FFC749}" destId="{5A2657A5-8406-4788-83A1-88B34CE7CE38}" srcOrd="0" destOrd="0" parTransId="{B5E38C7D-EA06-4B8A-BCB7-7DD9584646C1}" sibTransId="{72F52179-7F0F-4673-8C3D-56E12439B693}"/>
    <dgm:cxn modelId="{185E2634-9500-4DD6-A5E3-C1528A3F0236}" type="presOf" srcId="{B67B2002-FB02-4E93-9C22-4D001BCC2AFC}" destId="{1E68E2FA-A471-4CD4-BF90-3787479A4D89}" srcOrd="0" destOrd="0" presId="urn:microsoft.com/office/officeart/2005/8/layout/balance1"/>
    <dgm:cxn modelId="{4676E4BD-9F5E-4AFA-A7BF-D7BBFB893B5B}" type="presOf" srcId="{4CFF3E05-0A59-4B43-B72B-EC5CC975AA89}" destId="{07C944C4-CF9F-4E17-995E-37043342B1A0}" srcOrd="0" destOrd="0" presId="urn:microsoft.com/office/officeart/2005/8/layout/balance1"/>
    <dgm:cxn modelId="{0AFA33CB-6BC4-43E3-974A-0108EAB313E6}" srcId="{B67B2002-FB02-4E93-9C22-4D001BCC2AFC}" destId="{F72FBCBD-DCBF-4385-8108-B89B93CCBBC6}" srcOrd="0" destOrd="0" parTransId="{F9E482F6-7812-4A5B-BD77-046DDF367DEF}" sibTransId="{22C4B36D-EB18-4786-82D0-7954D6A8E072}"/>
    <dgm:cxn modelId="{A464EB51-9DA8-4D84-BABF-A27E39EC6F78}" type="presOf" srcId="{5A2657A5-8406-4788-83A1-88B34CE7CE38}" destId="{7D0B7FBC-28E7-4238-AC23-5CC3B0161E30}" srcOrd="0" destOrd="0" presId="urn:microsoft.com/office/officeart/2005/8/layout/balance1"/>
    <dgm:cxn modelId="{EF2FCD92-3111-4E47-BF5D-646785BA7146}" srcId="{8F3EB2F8-1170-453B-8F88-61DC75FFC749}" destId="{D5389DDC-9E33-4E31-80F1-FF89CAF2133A}" srcOrd="2" destOrd="0" parTransId="{4BC01371-4BFC-4137-85D9-3298DFCC3E18}" sibTransId="{AFCE7BF2-FB9B-4FA7-9C16-19041EA9FE7C}"/>
    <dgm:cxn modelId="{3A83A80F-9071-45F6-8B62-EE4D394F9708}" type="presOf" srcId="{D5389DDC-9E33-4E31-80F1-FF89CAF2133A}" destId="{01808196-4ADF-456F-B769-BCE19D9810DB}" srcOrd="0" destOrd="0" presId="urn:microsoft.com/office/officeart/2005/8/layout/balance1"/>
    <dgm:cxn modelId="{21CE29D0-DBB4-4653-A9A4-0A553AA29EEE}" srcId="{B67B2002-FB02-4E93-9C22-4D001BCC2AFC}" destId="{8F3EB2F8-1170-453B-8F88-61DC75FFC749}" srcOrd="1" destOrd="0" parTransId="{5EFBF175-5E84-4521-A608-167B7F80707C}" sibTransId="{6F7A0592-1B2E-4E41-A8D3-F9B36D64A1E2}"/>
    <dgm:cxn modelId="{45F61174-7801-48C0-8981-DDA1E599B586}" type="presOf" srcId="{F72FBCBD-DCBF-4385-8108-B89B93CCBBC6}" destId="{7A9D9284-24BD-4283-95AB-BBCBA5C224CB}" srcOrd="0" destOrd="0" presId="urn:microsoft.com/office/officeart/2005/8/layout/balance1"/>
    <dgm:cxn modelId="{FA7B0F39-E4F8-40AF-8D30-4FC07470A216}" type="presParOf" srcId="{1E68E2FA-A471-4CD4-BF90-3787479A4D89}" destId="{F28732D8-6982-455F-8608-CE5D28C0A551}" srcOrd="0" destOrd="0" presId="urn:microsoft.com/office/officeart/2005/8/layout/balance1"/>
    <dgm:cxn modelId="{4643E72D-03B6-43E3-AE2D-530E171114B6}" type="presParOf" srcId="{1E68E2FA-A471-4CD4-BF90-3787479A4D89}" destId="{94211073-126A-47A7-A545-65C63727A145}" srcOrd="1" destOrd="0" presId="urn:microsoft.com/office/officeart/2005/8/layout/balance1"/>
    <dgm:cxn modelId="{063E7CC1-7582-4AD5-9B98-733F68181B85}" type="presParOf" srcId="{94211073-126A-47A7-A545-65C63727A145}" destId="{7A9D9284-24BD-4283-95AB-BBCBA5C224CB}" srcOrd="0" destOrd="0" presId="urn:microsoft.com/office/officeart/2005/8/layout/balance1"/>
    <dgm:cxn modelId="{4A5B75F1-D017-48F5-AE82-DEA48F0A6632}" type="presParOf" srcId="{94211073-126A-47A7-A545-65C63727A145}" destId="{BE8B147E-1BD7-4DF4-B1FA-F63468E16F12}" srcOrd="1" destOrd="0" presId="urn:microsoft.com/office/officeart/2005/8/layout/balance1"/>
    <dgm:cxn modelId="{251F15B7-CE39-4241-82B4-51EFD1DD85CE}" type="presParOf" srcId="{1E68E2FA-A471-4CD4-BF90-3787479A4D89}" destId="{5213B2F9-169C-4A7E-B82D-34947A6EA3AC}" srcOrd="2" destOrd="0" presId="urn:microsoft.com/office/officeart/2005/8/layout/balance1"/>
    <dgm:cxn modelId="{11F03999-C3A9-4E33-8A3C-0225F2ADAD23}" type="presParOf" srcId="{5213B2F9-169C-4A7E-B82D-34947A6EA3AC}" destId="{6DDA1207-3893-4BFB-BDEC-31E929A3A75F}" srcOrd="0" destOrd="0" presId="urn:microsoft.com/office/officeart/2005/8/layout/balance1"/>
    <dgm:cxn modelId="{CB6EA5DC-4C67-4490-A7B2-D0492FF8D2AF}" type="presParOf" srcId="{5213B2F9-169C-4A7E-B82D-34947A6EA3AC}" destId="{C46635A8-DF46-439C-8189-042455AEB688}" srcOrd="1" destOrd="0" presId="urn:microsoft.com/office/officeart/2005/8/layout/balance1"/>
    <dgm:cxn modelId="{584755D2-9B02-4EEC-A3E8-A1CBB0FD742B}" type="presParOf" srcId="{5213B2F9-169C-4A7E-B82D-34947A6EA3AC}" destId="{1D43136B-C202-4365-A8E9-CE258908D5D8}" srcOrd="2" destOrd="0" presId="urn:microsoft.com/office/officeart/2005/8/layout/balance1"/>
    <dgm:cxn modelId="{B39316A5-CBCC-4A25-BBAB-CD1FCBC84C83}" type="presParOf" srcId="{5213B2F9-169C-4A7E-B82D-34947A6EA3AC}" destId="{7D0B7FBC-28E7-4238-AC23-5CC3B0161E30}" srcOrd="3" destOrd="0" presId="urn:microsoft.com/office/officeart/2005/8/layout/balance1"/>
    <dgm:cxn modelId="{6D5250AD-39A4-4C64-8DDC-AB13E3DA8175}" type="presParOf" srcId="{5213B2F9-169C-4A7E-B82D-34947A6EA3AC}" destId="{05AA0237-B198-4693-B330-140C079A1E1B}" srcOrd="4" destOrd="0" presId="urn:microsoft.com/office/officeart/2005/8/layout/balance1"/>
    <dgm:cxn modelId="{A6C34B19-AC08-4844-9AE2-2629E2F0FCF4}" type="presParOf" srcId="{5213B2F9-169C-4A7E-B82D-34947A6EA3AC}" destId="{01808196-4ADF-456F-B769-BCE19D9810DB}" srcOrd="5" destOrd="0" presId="urn:microsoft.com/office/officeart/2005/8/layout/balance1"/>
    <dgm:cxn modelId="{FB8DD67F-5632-4BD9-B0D8-D9137F2A137F}" type="presParOf" srcId="{5213B2F9-169C-4A7E-B82D-34947A6EA3AC}" destId="{7C5B04D4-AE64-475B-A6AF-38469263E25D}" srcOrd="6" destOrd="0" presId="urn:microsoft.com/office/officeart/2005/8/layout/balance1"/>
    <dgm:cxn modelId="{5F0CD25F-966C-46B4-97F8-865DFAC7CCA2}" type="presParOf" srcId="{5213B2F9-169C-4A7E-B82D-34947A6EA3AC}" destId="{07C944C4-CF9F-4E17-995E-37043342B1A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D9284-24BD-4283-95AB-BBCBA5C224CB}">
      <dsp:nvSpPr>
        <dsp:cNvPr id="0" name=""/>
        <dsp:cNvSpPr/>
      </dsp:nvSpPr>
      <dsp:spPr>
        <a:xfrm>
          <a:off x="1068149" y="11430"/>
          <a:ext cx="1849602" cy="808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Content based Recommender</a:t>
          </a:r>
          <a:endParaRPr lang="en-US" sz="2000" b="1" kern="1200" dirty="0"/>
        </a:p>
      </dsp:txBody>
      <dsp:txXfrm>
        <a:off x="1091821" y="35102"/>
        <a:ext cx="1802258" cy="760883"/>
      </dsp:txXfrm>
    </dsp:sp>
    <dsp:sp modelId="{BE8B147E-1BD7-4DF4-B1FA-F63468E16F12}">
      <dsp:nvSpPr>
        <dsp:cNvPr id="0" name=""/>
        <dsp:cNvSpPr/>
      </dsp:nvSpPr>
      <dsp:spPr>
        <a:xfrm>
          <a:off x="3160834" y="11430"/>
          <a:ext cx="1867016" cy="808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Collaborative based Recommender</a:t>
          </a:r>
          <a:endParaRPr lang="en-US" sz="2000" b="1" kern="1200" dirty="0"/>
        </a:p>
      </dsp:txBody>
      <dsp:txXfrm>
        <a:off x="3184506" y="35102"/>
        <a:ext cx="1819672" cy="760883"/>
      </dsp:txXfrm>
    </dsp:sp>
    <dsp:sp modelId="{C46635A8-DF46-439C-8189-042455AEB688}">
      <dsp:nvSpPr>
        <dsp:cNvPr id="0" name=""/>
        <dsp:cNvSpPr/>
      </dsp:nvSpPr>
      <dsp:spPr>
        <a:xfrm>
          <a:off x="2722054" y="3446398"/>
          <a:ext cx="606170" cy="6061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3136B-C202-4365-A8E9-CE258908D5D8}">
      <dsp:nvSpPr>
        <dsp:cNvPr id="0" name=""/>
        <dsp:cNvSpPr/>
      </dsp:nvSpPr>
      <dsp:spPr>
        <a:xfrm rot="240000">
          <a:off x="1206071" y="3186647"/>
          <a:ext cx="3638136" cy="25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B7FBC-28E7-4238-AC23-5CC3B0161E30}">
      <dsp:nvSpPr>
        <dsp:cNvPr id="0" name=""/>
        <dsp:cNvSpPr/>
      </dsp:nvSpPr>
      <dsp:spPr>
        <a:xfrm rot="240000">
          <a:off x="3263781" y="2559435"/>
          <a:ext cx="1704931" cy="658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More accurate predictions</a:t>
          </a:r>
          <a:endParaRPr lang="en-US" sz="1600" b="1" kern="1200" dirty="0"/>
        </a:p>
      </dsp:txBody>
      <dsp:txXfrm>
        <a:off x="3295930" y="2591584"/>
        <a:ext cx="1640633" cy="594275"/>
      </dsp:txXfrm>
    </dsp:sp>
    <dsp:sp modelId="{05AA0237-B198-4693-B330-140C079A1E1B}">
      <dsp:nvSpPr>
        <dsp:cNvPr id="0" name=""/>
        <dsp:cNvSpPr/>
      </dsp:nvSpPr>
      <dsp:spPr>
        <a:xfrm rot="240000">
          <a:off x="3294287" y="1833570"/>
          <a:ext cx="1748988" cy="655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Easier to implement </a:t>
          </a:r>
          <a:endParaRPr lang="en-US" sz="1600" b="1" kern="1200" dirty="0"/>
        </a:p>
      </dsp:txBody>
      <dsp:txXfrm>
        <a:off x="3326285" y="1865568"/>
        <a:ext cx="1684992" cy="591496"/>
      </dsp:txXfrm>
    </dsp:sp>
    <dsp:sp modelId="{01808196-4ADF-456F-B769-BCE19D9810DB}">
      <dsp:nvSpPr>
        <dsp:cNvPr id="0" name=""/>
        <dsp:cNvSpPr/>
      </dsp:nvSpPr>
      <dsp:spPr>
        <a:xfrm rot="240000">
          <a:off x="3359700" y="1121429"/>
          <a:ext cx="1723232" cy="657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Non-personalized &amp; Personalized</a:t>
          </a:r>
          <a:endParaRPr lang="en-US" sz="1600" b="1" kern="1200" dirty="0"/>
        </a:p>
      </dsp:txBody>
      <dsp:txXfrm>
        <a:off x="3391786" y="1153515"/>
        <a:ext cx="1659060" cy="593121"/>
      </dsp:txXfrm>
    </dsp:sp>
    <dsp:sp modelId="{7C5B04D4-AE64-475B-A6AF-38469263E25D}">
      <dsp:nvSpPr>
        <dsp:cNvPr id="0" name=""/>
        <dsp:cNvSpPr/>
      </dsp:nvSpPr>
      <dsp:spPr>
        <a:xfrm rot="240000">
          <a:off x="1094599" y="2186737"/>
          <a:ext cx="2030056" cy="867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Prediction accuracy proportional to number of content attributes</a:t>
          </a:r>
          <a:endParaRPr lang="en-US" sz="1600" b="1" kern="1200" dirty="0"/>
        </a:p>
      </dsp:txBody>
      <dsp:txXfrm>
        <a:off x="1136957" y="2229095"/>
        <a:ext cx="1945340" cy="782997"/>
      </dsp:txXfrm>
    </dsp:sp>
    <dsp:sp modelId="{07C944C4-CF9F-4E17-995E-37043342B1A0}">
      <dsp:nvSpPr>
        <dsp:cNvPr id="0" name=""/>
        <dsp:cNvSpPr/>
      </dsp:nvSpPr>
      <dsp:spPr>
        <a:xfrm rot="240000">
          <a:off x="1091308" y="1363210"/>
          <a:ext cx="2075109" cy="775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Gets complicated with increase in content parameters</a:t>
          </a:r>
          <a:endParaRPr lang="en-US" sz="1600" b="1" kern="1200" dirty="0"/>
        </a:p>
      </dsp:txBody>
      <dsp:txXfrm>
        <a:off x="1129148" y="1401050"/>
        <a:ext cx="1999429" cy="699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4A7B18-B1F7-4C32-B04E-0B0C2825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9E0DAD-2E06-4A73-8913-BBB9E0044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0DAD-2E06-4A73-8913-BBB9E0044D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0DAD-2E06-4A73-8913-BBB9E0044D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0DAD-2E06-4A73-8913-BBB9E0044D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0DAD-2E06-4A73-8913-BBB9E0044D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90600"/>
            <a:ext cx="20764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769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50" name="Picture 6" descr="tro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92663" y="2590800"/>
            <a:ext cx="3513137" cy="3657600"/>
          </a:xfrm>
          <a:prstGeom prst="rect">
            <a:avLst/>
          </a:prstGeom>
          <a:noFill/>
        </p:spPr>
      </p:pic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6156" name="Picture 12" descr="viterbi_bann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</p:spPr>
      </p:pic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7848600" y="0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Bitmap Image" r:id="rId16" imgW="4247619" imgH="4428571" progId="PBrush">
                  <p:embed/>
                </p:oleObj>
              </mc:Choice>
              <mc:Fallback>
                <p:oleObj name="Bitmap Image" r:id="rId16" imgW="4247619" imgH="4428571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438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atik.uni-freiburg.de/~cziegler/BX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pPr algn="l"/>
            <a:r>
              <a:rPr lang="en-US" sz="4000" dirty="0" smtClean="0"/>
              <a:t>Book Recommender System</a:t>
            </a:r>
            <a:endParaRPr lang="en-US" sz="4000" dirty="0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09800"/>
            <a:ext cx="7620000" cy="4114800"/>
          </a:xfrm>
        </p:spPr>
        <p:txBody>
          <a:bodyPr/>
          <a:lstStyle/>
          <a:p>
            <a:pPr algn="l"/>
            <a:r>
              <a:rPr lang="en-US" dirty="0" smtClean="0">
                <a:ea typeface="Verdana" pitchFamily="34" charset="0"/>
                <a:cs typeface="Times New Roman" pitchFamily="18" charset="0"/>
              </a:rPr>
              <a:t>Guided By:</a:t>
            </a:r>
          </a:p>
          <a:p>
            <a:pPr marL="395288" lvl="1" indent="-395288" algn="l"/>
            <a:r>
              <a:rPr lang="en-US" dirty="0" smtClean="0">
                <a:ea typeface="Verdana" pitchFamily="34" charset="0"/>
                <a:cs typeface="Times New Roman" pitchFamily="18" charset="0"/>
              </a:rPr>
              <a:t>Prof. Ellis Horowitz</a:t>
            </a:r>
          </a:p>
          <a:p>
            <a:pPr marL="177800" lvl="1" indent="-177800" algn="l"/>
            <a:r>
              <a:rPr lang="en-US" dirty="0" err="1" smtClean="0">
                <a:ea typeface="Verdana" pitchFamily="34" charset="0"/>
                <a:cs typeface="Times New Roman" pitchFamily="18" charset="0"/>
              </a:rPr>
              <a:t>Kaijian</a:t>
            </a:r>
            <a:r>
              <a:rPr lang="en-US" dirty="0" smtClean="0">
                <a:ea typeface="Verdan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Verdana" pitchFamily="34" charset="0"/>
                <a:cs typeface="Times New Roman" pitchFamily="18" charset="0"/>
              </a:rPr>
              <a:t>Xu</a:t>
            </a:r>
            <a:endParaRPr lang="en-US" dirty="0" smtClean="0">
              <a:ea typeface="Verdana" pitchFamily="34" charset="0"/>
              <a:cs typeface="Times New Roman" pitchFamily="18" charset="0"/>
            </a:endParaRPr>
          </a:p>
          <a:p>
            <a:pPr marL="177800" lvl="1" indent="-177800" algn="l"/>
            <a:endParaRPr lang="en-US" dirty="0" smtClean="0">
              <a:ea typeface="Verdana" pitchFamily="34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ea typeface="Verdana" pitchFamily="34" charset="0"/>
                <a:cs typeface="Times New Roman" pitchFamily="18" charset="0"/>
              </a:rPr>
              <a:t>Group 3 </a:t>
            </a:r>
          </a:p>
          <a:p>
            <a:pPr algn="l"/>
            <a:r>
              <a:rPr lang="en-US" sz="2400" dirty="0" err="1" smtClean="0">
                <a:ea typeface="Verdana" pitchFamily="34" charset="0"/>
                <a:cs typeface="Times New Roman" pitchFamily="18" charset="0"/>
              </a:rPr>
              <a:t>Ameet</a:t>
            </a:r>
            <a:r>
              <a:rPr lang="en-US" sz="2400" dirty="0" smtClean="0">
                <a:ea typeface="Verdana" pitchFamily="34" charset="0"/>
                <a:cs typeface="Times New Roman" pitchFamily="18" charset="0"/>
              </a:rPr>
              <a:t> Nanda  </a:t>
            </a:r>
          </a:p>
          <a:p>
            <a:pPr algn="l"/>
            <a:r>
              <a:rPr lang="en-US" sz="2400" dirty="0" err="1" smtClean="0">
                <a:ea typeface="Verdana" pitchFamily="34" charset="0"/>
                <a:cs typeface="Times New Roman" pitchFamily="18" charset="0"/>
              </a:rPr>
              <a:t>Bhaskar</a:t>
            </a:r>
            <a:r>
              <a:rPr lang="en-US" sz="2400" dirty="0" smtClean="0"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Verdana" pitchFamily="34" charset="0"/>
                <a:cs typeface="Times New Roman" pitchFamily="18" charset="0"/>
              </a:rPr>
              <a:t>Upadhyay</a:t>
            </a:r>
            <a:r>
              <a:rPr lang="en-US" sz="2400" dirty="0" smtClean="0">
                <a:ea typeface="Verdana" pitchFamily="34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2400" dirty="0" err="1" smtClean="0">
                <a:ea typeface="Verdana" pitchFamily="34" charset="0"/>
                <a:cs typeface="Times New Roman" pitchFamily="18" charset="0"/>
              </a:rPr>
              <a:t>Bhavana</a:t>
            </a:r>
            <a:r>
              <a:rPr lang="en-US" sz="2400" dirty="0" smtClean="0">
                <a:ea typeface="Verdana" pitchFamily="34" charset="0"/>
                <a:cs typeface="Times New Roman" pitchFamily="18" charset="0"/>
              </a:rPr>
              <a:t> Parekh</a:t>
            </a:r>
          </a:p>
          <a:p>
            <a:pPr marL="177800" lvl="1" indent="-177800"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 test set of 12 users.</a:t>
            </a:r>
          </a:p>
          <a:p>
            <a:pPr lvl="1"/>
            <a:r>
              <a:rPr lang="en-US" dirty="0" smtClean="0"/>
              <a:t>Duplicates of already existing users</a:t>
            </a:r>
          </a:p>
          <a:p>
            <a:pPr lvl="1"/>
            <a:r>
              <a:rPr lang="en-US" dirty="0" smtClean="0"/>
              <a:t>Each user with more than 10 rated books</a:t>
            </a:r>
          </a:p>
          <a:p>
            <a:pPr lvl="1"/>
            <a:r>
              <a:rPr lang="en-US" dirty="0" smtClean="0"/>
              <a:t>Removed 60% of known ratings</a:t>
            </a:r>
          </a:p>
          <a:p>
            <a:r>
              <a:rPr lang="en-US" dirty="0" smtClean="0"/>
              <a:t>Tested the test data set with simple content based and collaborative algorithms</a:t>
            </a:r>
          </a:p>
          <a:p>
            <a:pPr lvl="1"/>
            <a:r>
              <a:rPr lang="en-US" dirty="0" smtClean="0"/>
              <a:t>Match is the number of books from the recommendation which were present originally in the users rated books.</a:t>
            </a:r>
          </a:p>
          <a:p>
            <a:r>
              <a:rPr lang="en-US" dirty="0" smtClean="0"/>
              <a:t>Collaborative gave better results than content based, for fewer content in our case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 of Prediction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0" dirty="0"/>
          </a:p>
          <a:p>
            <a:endParaRPr lang="en-US" sz="2400" b="0" dirty="0" smtClean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609600" y="1981200"/>
          <a:ext cx="7977187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2819400"/>
            <a:ext cx="398721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914400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scraping to return most popular books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based UI</a:t>
            </a:r>
          </a:p>
          <a:p>
            <a:r>
              <a:rPr lang="en-US" dirty="0" smtClean="0"/>
              <a:t>Auto-Suggest search feature</a:t>
            </a:r>
          </a:p>
          <a:p>
            <a:r>
              <a:rPr lang="en-US" dirty="0" smtClean="0"/>
              <a:t>User login sessions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Future improvement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Matrix for Ratings</a:t>
            </a:r>
          </a:p>
          <a:p>
            <a:r>
              <a:rPr lang="en-US" dirty="0" smtClean="0"/>
              <a:t>Query Optimization.</a:t>
            </a:r>
          </a:p>
          <a:p>
            <a:r>
              <a:rPr lang="en-US" dirty="0" smtClean="0"/>
              <a:t>Improvements :</a:t>
            </a:r>
          </a:p>
          <a:p>
            <a:pPr lvl="1"/>
            <a:r>
              <a:rPr lang="en-US" dirty="0" smtClean="0"/>
              <a:t>Co-relate between different attributes to improve the quality of content based recommendations.</a:t>
            </a:r>
          </a:p>
          <a:p>
            <a:pPr lvl="1"/>
            <a:r>
              <a:rPr lang="en-US" dirty="0" smtClean="0"/>
              <a:t>To make a hybrid model using both collaborative filtering algorithm and content based filters.</a:t>
            </a:r>
          </a:p>
          <a:p>
            <a:pPr lvl="1"/>
            <a:r>
              <a:rPr lang="en-US" dirty="0" smtClean="0"/>
              <a:t>To test the program with larger data sets and more attributes.</a:t>
            </a:r>
          </a:p>
          <a:p>
            <a:pPr lvl="1"/>
            <a:r>
              <a:rPr lang="en-US" dirty="0" smtClean="0"/>
              <a:t>To run algorithms in parallel/distributed environments.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305800" cy="1143000"/>
          </a:xfrm>
        </p:spPr>
        <p:txBody>
          <a:bodyPr/>
          <a:lstStyle/>
          <a:p>
            <a:pPr lvl="0" algn="ctr" fontAlgn="auto">
              <a:spcAft>
                <a:spcPts val="0"/>
              </a:spcAft>
              <a:buNone/>
            </a:pPr>
            <a:r>
              <a:rPr lang="en-US" sz="9600" kern="1200" dirty="0" smtClean="0">
                <a:solidFill>
                  <a:prstClr val="black"/>
                </a:solidFill>
                <a:latin typeface="Calibri"/>
              </a:rPr>
              <a:t>Demo</a:t>
            </a:r>
            <a:endParaRPr lang="en-US" sz="32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Screen shot 2011-04-26 at 1.24.41 P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6582" y="1905000"/>
            <a:ext cx="7807036" cy="4419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</a:t>
            </a:r>
            <a:endParaRPr lang="en-US" dirty="0"/>
          </a:p>
        </p:txBody>
      </p:sp>
      <p:pic>
        <p:nvPicPr>
          <p:cNvPr id="4" name="Content Placeholder 3" descr="projs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05832"/>
            <a:ext cx="8305800" cy="381793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(Auto suggest)</a:t>
            </a:r>
            <a:endParaRPr lang="en-US" dirty="0"/>
          </a:p>
        </p:txBody>
      </p:sp>
      <p:pic>
        <p:nvPicPr>
          <p:cNvPr id="4" name="Content Placeholder 3" descr="Screen shot 2011-04-26 at 12.37.46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65068"/>
            <a:ext cx="8305800" cy="24994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 with </a:t>
            </a:r>
            <a:r>
              <a:rPr lang="en-US" dirty="0" err="1" smtClean="0"/>
              <a:t>recos</a:t>
            </a:r>
            <a:endParaRPr lang="en-US" dirty="0"/>
          </a:p>
        </p:txBody>
      </p:sp>
      <p:pic>
        <p:nvPicPr>
          <p:cNvPr id="4" name="Content Placeholder 3" descr="Screen shot 2011-04-26 at 12.48.35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60298"/>
            <a:ext cx="8305800" cy="370900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comparison between 2 different algorithms (Content Vs Collaborative based filtering) for a Book Recommender System.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Based on the result of the experiment infer which algorithm offers better recommendations.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find the related dataset from …</a:t>
            </a:r>
            <a:endParaRPr lang="en-US" sz="2000" dirty="0" smtClean="0"/>
          </a:p>
          <a:p>
            <a:pPr>
              <a:buNone/>
            </a:pPr>
            <a:r>
              <a:rPr lang="en-US" sz="2400" u="sng" dirty="0" smtClean="0">
                <a:solidFill>
                  <a:srgbClr val="6600FF"/>
                </a:solidFill>
                <a:hlinkClick r:id="rId2"/>
              </a:rPr>
              <a:t>http://www.informatik.uni-freiburg.de/~cziegler/BX/</a:t>
            </a:r>
            <a:endParaRPr lang="en-US" sz="2400" b="0" dirty="0" smtClean="0">
              <a:solidFill>
                <a:srgbClr val="66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pic>
        <p:nvPicPr>
          <p:cNvPr id="4" name="Content Placeholder 3" descr="al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03459"/>
            <a:ext cx="8305800" cy="3022681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305800" cy="1143000"/>
          </a:xfrm>
        </p:spPr>
        <p:txBody>
          <a:bodyPr/>
          <a:lstStyle/>
          <a:p>
            <a:pPr lvl="0" algn="ctr" fontAlgn="auto">
              <a:spcAft>
                <a:spcPts val="0"/>
              </a:spcAft>
              <a:buNone/>
            </a:pPr>
            <a:r>
              <a:rPr lang="en-US" sz="9600" kern="1200" smtClean="0">
                <a:solidFill>
                  <a:prstClr val="black"/>
                </a:solidFill>
                <a:latin typeface="Calibri"/>
              </a:rPr>
              <a:t>Fin</a:t>
            </a:r>
            <a:endParaRPr lang="en-US" sz="32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MySQL</a:t>
            </a:r>
            <a:r>
              <a:rPr lang="en-US" sz="2000" dirty="0" smtClean="0"/>
              <a:t> – To store the dataset R1- For  Books, Users, Ratings.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50k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~37k users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~500k ratings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~5 million item-item matrix elements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PHP –Backend for connectivity between html and </a:t>
            </a:r>
            <a:r>
              <a:rPr lang="en-US" sz="2000" dirty="0" err="1" smtClean="0"/>
              <a:t>sql</a:t>
            </a:r>
            <a:r>
              <a:rPr lang="en-US" sz="2000" dirty="0" smtClean="0"/>
              <a:t> and data processing.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Perl – To scrape data from amazon.com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Apache – Web Server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HTML/JavaScript /AJAX/</a:t>
            </a:r>
            <a:r>
              <a:rPr lang="en-US" sz="2000" dirty="0" err="1" smtClean="0"/>
              <a:t>Jquery</a:t>
            </a:r>
            <a:r>
              <a:rPr lang="en-US" sz="2000" dirty="0" smtClean="0"/>
              <a:t> – Front end UI for entering artist query and displaying results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914400"/>
          </a:xfrm>
        </p:spPr>
        <p:txBody>
          <a:bodyPr/>
          <a:lstStyle/>
          <a:p>
            <a:r>
              <a:rPr lang="en-US" dirty="0" smtClean="0"/>
              <a:t>Content Based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4419600"/>
          </a:xfrm>
        </p:spPr>
        <p:txBody>
          <a:bodyPr/>
          <a:lstStyle/>
          <a:p>
            <a:r>
              <a:rPr lang="en-US" sz="2400" dirty="0" smtClean="0"/>
              <a:t>Primary Content from Dataset – Author</a:t>
            </a:r>
          </a:p>
          <a:p>
            <a:r>
              <a:rPr lang="en-US" sz="2400" dirty="0" smtClean="0"/>
              <a:t>Additional Content from Dataset – Age group</a:t>
            </a:r>
          </a:p>
          <a:p>
            <a:r>
              <a:rPr lang="en-US" sz="2400" dirty="0" smtClean="0"/>
              <a:t>What we wanted to achieve?</a:t>
            </a:r>
          </a:p>
          <a:p>
            <a:pPr lvl="1"/>
            <a:r>
              <a:rPr lang="en-US" sz="2000" dirty="0" smtClean="0"/>
              <a:t>Given a set of books already rated by a user,  suggest other books based on users favorite author.</a:t>
            </a:r>
            <a:endParaRPr lang="en-US" sz="2000" dirty="0"/>
          </a:p>
          <a:p>
            <a:pPr lvl="1"/>
            <a:r>
              <a:rPr lang="en-US" sz="2000" dirty="0" smtClean="0"/>
              <a:t>Suggest trending books based on the age of the user.</a:t>
            </a:r>
          </a:p>
          <a:p>
            <a:r>
              <a:rPr lang="en-US" sz="2400" dirty="0" smtClean="0"/>
              <a:t>Challenges:</a:t>
            </a:r>
          </a:p>
          <a:p>
            <a:pPr lvl="1"/>
            <a:r>
              <a:rPr lang="en-US" sz="2000" dirty="0" smtClean="0"/>
              <a:t>Find favorite author</a:t>
            </a:r>
          </a:p>
          <a:p>
            <a:pPr lvl="1"/>
            <a:r>
              <a:rPr lang="en-US" sz="2000" dirty="0" smtClean="0"/>
              <a:t>Find a relevant age group</a:t>
            </a:r>
          </a:p>
          <a:p>
            <a:pPr lvl="1"/>
            <a:r>
              <a:rPr lang="en-US" sz="2000" dirty="0" smtClean="0"/>
              <a:t>Measuring the distribution of ratings</a:t>
            </a:r>
            <a:endParaRPr lang="en-US" sz="16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914400"/>
          </a:xfrm>
        </p:spPr>
        <p:txBody>
          <a:bodyPr/>
          <a:lstStyle/>
          <a:p>
            <a:r>
              <a:rPr lang="en-US" dirty="0" smtClean="0"/>
              <a:t>Simple Recommendation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305800" cy="4495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How we accomplished (</a:t>
            </a:r>
            <a:r>
              <a:rPr lang="en-US" sz="2400" dirty="0" err="1" smtClean="0"/>
              <a:t>Algo_content_based_authors</a:t>
            </a:r>
            <a:r>
              <a:rPr lang="en-US" sz="2400" dirty="0" smtClean="0"/>
              <a:t> ())</a:t>
            </a:r>
            <a:endParaRPr lang="en-US" sz="2400" dirty="0"/>
          </a:p>
          <a:p>
            <a:pPr lvl="1"/>
            <a:r>
              <a:rPr lang="en-US" sz="2000" dirty="0" smtClean="0"/>
              <a:t>Find the highest rated books from the user profile</a:t>
            </a:r>
          </a:p>
          <a:p>
            <a:pPr lvl="1"/>
            <a:r>
              <a:rPr lang="en-US" sz="2000" dirty="0" smtClean="0"/>
              <a:t>Group them by authors and order by mean rating per author</a:t>
            </a:r>
          </a:p>
          <a:p>
            <a:pPr lvl="1"/>
            <a:r>
              <a:rPr lang="en-US" sz="2000" dirty="0" smtClean="0"/>
              <a:t>Select these authors and find cumulatively highest rated books by them and suggest to users.</a:t>
            </a:r>
          </a:p>
          <a:p>
            <a:pPr lvl="1"/>
            <a:r>
              <a:rPr lang="en-US" sz="2000" dirty="0" smtClean="0"/>
              <a:t>Suggest to the user books which he hasn’t read from last step.</a:t>
            </a:r>
          </a:p>
          <a:p>
            <a:r>
              <a:rPr lang="en-US" sz="2400" dirty="0" smtClean="0"/>
              <a:t>For books trending by age we change the attribute from authors to age.</a:t>
            </a:r>
          </a:p>
          <a:p>
            <a:pPr lvl="1"/>
            <a:r>
              <a:rPr lang="en-US" sz="2000" dirty="0" smtClean="0"/>
              <a:t>For the age of the user, find all books rated by the users of the same age.</a:t>
            </a:r>
          </a:p>
          <a:p>
            <a:pPr lvl="1"/>
            <a:r>
              <a:rPr lang="en-US" sz="2000" dirty="0" smtClean="0"/>
              <a:t>Find the cumulative rating (</a:t>
            </a:r>
            <a:r>
              <a:rPr lang="en-US" sz="2000" dirty="0" err="1" smtClean="0"/>
              <a:t>bookcount</a:t>
            </a:r>
            <a:r>
              <a:rPr lang="en-US" sz="2000" dirty="0" smtClean="0"/>
              <a:t> * average) and suggest users whose cumulative rating is greater than threshold.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305800" cy="914400"/>
          </a:xfrm>
        </p:spPr>
        <p:txBody>
          <a:bodyPr/>
          <a:lstStyle/>
          <a:p>
            <a:r>
              <a:rPr lang="en-US" dirty="0" smtClean="0"/>
              <a:t>Slope one Collaborative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Slope One is based on a simple “popularity differential” which we </a:t>
            </a:r>
            <a:r>
              <a:rPr lang="en-US" sz="2400" b="0" dirty="0" smtClean="0"/>
              <a:t>compute by </a:t>
            </a:r>
            <a:r>
              <a:rPr lang="en-US" sz="2400" b="0" dirty="0"/>
              <a:t>subtracting the average rating of the two items</a:t>
            </a:r>
            <a:r>
              <a:rPr lang="en-US" sz="2400" b="0" dirty="0" smtClean="0"/>
              <a:t>.</a:t>
            </a:r>
          </a:p>
          <a:p>
            <a:endParaRPr lang="en-US" sz="2400" b="0" dirty="0"/>
          </a:p>
          <a:p>
            <a:pPr>
              <a:buNone/>
            </a:pPr>
            <a:endParaRPr lang="en-US" sz="2400" b="0" dirty="0" smtClean="0"/>
          </a:p>
          <a:p>
            <a:pPr>
              <a:buNone/>
            </a:pPr>
            <a:endParaRPr lang="en-US" sz="2400" b="0" dirty="0" smtClean="0"/>
          </a:p>
        </p:txBody>
      </p:sp>
      <p:pic>
        <p:nvPicPr>
          <p:cNvPr id="6" name="Picture 5" descr="slope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743200"/>
            <a:ext cx="4952999" cy="3894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953000"/>
          </a:xfrm>
        </p:spPr>
        <p:txBody>
          <a:bodyPr/>
          <a:lstStyle/>
          <a:p>
            <a:r>
              <a:rPr lang="en-US" b="0" dirty="0" smtClean="0"/>
              <a:t>Created and populated the item-item matrix (Dev table) with the sum of the Differential ratings and the count of the total users who rated the item pair.</a:t>
            </a:r>
          </a:p>
          <a:p>
            <a:pPr lvl="1"/>
            <a:r>
              <a:rPr lang="en-US" b="0" dirty="0" smtClean="0"/>
              <a:t>Differential Rating</a:t>
            </a:r>
          </a:p>
          <a:p>
            <a:r>
              <a:rPr lang="en-US" b="0" dirty="0" smtClean="0"/>
              <a:t>Each time a new user rating is entered, we update this item-item matrix Dev table.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Exponential time complexity</a:t>
            </a:r>
          </a:p>
          <a:p>
            <a:pPr lvl="1"/>
            <a:r>
              <a:rPr lang="en-US" dirty="0" smtClean="0"/>
              <a:t>Space issue for population of DEV table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4724400"/>
          <a:ext cx="655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ISBN1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ISBN2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personalized : using Dev Table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Retrieve itemID2 for </a:t>
            </a:r>
            <a:r>
              <a:rPr lang="en-US" sz="1800" dirty="0" err="1" smtClean="0"/>
              <a:t>recos</a:t>
            </a:r>
            <a:r>
              <a:rPr lang="en-US" sz="1800" dirty="0" smtClean="0"/>
              <a:t> based on higher values of Count </a:t>
            </a:r>
          </a:p>
          <a:p>
            <a:pPr lvl="1"/>
            <a:r>
              <a:rPr lang="en-US" sz="1400" dirty="0" smtClean="0"/>
              <a:t>Count is the number of users who have rated itemID1 and itemID2</a:t>
            </a:r>
          </a:p>
          <a:p>
            <a:r>
              <a:rPr lang="en-US" sz="1800" dirty="0" smtClean="0"/>
              <a:t>Retrieve itemID2 based on highest values of (sum/count)</a:t>
            </a:r>
          </a:p>
          <a:p>
            <a:pPr lvl="1"/>
            <a:r>
              <a:rPr lang="en-US" sz="1400" dirty="0" smtClean="0"/>
              <a:t>Sum is the sum rating difference of ItemID1 from ItemID2, for all the users who rated both items.</a:t>
            </a:r>
          </a:p>
          <a:p>
            <a:r>
              <a:rPr lang="en-US" sz="1800" dirty="0" smtClean="0"/>
              <a:t>Sum/Count gives us the popularity difference of the item pair.</a:t>
            </a:r>
          </a:p>
          <a:p>
            <a:pPr lvl="1"/>
            <a:endParaRPr lang="en-US" sz="1400" dirty="0" smtClean="0"/>
          </a:p>
        </p:txBody>
      </p:sp>
      <p:pic>
        <p:nvPicPr>
          <p:cNvPr id="10" name="Picture 9" descr="finalim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8657143" cy="2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7543800" cy="457200"/>
          </a:xfrm>
        </p:spPr>
        <p:txBody>
          <a:bodyPr/>
          <a:lstStyle/>
          <a:p>
            <a:r>
              <a:rPr lang="en-US" dirty="0" smtClean="0"/>
              <a:t>Personalized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85800" y="1524000"/>
            <a:ext cx="8077200" cy="5105400"/>
          </a:xfrm>
        </p:spPr>
        <p:txBody>
          <a:bodyPr/>
          <a:lstStyle/>
          <a:p>
            <a:r>
              <a:rPr lang="en-US" sz="2400" b="0" dirty="0" smtClean="0"/>
              <a:t>We define a predict function to predict how the current user will rate the item. For current user we predict the top 5 items.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1800" b="0" dirty="0" smtClean="0"/>
          </a:p>
          <a:p>
            <a:endParaRPr lang="en-US" sz="1800" b="0" dirty="0" smtClean="0"/>
          </a:p>
          <a:p>
            <a:endParaRPr lang="en-US" sz="1800" b="0" dirty="0" smtClean="0"/>
          </a:p>
          <a:p>
            <a:r>
              <a:rPr lang="en-US" sz="1800" b="0" dirty="0" smtClean="0"/>
              <a:t>Find all ISBN1 books from DEV table where ISBN2 is rated by current User.</a:t>
            </a:r>
          </a:p>
          <a:p>
            <a:r>
              <a:rPr lang="en-US" sz="1800" b="0" dirty="0" smtClean="0"/>
              <a:t>Find the items having highest average rating based on sum and count values from Dev table and ratings table.</a:t>
            </a: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0" dirty="0" smtClean="0"/>
          </a:p>
        </p:txBody>
      </p:sp>
      <p:pic>
        <p:nvPicPr>
          <p:cNvPr id="5" name="Picture 4" descr="colabfi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972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2417">
  <a:themeElements>
    <a:clrScheme name="en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n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n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12417</Template>
  <TotalTime>2670</TotalTime>
  <Words>783</Words>
  <Application>Microsoft Macintosh PowerPoint</Application>
  <PresentationFormat>On-screen Show (4:3)</PresentationFormat>
  <Paragraphs>130</Paragraphs>
  <Slides>21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12417</vt:lpstr>
      <vt:lpstr>Bitmap Image</vt:lpstr>
      <vt:lpstr>Book Recommender System</vt:lpstr>
      <vt:lpstr>Introduction</vt:lpstr>
      <vt:lpstr>Technologies Deployed</vt:lpstr>
      <vt:lpstr>Content Based Recommender</vt:lpstr>
      <vt:lpstr>Simple Recommendation - II</vt:lpstr>
      <vt:lpstr>Slope one Collaborative Recommender</vt:lpstr>
      <vt:lpstr>Implementation Steps</vt:lpstr>
      <vt:lpstr>Non personalized : using Dev Table </vt:lpstr>
      <vt:lpstr>Personalized</vt:lpstr>
      <vt:lpstr>Experiment and Results</vt:lpstr>
      <vt:lpstr>Performance Comparison of Prediction Accuracy</vt:lpstr>
      <vt:lpstr>Inference</vt:lpstr>
      <vt:lpstr>Additional Features</vt:lpstr>
      <vt:lpstr>Challenges &amp; Future improvement </vt:lpstr>
      <vt:lpstr>PowerPoint Presentation</vt:lpstr>
      <vt:lpstr>Login Page</vt:lpstr>
      <vt:lpstr>User Profile</vt:lpstr>
      <vt:lpstr>Search (Auto suggest)</vt:lpstr>
      <vt:lpstr>Search result with recos</vt:lpstr>
      <vt:lpstr>Recommendations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Bhavana</dc:creator>
  <cp:lastModifiedBy>Ken Brooks</cp:lastModifiedBy>
  <cp:revision>135</cp:revision>
  <dcterms:created xsi:type="dcterms:W3CDTF">2011-04-24T21:13:21Z</dcterms:created>
  <dcterms:modified xsi:type="dcterms:W3CDTF">2015-10-28T22:24:11Z</dcterms:modified>
</cp:coreProperties>
</file>