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Amatic SC"/>
      <p:regular r:id="rId30"/>
      <p:bold r:id="rId31"/>
    </p:embeddedFont>
    <p:embeddedFont>
      <p:font typeface="Source Code Pro"/>
      <p:regular r:id="rId32"/>
      <p:bold r:id="rId33"/>
    </p:embeddedFont>
    <p:embeddedFont>
      <p:font typeface="Arv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35" Type="http://schemas.openxmlformats.org/officeDocument/2006/relationships/font" Target="fonts/Arvo-bold.fntdata"/><Relationship Id="rId12" Type="http://schemas.openxmlformats.org/officeDocument/2006/relationships/slide" Target="slides/slide6.xml"/><Relationship Id="rId34" Type="http://schemas.openxmlformats.org/officeDocument/2006/relationships/font" Target="fonts/Arvo-regular.fntdata"/><Relationship Id="rId15" Type="http://schemas.openxmlformats.org/officeDocument/2006/relationships/slide" Target="slides/slide9.xml"/><Relationship Id="rId37" Type="http://schemas.openxmlformats.org/officeDocument/2006/relationships/font" Target="fonts/Arvo-boldItalic.fntdata"/><Relationship Id="rId14" Type="http://schemas.openxmlformats.org/officeDocument/2006/relationships/slide" Target="slides/slide8.xml"/><Relationship Id="rId36" Type="http://schemas.openxmlformats.org/officeDocument/2006/relationships/font" Target="fonts/Arv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ba68485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ba68485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ba684852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ba684852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ba684852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ba684852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ba684852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ba684852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ba684852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ba684852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ba684852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ba684852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ba684852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ba684852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ba684852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ba684852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ba684852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ba684852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a684852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a684852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ba684852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ba684852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ba68485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ba68485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ba684852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ba684852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ba684852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ba684852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ba684852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ba684852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ba684852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ba684852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ba68485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ba68485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ba68485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ba68485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ba684852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ba684852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ba684852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ba684852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ba684852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ba684852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a684852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a684852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a684852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ba684852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icd10data.com/ICD10CM/Codes/A00-B99/A90-A99/A92-/A92.8" TargetMode="External"/><Relationship Id="rId4" Type="http://schemas.openxmlformats.org/officeDocument/2006/relationships/hyperlink" Target="https://www.icd10data.com/ICD10CM/Codes/A00-B99/A30-A49/A37-/A37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1635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500">
                <a:latin typeface="Arvo"/>
                <a:ea typeface="Arvo"/>
                <a:cs typeface="Arvo"/>
                <a:sym typeface="Arvo"/>
              </a:rPr>
              <a:t>Hands on </a:t>
            </a:r>
            <a:endParaRPr b="0" sz="6500"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65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552075"/>
            <a:ext cx="8727600" cy="15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Exploring Machine learning with Spark &amp; </a:t>
            </a:r>
            <a:br>
              <a:rPr lang="en">
                <a:latin typeface="Arvo"/>
                <a:ea typeface="Arvo"/>
                <a:cs typeface="Arvo"/>
                <a:sym typeface="Arvo"/>
              </a:rPr>
            </a:br>
            <a:r>
              <a:rPr lang="en">
                <a:latin typeface="Arvo"/>
                <a:ea typeface="Arvo"/>
                <a:cs typeface="Arvo"/>
                <a:sym typeface="Arvo"/>
              </a:rPr>
              <a:t>Real-world Scalable Architecture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	</a:t>
            </a:r>
            <a:r>
              <a:rPr lang="en" sz="1400">
                <a:latin typeface="Arvo"/>
                <a:ea typeface="Arvo"/>
                <a:cs typeface="Arvo"/>
                <a:sym typeface="Arvo"/>
              </a:rPr>
              <a:t>Prakshi Yadav</a:t>
            </a:r>
            <a:endParaRPr sz="1400">
              <a:latin typeface="Arvo"/>
              <a:ea typeface="Arvo"/>
              <a:cs typeface="Arvo"/>
              <a:sym typeface="Arvo"/>
            </a:endParaRPr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vo"/>
                <a:ea typeface="Arvo"/>
                <a:cs typeface="Arvo"/>
                <a:sym typeface="Arvo"/>
              </a:rPr>
              <a:t>Data Engineer @Episource</a:t>
            </a:r>
            <a:endParaRPr sz="1400"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679" y="1539500"/>
            <a:ext cx="3191675" cy="16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Spark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57" y="1176524"/>
            <a:ext cx="7810418" cy="35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154775" y="0"/>
            <a:ext cx="8755800" cy="1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Serverless Data processing pipeline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71" name="Google Shape;1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649" y="1389600"/>
            <a:ext cx="6978149" cy="3675401"/>
          </a:xfrm>
          <a:prstGeom prst="rect">
            <a:avLst/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>
            <p:ph type="title"/>
          </p:nvPr>
        </p:nvSpPr>
        <p:spPr>
          <a:xfrm>
            <a:off x="311700" y="2567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data stored?</a:t>
            </a:r>
            <a:endParaRPr/>
          </a:p>
        </p:txBody>
      </p:sp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207525" y="1202025"/>
            <a:ext cx="5607600" cy="347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r>
              <a:rPr b="1"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Scales - </a:t>
            </a: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just keep putting files, and it will never fill up.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Upload and download your data with SSL encrypted end points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vo"/>
              <a:ea typeface="Arvo"/>
              <a:cs typeface="Arvo"/>
              <a:sym typeface="Arvo"/>
            </a:endParaRPr>
          </a:p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Provides multiple options for encrypting data at rest.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b="1"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Low Cost - </a:t>
            </a:r>
            <a:r>
              <a:rPr lang="en">
                <a:solidFill>
                  <a:srgbClr val="000000"/>
                </a:solidFill>
                <a:highlight>
                  <a:srgbClr val="F7F7F7"/>
                </a:highlight>
                <a:latin typeface="Arvo"/>
                <a:ea typeface="Arvo"/>
                <a:cs typeface="Arvo"/>
                <a:sym typeface="Arvo"/>
              </a:rPr>
              <a:t>$0.023 per GB</a:t>
            </a:r>
            <a:endParaRPr>
              <a:solidFill>
                <a:srgbClr val="000000"/>
              </a:solidFill>
              <a:highlight>
                <a:srgbClr val="F7F7F7"/>
              </a:highlight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7F7F7"/>
                </a:highlight>
                <a:latin typeface="Arvo"/>
                <a:ea typeface="Arvo"/>
                <a:cs typeface="Arvo"/>
                <a:sym typeface="Arvo"/>
              </a:rPr>
              <a:t>Reading data in a Spark application is as simple as calling  - </a:t>
            </a:r>
            <a:r>
              <a:rPr lang="en">
                <a:solidFill>
                  <a:srgbClr val="CC4125"/>
                </a:solidFill>
                <a:highlight>
                  <a:srgbClr val="F7F7F7"/>
                </a:highlight>
                <a:latin typeface="Arvo"/>
                <a:ea typeface="Arvo"/>
                <a:cs typeface="Arvo"/>
                <a:sym typeface="Arvo"/>
              </a:rPr>
              <a:t>sc.textFile(“s3n://&lt;bucketname&gt;”</a:t>
            </a:r>
            <a:r>
              <a:rPr lang="en" sz="1400">
                <a:solidFill>
                  <a:srgbClr val="CC4125"/>
                </a:solidFill>
                <a:highlight>
                  <a:srgbClr val="F7F7F7"/>
                </a:highlight>
                <a:latin typeface="Arvo"/>
                <a:ea typeface="Arvo"/>
                <a:cs typeface="Arvo"/>
                <a:sym typeface="Arvo"/>
              </a:rPr>
              <a:t>)</a:t>
            </a:r>
            <a:r>
              <a:rPr lang="en" sz="1400">
                <a:solidFill>
                  <a:srgbClr val="000000"/>
                </a:solidFill>
                <a:highlight>
                  <a:srgbClr val="F7F7F7"/>
                </a:highlight>
                <a:latin typeface="Arvo"/>
                <a:ea typeface="Arvo"/>
                <a:cs typeface="Arvo"/>
                <a:sym typeface="Arvo"/>
              </a:rPr>
              <a:t> </a:t>
            </a:r>
            <a:endParaRPr sz="1400">
              <a:solidFill>
                <a:srgbClr val="000000"/>
              </a:solidFill>
              <a:highlight>
                <a:srgbClr val="F7F7F7"/>
              </a:highlight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163" y="120201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6"/>
          <p:cNvSpPr txBox="1"/>
          <p:nvPr/>
        </p:nvSpPr>
        <p:spPr>
          <a:xfrm>
            <a:off x="6755587" y="3489400"/>
            <a:ext cx="2010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vo"/>
                <a:ea typeface="Arvo"/>
                <a:cs typeface="Arvo"/>
                <a:sym typeface="Arvo"/>
              </a:rPr>
              <a:t>Object Storage</a:t>
            </a:r>
            <a:endParaRPr b="1" sz="18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6446200" y="531775"/>
            <a:ext cx="2503200" cy="3981900"/>
          </a:xfrm>
          <a:prstGeom prst="rect">
            <a:avLst/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Triggers the pipeline?</a:t>
            </a:r>
            <a:endParaRPr/>
          </a:p>
        </p:txBody>
      </p:sp>
      <p:pic>
        <p:nvPicPr>
          <p:cNvPr id="186" name="Google Shape;1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425" y="1093850"/>
            <a:ext cx="6064105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processing with EMR</a:t>
            </a:r>
            <a:endParaRPr/>
          </a:p>
        </p:txBody>
      </p:sp>
      <p:pic>
        <p:nvPicPr>
          <p:cNvPr id="192" name="Google Shape;1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800" y="1181400"/>
            <a:ext cx="5701650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architecture</a:t>
            </a:r>
            <a:endParaRPr/>
          </a:p>
        </p:txBody>
      </p:sp>
      <p:pic>
        <p:nvPicPr>
          <p:cNvPr id="198" name="Google Shape;1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350" y="1149750"/>
            <a:ext cx="5524325" cy="32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/>
        </p:nvSpPr>
        <p:spPr>
          <a:xfrm>
            <a:off x="479575" y="1486700"/>
            <a:ext cx="2901600" cy="3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Single Master &amp; Multiple Workers.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Driver Program resides on Master node.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Multiple executors may reside on a worker node.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role does a  driver play in a spark architecture?</a:t>
            </a:r>
            <a:endParaRPr/>
          </a:p>
        </p:txBody>
      </p:sp>
      <p:sp>
        <p:nvSpPr>
          <p:cNvPr id="205" name="Google Shape;205;p40"/>
          <p:cNvSpPr txBox="1"/>
          <p:nvPr>
            <p:ph idx="1" type="body"/>
          </p:nvPr>
        </p:nvSpPr>
        <p:spPr>
          <a:xfrm>
            <a:off x="311700" y="1228675"/>
            <a:ext cx="4184400" cy="3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Runs the main () function of the application and is the place where the Spark Context is created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Translates the RDD’s into the execution graph and splits the graph into multiple stages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Converts User Application into tasks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Exposes the information about the running spark application through a Web UI at port 4040. </a:t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425" y="1533063"/>
            <a:ext cx="3800700" cy="28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0"/>
          <p:cNvSpPr txBox="1"/>
          <p:nvPr/>
        </p:nvSpPr>
        <p:spPr>
          <a:xfrm>
            <a:off x="5407275" y="4465800"/>
            <a:ext cx="32610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So, Smart Driver is more important! </a:t>
            </a:r>
            <a:endParaRPr b="1"/>
          </a:p>
        </p:txBody>
      </p:sp>
      <p:sp>
        <p:nvSpPr>
          <p:cNvPr id="208" name="Google Shape;208;p40"/>
          <p:cNvSpPr/>
          <p:nvPr/>
        </p:nvSpPr>
        <p:spPr>
          <a:xfrm>
            <a:off x="4933625" y="1228675"/>
            <a:ext cx="4064400" cy="3645000"/>
          </a:xfrm>
          <a:prstGeom prst="rect">
            <a:avLst/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cluster manager</a:t>
            </a:r>
            <a:endParaRPr/>
          </a:p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222222"/>
                </a:solidFill>
                <a:latin typeface="Arvo"/>
                <a:ea typeface="Arvo"/>
                <a:cs typeface="Arvo"/>
                <a:sym typeface="Arvo"/>
              </a:rPr>
              <a:t>Responsible for acquiring resources on the spark cluster and allocating them to a spark job.</a:t>
            </a:r>
            <a:endParaRPr>
              <a:solidFill>
                <a:srgbClr val="222222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222222"/>
                </a:solidFill>
                <a:latin typeface="Arvo"/>
                <a:ea typeface="Arvo"/>
                <a:cs typeface="Arvo"/>
                <a:sym typeface="Arvo"/>
              </a:rPr>
              <a:t>3 different types of cluster managers:</a:t>
            </a:r>
            <a:endParaRPr>
              <a:solidFill>
                <a:srgbClr val="222222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1" marL="914400" rtl="0" algn="l"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vo"/>
              <a:buChar char="○"/>
            </a:pPr>
            <a:r>
              <a:rPr lang="en" sz="1800">
                <a:solidFill>
                  <a:srgbClr val="222222"/>
                </a:solidFill>
                <a:latin typeface="Arvo"/>
                <a:ea typeface="Arvo"/>
                <a:cs typeface="Arvo"/>
                <a:sym typeface="Arvo"/>
              </a:rPr>
              <a:t>Hadoop YARN</a:t>
            </a:r>
            <a:endParaRPr sz="1800">
              <a:solidFill>
                <a:srgbClr val="222222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1" marL="914400" rtl="0" algn="l"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vo"/>
              <a:buChar char="○"/>
            </a:pPr>
            <a:r>
              <a:rPr lang="en" sz="1800">
                <a:solidFill>
                  <a:srgbClr val="222222"/>
                </a:solidFill>
                <a:latin typeface="Arvo"/>
                <a:ea typeface="Arvo"/>
                <a:cs typeface="Arvo"/>
                <a:sym typeface="Arvo"/>
              </a:rPr>
              <a:t>Apache Mesos</a:t>
            </a:r>
            <a:endParaRPr sz="1800">
              <a:solidFill>
                <a:srgbClr val="222222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1" marL="914400" rtl="0" algn="l"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vo"/>
              <a:buChar char="○"/>
            </a:pPr>
            <a:r>
              <a:rPr lang="en" sz="1800">
                <a:solidFill>
                  <a:srgbClr val="222222"/>
                </a:solidFill>
                <a:latin typeface="Arvo"/>
                <a:ea typeface="Arvo"/>
                <a:cs typeface="Arvo"/>
                <a:sym typeface="Arvo"/>
              </a:rPr>
              <a:t>Simple standalone spark cluster manager</a:t>
            </a:r>
            <a:endParaRPr>
              <a:solidFill>
                <a:srgbClr val="222222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1100"/>
              </a:spcAft>
              <a:buClr>
                <a:srgbClr val="222222"/>
              </a:buClr>
              <a:buSzPts val="1800"/>
              <a:buFont typeface="Arvo"/>
              <a:buChar char="●"/>
            </a:pPr>
            <a:r>
              <a:rPr lang="en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222222"/>
                </a:solidFill>
                <a:latin typeface="Arvo"/>
                <a:ea typeface="Arvo"/>
                <a:cs typeface="Arvo"/>
                <a:sym typeface="Arvo"/>
              </a:rPr>
              <a:t>Allocation and deallocation of various physical resources such as memory for client spark jobs, CPU memory, etc.</a:t>
            </a:r>
            <a:endParaRPr>
              <a:solidFill>
                <a:srgbClr val="222222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246850" y="90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SCHEDULER</a:t>
            </a:r>
            <a:endParaRPr/>
          </a:p>
        </p:txBody>
      </p:sp>
      <p:sp>
        <p:nvSpPr>
          <p:cNvPr id="220" name="Google Shape;220;p42"/>
          <p:cNvSpPr txBox="1"/>
          <p:nvPr>
            <p:ph idx="1" type="body"/>
          </p:nvPr>
        </p:nvSpPr>
        <p:spPr>
          <a:xfrm>
            <a:off x="104200" y="891450"/>
            <a:ext cx="3657000" cy="4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Stages depends on transformations on RDDs</a:t>
            </a:r>
            <a:b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</a:b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Narrow transformation</a:t>
            </a: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: Doesn't require the data to be shuffled across the partitions. for example, Map, filter etc.</a:t>
            </a:r>
            <a:b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</a:b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Wide transformation - </a:t>
            </a: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requires the data to be shuffled for example, reduceByKey etc.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221" name="Google Shape;2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100" y="1460175"/>
            <a:ext cx="5408425" cy="26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2"/>
          <p:cNvSpPr txBox="1"/>
          <p:nvPr/>
        </p:nvSpPr>
        <p:spPr>
          <a:xfrm>
            <a:off x="4241250" y="4199950"/>
            <a:ext cx="37095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Wide transformations results in stages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Time architecture of a spark application</a:t>
            </a:r>
            <a:endParaRPr/>
          </a:p>
        </p:txBody>
      </p:sp>
      <p:sp>
        <p:nvSpPr>
          <p:cNvPr id="228" name="Google Shape;228;p43"/>
          <p:cNvSpPr txBox="1"/>
          <p:nvPr>
            <p:ph idx="1" type="body"/>
          </p:nvPr>
        </p:nvSpPr>
        <p:spPr>
          <a:xfrm>
            <a:off x="311700" y="1228675"/>
            <a:ext cx="87285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AutoNum type="arabicPeriod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Creates a logical DAG from the RDD transformation and actions given in the application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AutoNum type="arabicPeriod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Physical execution plan with set of stages 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AutoNum type="arabicPeriod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Creates tasks and send them to the Cluster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AutoNum type="arabicPeriod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Cluster manager then launches executors on the worker nodes depending on resource allocation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AutoNum type="arabicPeriod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Executors registers themselves with the driver program.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AutoNum type="arabicPeriod"/>
            </a:pPr>
            <a:r>
              <a:rPr lang="en">
                <a:solidFill>
                  <a:srgbClr val="222222"/>
                </a:solidFill>
                <a:latin typeface="Arvo"/>
                <a:ea typeface="Arvo"/>
                <a:cs typeface="Arvo"/>
                <a:sym typeface="Arvo"/>
              </a:rPr>
              <a:t>Executors start executing the various tasks assigned by the driver program</a:t>
            </a: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vo"/>
              <a:buAutoNum type="arabicPeriod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If main() ⇒ exits the call SparkContext.stop()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vo"/>
              <a:buChar char="●"/>
            </a:pPr>
            <a:r>
              <a:rPr lang="en" sz="22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Python Programming</a:t>
            </a:r>
            <a:br>
              <a:rPr lang="en" sz="22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</a:br>
            <a:endParaRPr sz="22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vo"/>
              <a:buChar char="●"/>
            </a:pPr>
            <a:r>
              <a:rPr lang="en" sz="22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Higher level understanding of</a:t>
            </a:r>
            <a:br>
              <a:rPr lang="en" sz="22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n" sz="22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Distributed computing</a:t>
            </a:r>
            <a:br>
              <a:rPr lang="en" sz="22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</a:br>
            <a:endParaRPr sz="22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vo"/>
              <a:buChar char="●"/>
            </a:pPr>
            <a:r>
              <a:rPr lang="en" sz="22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Map-Reduce Paradigm</a:t>
            </a:r>
            <a:endParaRPr sz="22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5255775" y="3119000"/>
            <a:ext cx="3806100" cy="2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>
            <p:ph type="title"/>
          </p:nvPr>
        </p:nvSpPr>
        <p:spPr>
          <a:xfrm>
            <a:off x="157625" y="983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SYSTEM</a:t>
            </a:r>
            <a:endParaRPr/>
          </a:p>
        </p:txBody>
      </p:sp>
      <p:sp>
        <p:nvSpPr>
          <p:cNvPr id="234" name="Google Shape;234;p44"/>
          <p:cNvSpPr txBox="1"/>
          <p:nvPr/>
        </p:nvSpPr>
        <p:spPr>
          <a:xfrm>
            <a:off x="157625" y="1426725"/>
            <a:ext cx="2892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After every run, a notification is sent to the user  which contains </a:t>
            </a:r>
            <a:r>
              <a:rPr lang="en" sz="1800">
                <a:solidFill>
                  <a:srgbClr val="24292E"/>
                </a:solidFill>
                <a:latin typeface="Arvo"/>
                <a:ea typeface="Arvo"/>
                <a:cs typeface="Arvo"/>
                <a:sym typeface="Arvo"/>
              </a:rPr>
              <a:t>run-metadata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 in the message</a:t>
            </a:r>
            <a:endParaRPr sz="1800"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235" name="Google Shape;2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625" y="997525"/>
            <a:ext cx="5925748" cy="3989499"/>
          </a:xfrm>
          <a:prstGeom prst="rect">
            <a:avLst/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type="title"/>
          </p:nvPr>
        </p:nvSpPr>
        <p:spPr>
          <a:xfrm>
            <a:off x="194550" y="1458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security in our architecture</a:t>
            </a:r>
            <a:endParaRPr/>
          </a:p>
        </p:txBody>
      </p:sp>
      <p:sp>
        <p:nvSpPr>
          <p:cNvPr id="241" name="Google Shape;241;p45"/>
          <p:cNvSpPr txBox="1"/>
          <p:nvPr>
            <p:ph idx="1" type="body"/>
          </p:nvPr>
        </p:nvSpPr>
        <p:spPr>
          <a:xfrm>
            <a:off x="194550" y="1228675"/>
            <a:ext cx="28146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vo"/>
              <a:buChar char="●"/>
            </a:pPr>
            <a:r>
              <a:rPr b="1" lang="en" sz="1400">
                <a:solidFill>
                  <a:srgbClr val="24292E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Security configurations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: Templates for security configurations which can be attached to EMR Clusters.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vo"/>
              <a:ea typeface="Arvo"/>
              <a:cs typeface="Arvo"/>
              <a:sym typeface="Ar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vo"/>
              <a:buChar char="●"/>
            </a:pP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SC provides: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vo"/>
              <a:ea typeface="Arvo"/>
              <a:cs typeface="Arvo"/>
              <a:sym typeface="Ar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vo"/>
              <a:buChar char="○"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At-rest data encryption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Arvo"/>
              <a:ea typeface="Arvo"/>
              <a:cs typeface="Arvo"/>
              <a:sym typeface="Ar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vo"/>
              <a:buChar char="○"/>
            </a:pPr>
            <a:r>
              <a:rPr b="1" lang="en">
                <a:solidFill>
                  <a:srgbClr val="24292E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In-transit data encryption</a:t>
            </a:r>
            <a:endParaRPr b="1">
              <a:solidFill>
                <a:srgbClr val="24292E"/>
              </a:solidFill>
              <a:highlight>
                <a:srgbClr val="FFFFFF"/>
              </a:highlight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242" name="Google Shape;2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175" y="1093850"/>
            <a:ext cx="5960526" cy="38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5"/>
          <p:cNvSpPr/>
          <p:nvPr/>
        </p:nvSpPr>
        <p:spPr>
          <a:xfrm>
            <a:off x="2892350" y="946825"/>
            <a:ext cx="6186900" cy="4098600"/>
          </a:xfrm>
          <a:prstGeom prst="rect">
            <a:avLst/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maintenance</a:t>
            </a:r>
            <a:endParaRPr/>
          </a:p>
        </p:txBody>
      </p:sp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311700" y="1228675"/>
            <a:ext cx="41889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Our code base resides on Git.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EMR fetches code from s3 bucket so it’s necessary to create a sync between Git and s3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Travis CI -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continuous integration service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Travis CI sync the S3 bucket with git repo on every commit to the master branch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250" name="Google Shape;2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600" y="2167750"/>
            <a:ext cx="4480975" cy="26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200" y="488625"/>
            <a:ext cx="2167750" cy="21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57" name="Google Shape;2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175" y="1189750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covered earlier?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1524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vo"/>
              <a:buChar char="●"/>
            </a:pPr>
            <a:r>
              <a:rPr lang="en" sz="22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Installation</a:t>
            </a:r>
            <a:br>
              <a:rPr lang="en" sz="22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</a:br>
            <a:endParaRPr sz="22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vo"/>
              <a:buChar char="●"/>
            </a:pPr>
            <a:r>
              <a:rPr lang="en" sz="22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Resilient Distributed Datasets (RDD)</a:t>
            </a:r>
            <a:endParaRPr sz="22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vo"/>
              <a:buChar char="○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Create RDDs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vo"/>
              <a:buChar char="○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RDD transformations</a:t>
            </a:r>
            <a:b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</a:br>
            <a:endParaRPr sz="22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vo"/>
              <a:buChar char="●"/>
            </a:pPr>
            <a:r>
              <a:rPr lang="en" sz="22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Spark SQL</a:t>
            </a:r>
            <a:br>
              <a:rPr lang="en" sz="22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</a:b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22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</a:br>
            <a:endParaRPr sz="22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5255775" y="3119000"/>
            <a:ext cx="3806100" cy="2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will cover today?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152475"/>
            <a:ext cx="8520600" cy="3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vo"/>
              <a:buChar char="●"/>
            </a:pPr>
            <a:r>
              <a:rPr lang="en" sz="22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Exploring Real-world Architectures</a:t>
            </a:r>
            <a:endParaRPr sz="22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68300" lvl="1" marL="914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vo"/>
              <a:buChar char="○"/>
            </a:pPr>
            <a:r>
              <a:rPr lang="en" sz="22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Scalable Data Processing Pipeline</a:t>
            </a:r>
            <a:br>
              <a:rPr lang="en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5255775" y="3119000"/>
            <a:ext cx="3806100" cy="2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 at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Clinical Text - Medical Records of patients</a:t>
            </a:r>
            <a:b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</a:br>
            <a:endParaRPr sz="10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Distributions of Medical Charts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vo"/>
              <a:buChar char="○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Client → Operations Team → Team Leads → Medical Coders </a:t>
            </a:r>
            <a:b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</a:br>
            <a:endParaRPr sz="10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ICD-10 Coding by Medical Coders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vo"/>
              <a:buChar char="○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International Classification of Diseases - </a:t>
            </a:r>
            <a:b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</a:b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codes for diseases, signs and symptoms, abnormal findings, complaints, social circumstances, and external causes of injury or diseases</a:t>
            </a:r>
            <a:b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</a:br>
            <a:endParaRPr i="1" sz="1100">
              <a:solidFill>
                <a:srgbClr val="000000"/>
              </a:solidFill>
              <a:highlight>
                <a:srgbClr val="FFFFFF"/>
              </a:highlight>
              <a:latin typeface="Arvo"/>
              <a:ea typeface="Arvo"/>
              <a:cs typeface="Arvo"/>
              <a:sym typeface="Ar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vo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Category - Hierarchical Condition Category (HCC)  vs No HCC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Arvo"/>
                <a:ea typeface="Arvo"/>
                <a:cs typeface="Arvo"/>
                <a:sym typeface="Arvo"/>
              </a:rPr>
              <a:t>Example:   </a:t>
            </a:r>
            <a:r>
              <a:rPr lang="en" sz="1100" u="sng">
                <a:solidFill>
                  <a:srgbClr val="3D85C6"/>
                </a:solidFill>
                <a:highlight>
                  <a:schemeClr val="lt1"/>
                </a:highlight>
                <a:latin typeface="Arvo"/>
                <a:ea typeface="Arvo"/>
                <a:cs typeface="Arvo"/>
                <a:sym typeface="Arvo"/>
                <a:hlinkClick r:id="rId3"/>
              </a:rPr>
              <a:t>Viral Fever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Arvo"/>
                <a:ea typeface="Arvo"/>
                <a:cs typeface="Arvo"/>
                <a:sym typeface="Arvo"/>
              </a:rPr>
              <a:t> -  </a:t>
            </a:r>
            <a:r>
              <a:rPr i="1" lang="en" sz="1100">
                <a:solidFill>
                  <a:srgbClr val="6AA84F"/>
                </a:solidFill>
                <a:highlight>
                  <a:schemeClr val="lt1"/>
                </a:highlight>
                <a:latin typeface="Arvo"/>
                <a:ea typeface="Arvo"/>
                <a:cs typeface="Arvo"/>
                <a:sym typeface="Arvo"/>
              </a:rPr>
              <a:t>A92.8 - HCC - billable</a:t>
            </a:r>
            <a:b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Arvo"/>
                <a:ea typeface="Arvo"/>
                <a:cs typeface="Arvo"/>
                <a:sym typeface="Arvo"/>
              </a:rPr>
            </a:b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Arvo"/>
                <a:ea typeface="Arvo"/>
                <a:cs typeface="Arvo"/>
                <a:sym typeface="Arvo"/>
              </a:rPr>
              <a:t>	       </a:t>
            </a:r>
            <a:r>
              <a:rPr i="1" lang="en" sz="1100" u="sng">
                <a:solidFill>
                  <a:srgbClr val="3D85C6"/>
                </a:solidFill>
                <a:highlight>
                  <a:schemeClr val="lt1"/>
                </a:highlight>
                <a:latin typeface="Arvo"/>
                <a:ea typeface="Arvo"/>
                <a:cs typeface="Arvo"/>
                <a:sym typeface="Arvo"/>
                <a:hlinkClick r:id="rId4"/>
              </a:rPr>
              <a:t>Whooping cough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Arvo"/>
                <a:ea typeface="Arvo"/>
                <a:cs typeface="Arvo"/>
                <a:sym typeface="Arvo"/>
              </a:rPr>
              <a:t> - </a:t>
            </a:r>
            <a:r>
              <a:rPr i="1" lang="en" sz="1100">
                <a:solidFill>
                  <a:srgbClr val="E06666"/>
                </a:solidFill>
                <a:highlight>
                  <a:schemeClr val="lt1"/>
                </a:highlight>
                <a:latin typeface="Arvo"/>
                <a:ea typeface="Arvo"/>
                <a:cs typeface="Arvo"/>
                <a:sym typeface="Arvo"/>
              </a:rPr>
              <a:t>A37 - No HCC - Non Billable</a:t>
            </a:r>
            <a:br>
              <a:rPr lang="en">
                <a:solidFill>
                  <a:srgbClr val="5454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54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Revenue based on no. of HCC Charts being coded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vo"/>
              <a:ea typeface="Arvo"/>
              <a:cs typeface="Arvo"/>
              <a:sym typeface="Arv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vo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Each Medical Coder codes 10-12 charts/day depending on expertise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454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6127" y="222475"/>
            <a:ext cx="3295023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1700" y="1228675"/>
            <a:ext cx="4388100" cy="3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Processing of thousands of files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Dynamic distribution of files for processing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Fault tolerant architecture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Data security is the priority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Cost minimization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Fully Automated data pipeline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575" y="1287300"/>
            <a:ext cx="3947750" cy="24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way to APPROACH</a:t>
            </a:r>
            <a:endParaRPr/>
          </a:p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311700" y="1228675"/>
            <a:ext cx="6808800" cy="3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Maintain a separate data store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Keep dedicated servers running all day to process files. 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Server maintenance is an overhead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Less flexibility to scale the resources.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11700" y="2798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path</a:t>
            </a:r>
            <a:endParaRPr/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  <a:latin typeface="Arvo"/>
                <a:ea typeface="Arvo"/>
                <a:cs typeface="Arvo"/>
                <a:sym typeface="Arvo"/>
              </a:rPr>
              <a:t>Event-based asynchronous approach to application design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Launch clusters only when required.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Three simple steps: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○"/>
            </a:pPr>
            <a:r>
              <a:rPr lang="en" sz="18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Start</a:t>
            </a:r>
            <a:endParaRPr sz="18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○"/>
            </a:pPr>
            <a:r>
              <a:rPr lang="en" sz="18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Process</a:t>
            </a:r>
            <a:endParaRPr sz="18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○"/>
            </a:pPr>
            <a:r>
              <a:rPr lang="en" sz="18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Terminate</a:t>
            </a:r>
            <a:endParaRPr sz="180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Reduced operational costs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Deploy in Minutes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Enhanced scalability, better performance, and lower infrastructure and maintenance costs</a:t>
            </a:r>
            <a:endParaRPr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it serverless?</a:t>
            </a:r>
            <a:endParaRPr/>
          </a:p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0" y="1159725"/>
            <a:ext cx="42129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EMR Cluster is launched only when there are files to process.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Lambda function is triggered by a cloudwatch event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Lambda function contains the code to launch an EMR Cluster.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vo"/>
              <a:ea typeface="Arvo"/>
              <a:cs typeface="Arvo"/>
              <a:sym typeface="Ar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vo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vo"/>
                <a:ea typeface="Arvo"/>
                <a:cs typeface="Arvo"/>
                <a:sym typeface="Arvo"/>
              </a:rPr>
              <a:t>Cluster is terminated automatically once the processing is over.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850" y="1702325"/>
            <a:ext cx="4498276" cy="26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 txBox="1"/>
          <p:nvPr/>
        </p:nvSpPr>
        <p:spPr>
          <a:xfrm>
            <a:off x="5780425" y="716100"/>
            <a:ext cx="16824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Trigger</a:t>
            </a:r>
            <a:endParaRPr b="1" sz="3000"/>
          </a:p>
        </p:txBody>
      </p:sp>
      <p:sp>
        <p:nvSpPr>
          <p:cNvPr id="159" name="Google Shape;159;p33"/>
          <p:cNvSpPr/>
          <p:nvPr/>
        </p:nvSpPr>
        <p:spPr>
          <a:xfrm>
            <a:off x="4461188" y="849225"/>
            <a:ext cx="4527600" cy="3768600"/>
          </a:xfrm>
          <a:prstGeom prst="rect">
            <a:avLst/>
          </a:prstGeom>
          <a:noFill/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