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497763" cy="978376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2">
          <p15:clr>
            <a:srgbClr val="A4A3A4"/>
          </p15:clr>
        </p15:guide>
        <p15:guide id="2" pos="2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DF11A-B0C5-4C3A-B01E-E47E4CF8E6DC}" v="2" dt="2020-01-19T00:38:07.768"/>
    <p1510:client id="{9A5E7F4B-7822-4FEC-9C38-3F07C5718503}" v="4" dt="2020-01-20T21:24:17.574"/>
    <p1510:client id="{ADE363FA-95D8-4C45-8C5A-08EC77A2680C}" v="54" dt="2020-01-20T21:29:19.537"/>
    <p1510:client id="{CE09813E-A3AE-43B6-9980-55EAFEB3BAD2}" v="17" dt="2020-01-19T00:32:2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374" y="1506"/>
      </p:cViewPr>
      <p:guideLst>
        <p:guide orient="horz" pos="3082"/>
        <p:guide pos="23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8B3DE87-3AC6-4052-A622-A73199977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C7626D56-A0A4-49E9-B74B-CD032FB7FB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>
            <a:extLst>
              <a:ext uri="{FF2B5EF4-FFF2-40B4-BE49-F238E27FC236}">
                <a16:creationId xmlns:a16="http://schemas.microsoft.com/office/drawing/2014/main" id="{B9B3AB21-CFB1-4270-9341-CD4BBDBFDB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defTabSz="966644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C12900CC-E916-45B7-8893-0C764D06CD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20" rIns="96639" bIns="48320" numCol="1" anchor="b" anchorCtr="0" compatLnSpc="1">
            <a:prstTxWarp prst="textNoShape">
              <a:avLst/>
            </a:prstTxWarp>
          </a:bodyPr>
          <a:lstStyle>
            <a:lvl1pPr algn="r" defTabSz="963613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CD6F27AE-6C5E-496A-82DA-99F4B6F91E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580C2-ED7B-488E-A3F1-90CCC36EC7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4FDE9-D1BA-449C-A2E9-248598647D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0FA52E-7A2E-49EF-A4BD-9CF4E676788B}" type="datetimeFigureOut">
              <a:rPr lang="en-US"/>
              <a:pPr>
                <a:defRPr/>
              </a:pPr>
              <a:t>1/21/2020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283C7A8-FEAC-4539-98F4-BB716034AF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78063" y="720725"/>
            <a:ext cx="27590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5782F8-3BD1-4839-B0EB-3C768BD39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FE03-03E2-4B18-8B11-AB469B8110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1472-6034-43A1-8350-6ACD24D2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A7C999-D56D-4EB8-BAAA-30234FC3F9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B99CFD18-71E1-43A2-9BE7-8CE2896F8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F0F76AC-3125-4F0C-8C0A-8B500ACCB4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3040063"/>
            <a:ext cx="6373813" cy="2097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5543550"/>
            <a:ext cx="5249863" cy="250031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63C832-5C79-4A17-A3CD-3FE47EAD6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86C4F-5701-4547-8AB3-A979109388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6F1D28-EACD-4E27-A06D-735D9EC56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B1F52-ABA1-4B68-8BED-B7F1CBDB1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3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0C6695-C848-4CDA-B355-3324FFFCC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BC92A-2B5F-4998-9F98-62E941070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DF5C2F-42B2-4DED-8C7B-ACA5E65DF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D54C3-8DB8-4453-92B0-08452D033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1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7188" y="392113"/>
            <a:ext cx="1685925" cy="8347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392113"/>
            <a:ext cx="4910138" cy="8347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4E6C6-F69C-468C-803D-F21315D50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A51D05-DCD5-41FB-9FF7-E37C0DFDA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DD9B6-3299-44A4-98E3-FA8661C04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81014-5ABC-4804-AE58-205BA145C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1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7DB74C-39ED-4E86-ACDF-2B580B5BA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031722-0404-472E-A528-8F2D3CD05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4A1A92-5EE0-44B8-924C-EBBC0CF31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0BDAF-1A45-4571-9995-BA78DD4E0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7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38" y="6286500"/>
            <a:ext cx="6373812" cy="1943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138" y="4146550"/>
            <a:ext cx="6373812" cy="21399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F94D9C-8409-4792-B631-A075E7A42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C75329-7D9D-477A-85C9-3F12FC2D5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AED5C2-5F61-4380-AAF0-0D58F2A1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F8F4D-E93A-4F32-99A2-75203DAD5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4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650" y="2282825"/>
            <a:ext cx="3297238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4288" y="2282825"/>
            <a:ext cx="3298825" cy="645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B62CF-B978-4B43-95CB-DEC77C442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A8112-D3B8-4B21-8690-57099BA9F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13262-FD5F-424B-8A3C-FD47B3E5F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49638-0B52-48E9-86E0-AEDA28B00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2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92113"/>
            <a:ext cx="6748463" cy="16303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650" y="2190750"/>
            <a:ext cx="3313113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650" y="3101975"/>
            <a:ext cx="3313113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8413" y="2190750"/>
            <a:ext cx="3314700" cy="911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8413" y="3101975"/>
            <a:ext cx="3314700" cy="5637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889D7C-251F-4CCA-A5D5-C3AAF761E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00507C-C4CB-4147-947F-ADBFDAFBE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ED91D7-1B7E-485A-A53A-E9DA01B4D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016-AF9D-4F51-8374-21C9AD762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2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4CA58D-9A3D-44C9-8F4D-21CCC87C9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FAB10B-165F-419B-B7FA-980D2188E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B073FB-11C7-4C36-91E3-C9C3FA430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237BA-927D-4158-B561-7C6EC49BD2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C131DE-7024-4F18-AB96-8F9D1774A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659EAB-D1C3-456E-8C12-77A72CD6B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FDE5BA7-7252-4928-8BF7-6D7A75CC7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97742-F462-41DF-86A0-0A60E1EF5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388938"/>
            <a:ext cx="2466975" cy="1658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13" y="388938"/>
            <a:ext cx="4191000" cy="8350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4650" y="2047875"/>
            <a:ext cx="2466975" cy="6691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FF815-708D-47D9-9241-EF9A5451C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3BD37-57A4-40FD-AEF4-DCC0D5731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A425E-B726-4753-92A0-1A98F5665B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7414-2BFD-43A8-89DD-BD5352FA3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4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6848475"/>
            <a:ext cx="4498975" cy="8080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0025" y="874713"/>
            <a:ext cx="4498975" cy="58689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7656513"/>
            <a:ext cx="4498975" cy="1149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D701-4D37-466D-A79A-DF857E4E1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1C281-E478-4403-B724-FF9771415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47868-6B6E-4DF7-BFFD-BF89802F8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70552-CFEA-46D9-AB21-1E9FB0A2F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606C50-6BFE-4A10-AB18-217BD05F2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92113"/>
            <a:ext cx="67484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D63A39-72F1-4DB3-8EDD-08A487373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2282825"/>
            <a:ext cx="6748463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0A8954E-804B-46A6-B167-A1E55C491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4650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E2F9A-A234-47C9-8244-C7F785530B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2225" y="8909050"/>
            <a:ext cx="23733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58E0B58-5F81-4261-9AB4-E53781898C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3688" y="8909050"/>
            <a:ext cx="17494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234" tIns="49117" rIns="98234" bIns="491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cs typeface="Arial" panose="020B0604020202020204" pitchFamily="34" charset="0"/>
              </a:defRPr>
            </a:lvl1pPr>
          </a:lstStyle>
          <a:p>
            <a:fld id="{15F46471-F4F1-41C2-A331-9B1A3EE5A8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0"/>
        </a:defRPr>
      </a:lvl1pPr>
      <a:lvl2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2pPr>
      <a:lvl3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3pPr>
      <a:lvl4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4pPr>
      <a:lvl5pPr algn="ctr" defTabSz="982663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82663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charset="-128"/>
        </a:defRPr>
      </a:lvl3pPr>
      <a:lvl4pPr marL="1719263" indent="-246063" algn="l" defTabSz="9826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4pPr>
      <a:lvl5pPr marL="2209800" indent="-244475" algn="l" defTabSz="9826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5pPr>
      <a:lvl6pPr marL="26670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242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814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38600" indent="-244475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extLst>
              <a:ext uri="{FF2B5EF4-FFF2-40B4-BE49-F238E27FC236}">
                <a16:creationId xmlns:a16="http://schemas.microsoft.com/office/drawing/2014/main" id="{FF0977DB-66A4-4B8A-A0D9-2A853508A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63513"/>
            <a:ext cx="6248400" cy="1141412"/>
          </a:xfrm>
          <a:prstGeom prst="ellipseRibbon">
            <a:avLst>
              <a:gd name="adj1" fmla="val 18056"/>
              <a:gd name="adj2" fmla="val 66556"/>
              <a:gd name="adj3" fmla="val 5556"/>
            </a:avLst>
          </a:prstGeom>
          <a:gradFill rotWithShape="0">
            <a:gsLst>
              <a:gs pos="0">
                <a:schemeClr val="bg1">
                  <a:gamma/>
                  <a:shade val="81961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81961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ea typeface="+mn-ea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5A168ED-17FD-4F41-8711-F0D9C12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938" y="4275138"/>
            <a:ext cx="7497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8F9ADAF7-4005-496A-A006-81E7AD55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06400"/>
            <a:ext cx="42481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>
                <a:cs typeface="Arial" panose="020B0604020202020204" pitchFamily="34" charset="0"/>
              </a:rPr>
              <a:t>Boy Scout Troops 1154 &amp; 1666</a:t>
            </a:r>
          </a:p>
          <a:p>
            <a:pPr algn="ctr"/>
            <a:endParaRPr lang="en-US" altLang="en-US" sz="800" b="1">
              <a:cs typeface="Arial" panose="020B0604020202020204" pitchFamily="34" charset="0"/>
            </a:endParaRPr>
          </a:p>
          <a:p>
            <a:pPr algn="ctr"/>
            <a:r>
              <a:rPr lang="en-US" altLang="en-US" sz="2000" b="1">
                <a:latin typeface="Arial"/>
                <a:ea typeface="ＭＳ Ｐゴシック"/>
                <a:cs typeface="Arial"/>
              </a:rPr>
              <a:t>Spring Mulch Sale 2020</a:t>
            </a:r>
            <a:endParaRPr lang="en-US" altLang="en-US" sz="2000" b="1">
              <a:cs typeface="Arial" panose="020B0604020202020204" pitchFamily="34" charset="0"/>
            </a:endParaRPr>
          </a:p>
          <a:p>
            <a:endParaRPr lang="en-US" altLang="en-US" sz="2000" b="1">
              <a:cs typeface="Arial" panose="020B0604020202020204" pitchFamily="34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FCC02936-0AC2-420D-8B58-1FAC9B6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1321825"/>
            <a:ext cx="716438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600" b="1" dirty="0">
              <a:latin typeface="Arial"/>
              <a:ea typeface="ＭＳ Ｐゴシック"/>
              <a:cs typeface="Arial"/>
            </a:endParaRPr>
          </a:p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Choice of 3 Cubic Foot Natural Shredded Hardwood Mulch OR</a:t>
            </a:r>
            <a:endParaRPr lang="en-US" dirty="0"/>
          </a:p>
          <a:p>
            <a:pPr algn="ctr"/>
            <a:r>
              <a:rPr lang="en-US" altLang="en-US" sz="1600" b="1" dirty="0">
                <a:latin typeface="Arial"/>
                <a:ea typeface="ＭＳ Ｐゴシック"/>
                <a:cs typeface="Arial"/>
              </a:rPr>
              <a:t>2 Cubic Foot Black Colored Shredded Hardwood Mulch Bags </a:t>
            </a:r>
            <a:endParaRPr lang="en-US" altLang="en-US" sz="1600" b="1" dirty="0"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Free Delivery to Your Driveway on Saturday March 28</a:t>
            </a:r>
            <a:r>
              <a:rPr lang="en-US" altLang="en-US" sz="12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/Sunday March 29</a:t>
            </a:r>
            <a:r>
              <a:rPr lang="en-US" altLang="en-US" sz="1200" b="1" i="1" baseline="30000" dirty="0">
                <a:latin typeface="Arial"/>
                <a:ea typeface="ＭＳ Ｐゴシック"/>
                <a:cs typeface="Arial"/>
              </a:rPr>
              <a:t>th</a:t>
            </a:r>
            <a:r>
              <a:rPr lang="en-US" altLang="en-US" sz="1200" b="1" i="1" dirty="0">
                <a:latin typeface="Arial"/>
                <a:ea typeface="ＭＳ Ｐゴシック"/>
                <a:cs typeface="Arial"/>
              </a:rPr>
              <a:t>, 2020</a:t>
            </a:r>
            <a:endParaRPr lang="en-US" sz="1200">
              <a:cs typeface="Arial"/>
            </a:endParaRPr>
          </a:p>
        </p:txBody>
      </p:sp>
      <p:sp>
        <p:nvSpPr>
          <p:cNvPr id="2054" name="Line 6">
            <a:extLst>
              <a:ext uri="{FF2B5EF4-FFF2-40B4-BE49-F238E27FC236}">
                <a16:creationId xmlns:a16="http://schemas.microsoft.com/office/drawing/2014/main" id="{1FCAB0B0-3FB2-4306-A9B8-F97BC4F5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45" y="2224088"/>
            <a:ext cx="69977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9">
            <a:extLst>
              <a:ext uri="{FF2B5EF4-FFF2-40B4-BE49-F238E27FC236}">
                <a16:creationId xmlns:a16="http://schemas.microsoft.com/office/drawing/2014/main" id="{9F9A28DF-74A9-4BAA-8163-947D9D88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74977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For more information, please visit our website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mulch.ashburntroop1154.org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or email us at </a:t>
            </a:r>
            <a:r>
              <a:rPr lang="en-US" altLang="en-US" sz="1000" b="1" i="1">
                <a:solidFill>
                  <a:srgbClr val="000000"/>
                </a:solidFill>
                <a:cs typeface="Times New Roman" panose="02020603050405020304" pitchFamily="18" charset="0"/>
              </a:rPr>
              <a:t>mulch@ashburntroop1154.org</a:t>
            </a:r>
            <a:r>
              <a:rPr lang="en-US" altLang="en-US" sz="1000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B4444C5B-1550-4DE3-8927-8535FEE9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27" y="4366445"/>
            <a:ext cx="54102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300" b="1">
                <a:cs typeface="Times New Roman" panose="02020603050405020304" pitchFamily="18" charset="0"/>
              </a:rPr>
              <a:t>  </a:t>
            </a:r>
            <a:r>
              <a:rPr lang="en-US" altLang="en-US" sz="1200" b="1">
                <a:cs typeface="Arial" panose="020B0604020202020204" pitchFamily="34" charset="0"/>
              </a:rPr>
              <a:t>Ashburn Boy Scout Troops 1154  &amp; 1666 Hardwood Mulch Order Form  </a:t>
            </a:r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2057" name="Text Box 17">
            <a:extLst>
              <a:ext uri="{FF2B5EF4-FFF2-40B4-BE49-F238E27FC236}">
                <a16:creationId xmlns:a16="http://schemas.microsoft.com/office/drawing/2014/main" id="{CE4E3D0C-654F-401C-A4D7-DD34D7FA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9386888"/>
            <a:ext cx="624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 b="1">
                <a:cs typeface="Times New Roman" panose="02020603050405020304" pitchFamily="18" charset="0"/>
              </a:rPr>
              <a:t>Troop 1154 is chartered by The George C. Marshall International Center and Troop 1666 is chartered by Crossroads United Methodist Church. Both troops serve the Greater Ashburn Community.</a:t>
            </a:r>
          </a:p>
        </p:txBody>
      </p:sp>
      <p:sp>
        <p:nvSpPr>
          <p:cNvPr id="2058" name="Rectangle 42" hidden="1">
            <a:extLst>
              <a:ext uri="{FF2B5EF4-FFF2-40B4-BE49-F238E27FC236}">
                <a16:creationId xmlns:a16="http://schemas.microsoft.com/office/drawing/2014/main" id="{B993792F-34C4-4276-8C67-1FE4CB29A690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4838700" y="7129463"/>
            <a:ext cx="2095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9" name="Rectangle 47">
            <a:extLst>
              <a:ext uri="{FF2B5EF4-FFF2-40B4-BE49-F238E27FC236}">
                <a16:creationId xmlns:a16="http://schemas.microsoft.com/office/drawing/2014/main" id="{B204ABB9-D542-42C5-A309-9DFA067C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113" y="4097338"/>
            <a:ext cx="7499351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700">
                <a:cs typeface="Times New Roman" panose="02020603050405020304" pitchFamily="18" charset="0"/>
                <a:sym typeface="Wingdings" panose="05000000000000000000" pitchFamily="2" charset="2"/>
              </a:rPr>
              <a:t></a:t>
            </a:r>
            <a:r>
              <a:rPr lang="en-US" altLang="en-US" sz="1700">
                <a:cs typeface="Times New Roman" panose="02020603050405020304" pitchFamily="18" charset="0"/>
              </a:rPr>
              <a:t>- - - - - - - - - - - - - - - - - - - - - - - - - - - - - - - - - - - - - - - - - - - - - - - - -   </a:t>
            </a:r>
          </a:p>
        </p:txBody>
      </p:sp>
      <p:sp>
        <p:nvSpPr>
          <p:cNvPr id="7216" name="Text Box 48">
            <a:extLst>
              <a:ext uri="{FF2B5EF4-FFF2-40B4-BE49-F238E27FC236}">
                <a16:creationId xmlns:a16="http://schemas.microsoft.com/office/drawing/2014/main" id="{4939B59A-8CE9-488A-B10B-B0E288966920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-844550" y="412750"/>
            <a:ext cx="3430588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Orders Due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/>
                <a:ea typeface="+mn-ea"/>
                <a:cs typeface="Arial"/>
              </a:rPr>
              <a:t>March 9, 2020</a:t>
            </a:r>
          </a:p>
        </p:txBody>
      </p:sp>
      <p:sp>
        <p:nvSpPr>
          <p:cNvPr id="2061" name="Rectangle 49">
            <a:extLst>
              <a:ext uri="{FF2B5EF4-FFF2-40B4-BE49-F238E27FC236}">
                <a16:creationId xmlns:a16="http://schemas.microsoft.com/office/drawing/2014/main" id="{2DF0B26F-7869-41CF-9F3E-4C631B55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88" y="2288150"/>
            <a:ext cx="5558027" cy="5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215" tIns="49108" rIns="98215" bIns="49108" anchor="t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000" b="1" u="sng" dirty="0">
                <a:latin typeface="Arial"/>
                <a:ea typeface="ＭＳ Ｐゴシック"/>
                <a:cs typeface="Arial"/>
              </a:rPr>
              <a:t>To Order Online</a:t>
            </a:r>
            <a:r>
              <a:rPr lang="en-US" altLang="en-US" sz="1000" b="1" dirty="0">
                <a:latin typeface="Arial"/>
                <a:ea typeface="ＭＳ Ｐゴシック"/>
                <a:cs typeface="Arial"/>
              </a:rPr>
              <a:t>:   </a:t>
            </a:r>
            <a:r>
              <a:rPr lang="en-US" altLang="en-US" sz="1000" dirty="0">
                <a:latin typeface="Arial"/>
                <a:ea typeface="ＭＳ Ｐゴシック"/>
                <a:cs typeface="Arial"/>
              </a:rPr>
              <a:t>Please visit our website: </a:t>
            </a:r>
            <a:r>
              <a:rPr lang="en-US" altLang="en-US" sz="1200" b="1" dirty="0">
                <a:latin typeface="Arial"/>
                <a:ea typeface="ＭＳ Ｐゴシック"/>
                <a:cs typeface="Arial"/>
              </a:rPr>
              <a:t>https://mulch.ashburntroop1154.org/</a:t>
            </a:r>
          </a:p>
          <a:p>
            <a:pPr algn="just"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Payments are processed securely by PayPal. Troop 1154 will </a:t>
            </a:r>
            <a:r>
              <a:rPr lang="en-US" altLang="en-US" sz="1000" b="1" u="sng" dirty="0">
                <a:latin typeface="Arial"/>
                <a:ea typeface="ＭＳ Ｐゴシック"/>
                <a:cs typeface="Arial"/>
              </a:rPr>
              <a:t>NOT</a:t>
            </a:r>
            <a:r>
              <a:rPr lang="en-US" altLang="en-US" sz="1000" dirty="0">
                <a:latin typeface="Arial"/>
                <a:ea typeface="ＭＳ Ｐゴシック"/>
                <a:cs typeface="Arial"/>
              </a:rPr>
              <a:t> have </a:t>
            </a:r>
            <a:endParaRPr lang="en-US" altLang="en-US" sz="1000" dirty="0">
              <a:cs typeface="Arial" panose="020B0604020202020204" pitchFamily="34" charset="0"/>
            </a:endParaRPr>
          </a:p>
          <a:p>
            <a:pPr algn="just" eaLnBrk="1" hangingPunct="1"/>
            <a:r>
              <a:rPr lang="en-US" altLang="en-US" sz="1000" dirty="0">
                <a:latin typeface="Arial"/>
                <a:ea typeface="ＭＳ Ｐゴシック"/>
                <a:cs typeface="Arial"/>
              </a:rPr>
              <a:t>access to credit card information. A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PayPal account is </a:t>
            </a:r>
            <a:r>
              <a:rPr lang="en-US" altLang="en-US" sz="1000" b="1" u="sng" dirty="0">
                <a:latin typeface="Arial"/>
                <a:ea typeface="ＭＳ Ｐゴシック"/>
                <a:cs typeface="Times New Roman"/>
              </a:rPr>
              <a:t>NOT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required.</a:t>
            </a:r>
          </a:p>
        </p:txBody>
      </p:sp>
      <p:sp>
        <p:nvSpPr>
          <p:cNvPr id="2062" name="Rectangle 12">
            <a:extLst>
              <a:ext uri="{FF2B5EF4-FFF2-40B4-BE49-F238E27FC236}">
                <a16:creationId xmlns:a16="http://schemas.microsoft.com/office/drawing/2014/main" id="{AB8F881A-1D6D-47BC-98B3-357143EC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063" name="Text Box 13">
            <a:extLst>
              <a:ext uri="{FF2B5EF4-FFF2-40B4-BE49-F238E27FC236}">
                <a16:creationId xmlns:a16="http://schemas.microsoft.com/office/drawing/2014/main" id="{C1C1DB58-0D18-473F-8D47-E8891141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5022850"/>
            <a:ext cx="1371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64" name="Rectangle 14">
            <a:extLst>
              <a:ext uri="{FF2B5EF4-FFF2-40B4-BE49-F238E27FC236}">
                <a16:creationId xmlns:a16="http://schemas.microsoft.com/office/drawing/2014/main" id="{B3065015-F28E-4C4A-9557-296A8AB3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5086350"/>
            <a:ext cx="457200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7FA2F5E0-894E-44C6-9B32-42DA2C90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068888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66" name="Text Box 55">
            <a:extLst>
              <a:ext uri="{FF2B5EF4-FFF2-40B4-BE49-F238E27FC236}">
                <a16:creationId xmlns:a16="http://schemas.microsoft.com/office/drawing/2014/main" id="{19FD2C75-6BD8-4663-995D-90852724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pic>
        <p:nvPicPr>
          <p:cNvPr id="2067" name="Picture 98">
            <a:extLst>
              <a:ext uri="{FF2B5EF4-FFF2-40B4-BE49-F238E27FC236}">
                <a16:creationId xmlns:a16="http://schemas.microsoft.com/office/drawing/2014/main" id="{00DE2392-F941-44BA-8C3F-A2F64023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80" y="2390212"/>
            <a:ext cx="13620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8" name="Text Box 100">
            <a:extLst>
              <a:ext uri="{FF2B5EF4-FFF2-40B4-BE49-F238E27FC236}">
                <a16:creationId xmlns:a16="http://schemas.microsoft.com/office/drawing/2014/main" id="{042E0144-4898-4ED2-94BC-B0208C4DF449}"/>
              </a:ext>
            </a:extLst>
          </p:cNvPr>
          <p:cNvSpPr txBox="1">
            <a:spLocks noChangeArrowheads="1"/>
          </p:cNvSpPr>
          <p:nvPr/>
        </p:nvSpPr>
        <p:spPr bwMode="auto">
          <a:xfrm rot="2615127">
            <a:off x="5027613" y="406400"/>
            <a:ext cx="3357562" cy="715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sx="999" sy="999" algn="ctr" rotWithShape="0">
              <a:srgbClr val="808080"/>
            </a:outerShdw>
          </a:effectLst>
        </p:spPr>
        <p:txBody>
          <a:bodyPr lIns="98215" tIns="49108" rIns="98215" bIns="49108" anchor="ctr" anchorCtr="1">
            <a:spAutoFit/>
          </a:bodyPr>
          <a:lstStyle/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Stacked Neatly</a:t>
            </a:r>
          </a:p>
          <a:p>
            <a:pPr algn="ctr" defTabSz="982663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+mn-ea"/>
              </a:rPr>
              <a:t> On Your Driveway</a:t>
            </a:r>
          </a:p>
        </p:txBody>
      </p:sp>
      <p:grpSp>
        <p:nvGrpSpPr>
          <p:cNvPr id="2069" name="Group 207">
            <a:extLst>
              <a:ext uri="{FF2B5EF4-FFF2-40B4-BE49-F238E27FC236}">
                <a16:creationId xmlns:a16="http://schemas.microsoft.com/office/drawing/2014/main" id="{67B4CF8E-5E21-445B-B323-87266B01427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7756525"/>
            <a:ext cx="6248400" cy="1554163"/>
            <a:chOff x="478" y="4810"/>
            <a:chExt cx="3648" cy="1103"/>
          </a:xfrm>
        </p:grpSpPr>
        <p:grpSp>
          <p:nvGrpSpPr>
            <p:cNvPr id="2123" name="Group 206">
              <a:extLst>
                <a:ext uri="{FF2B5EF4-FFF2-40B4-BE49-F238E27FC236}">
                  <a16:creationId xmlns:a16="http://schemas.microsoft.com/office/drawing/2014/main" id="{CC28EECF-20C8-41A5-8753-361390021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" y="4810"/>
              <a:ext cx="3523" cy="970"/>
              <a:chOff x="442" y="4810"/>
              <a:chExt cx="3523" cy="970"/>
            </a:xfrm>
          </p:grpSpPr>
          <p:sp>
            <p:nvSpPr>
              <p:cNvPr id="2125" name="Rectangle 160">
                <a:extLst>
                  <a:ext uri="{FF2B5EF4-FFF2-40B4-BE49-F238E27FC236}">
                    <a16:creationId xmlns:a16="http://schemas.microsoft.com/office/drawing/2014/main" id="{9E582E2B-5643-4A80-8F95-0E2FAC3F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57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000">
                    <a:cs typeface="Times New Roman" panose="02020603050405020304" pitchFamily="18" charset="0"/>
                  </a:rPr>
                  <a:t>Email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6" name="Rectangle 159">
                <a:extLst>
                  <a:ext uri="{FF2B5EF4-FFF2-40B4-BE49-F238E27FC236}">
                    <a16:creationId xmlns:a16="http://schemas.microsoft.com/office/drawing/2014/main" id="{0FAC7BDB-E7DD-43DE-8CE1-AFBC1F38B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5380"/>
                <a:ext cx="1777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Phone: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Rectangle 158">
                <a:extLst>
                  <a:ext uri="{FF2B5EF4-FFF2-40B4-BE49-F238E27FC236}">
                    <a16:creationId xmlns:a16="http://schemas.microsoft.com/office/drawing/2014/main" id="{4DB9616E-BD03-4803-9EBC-E5B2842E4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380"/>
                <a:ext cx="174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Subdivision: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Rectangle 156">
                <a:extLst>
                  <a:ext uri="{FF2B5EF4-FFF2-40B4-BE49-F238E27FC236}">
                    <a16:creationId xmlns:a16="http://schemas.microsoft.com/office/drawing/2014/main" id="{A76E9D57-3504-4E96-A80E-29988AAB1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19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City, State Zip: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9" name="Rectangle 154">
                <a:extLst>
                  <a:ext uri="{FF2B5EF4-FFF2-40B4-BE49-F238E27FC236}">
                    <a16:creationId xmlns:a16="http://schemas.microsoft.com/office/drawing/2014/main" id="{6F60651C-AA67-48F4-8D91-919EA8953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5000"/>
                <a:ext cx="3523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Delivery Street Address: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" name="Rectangle 152">
                <a:extLst>
                  <a:ext uri="{FF2B5EF4-FFF2-40B4-BE49-F238E27FC236}">
                    <a16:creationId xmlns:a16="http://schemas.microsoft.com/office/drawing/2014/main" id="{708EBD3E-C258-4117-962C-EA2A9ECD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4810"/>
                <a:ext cx="352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000">
                    <a:cs typeface="Times New Roman" panose="02020603050405020304" pitchFamily="18" charset="0"/>
                  </a:rPr>
                  <a:t>Name:</a:t>
                </a:r>
                <a:endParaRPr lang="en-US" altLang="en-US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1" name="Line 162">
                <a:extLst>
                  <a:ext uri="{FF2B5EF4-FFF2-40B4-BE49-F238E27FC236}">
                    <a16:creationId xmlns:a16="http://schemas.microsoft.com/office/drawing/2014/main" id="{D8A7AA30-11BB-4683-8ECB-8B0C6720E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Line 163">
                <a:extLst>
                  <a:ext uri="{FF2B5EF4-FFF2-40B4-BE49-F238E27FC236}">
                    <a16:creationId xmlns:a16="http://schemas.microsoft.com/office/drawing/2014/main" id="{0A009CD5-F451-4C4A-8379-9148053E5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7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" name="Line 164">
                <a:extLst>
                  <a:ext uri="{FF2B5EF4-FFF2-40B4-BE49-F238E27FC236}">
                    <a16:creationId xmlns:a16="http://schemas.microsoft.com/office/drawing/2014/main" id="{56FEF126-360F-49B9-B00E-2FC7475F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" name="Line 165">
                <a:extLst>
                  <a:ext uri="{FF2B5EF4-FFF2-40B4-BE49-F238E27FC236}">
                    <a16:creationId xmlns:a16="http://schemas.microsoft.com/office/drawing/2014/main" id="{FCDED560-AB18-46C2-ACCA-AF2F31FF6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4810"/>
                <a:ext cx="0" cy="97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Line 167">
                <a:extLst>
                  <a:ext uri="{FF2B5EF4-FFF2-40B4-BE49-F238E27FC236}">
                    <a16:creationId xmlns:a16="http://schemas.microsoft.com/office/drawing/2014/main" id="{0CFFBFEA-44CB-4AAE-AB47-9D921FD8D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00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" name="Line 170">
                <a:extLst>
                  <a:ext uri="{FF2B5EF4-FFF2-40B4-BE49-F238E27FC236}">
                    <a16:creationId xmlns:a16="http://schemas.microsoft.com/office/drawing/2014/main" id="{33B07CEE-B822-4FBF-B3D8-2E7487AC4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19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" name="Line 173">
                <a:extLst>
                  <a:ext uri="{FF2B5EF4-FFF2-40B4-BE49-F238E27FC236}">
                    <a16:creationId xmlns:a16="http://schemas.microsoft.com/office/drawing/2014/main" id="{0D371F83-2396-4149-AF26-1F1D9973D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38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Line 178">
                <a:extLst>
                  <a:ext uri="{FF2B5EF4-FFF2-40B4-BE49-F238E27FC236}">
                    <a16:creationId xmlns:a16="http://schemas.microsoft.com/office/drawing/2014/main" id="{E411B037-09B0-48F7-94FF-194C3D33E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5570"/>
                <a:ext cx="352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" name="Line 180">
                <a:extLst>
                  <a:ext uri="{FF2B5EF4-FFF2-40B4-BE49-F238E27FC236}">
                    <a16:creationId xmlns:a16="http://schemas.microsoft.com/office/drawing/2014/main" id="{6BD6614E-1435-4EBC-91FE-0504E9DF2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5380"/>
                <a:ext cx="0" cy="1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24" name="Rectangle 188">
              <a:extLst>
                <a:ext uri="{FF2B5EF4-FFF2-40B4-BE49-F238E27FC236}">
                  <a16:creationId xmlns:a16="http://schemas.microsoft.com/office/drawing/2014/main" id="{670D4A57-EAB8-4820-B64B-76EE8B429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5780"/>
              <a:ext cx="364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>
                  <a:cs typeface="Arial" panose="020B0604020202020204" pitchFamily="34" charset="0"/>
                </a:rPr>
                <a:t>**</a:t>
              </a:r>
              <a:r>
                <a:rPr lang="en-US" altLang="en-US" sz="1000" b="1" i="1">
                  <a:cs typeface="Arial" panose="020B0604020202020204" pitchFamily="34" charset="0"/>
                </a:rPr>
                <a:t>If you would like to specify a location on your driveway please use the back of this form**</a:t>
              </a:r>
              <a:endParaRPr lang="en-US" altLang="en-US" sz="1000" i="1">
                <a:cs typeface="Arial" panose="020B0604020202020204" pitchFamily="34" charset="0"/>
              </a:endParaRPr>
            </a:p>
          </p:txBody>
        </p:sp>
      </p:grpSp>
      <p:sp>
        <p:nvSpPr>
          <p:cNvPr id="2086" name="Rectangle 191">
            <a:extLst>
              <a:ext uri="{FF2B5EF4-FFF2-40B4-BE49-F238E27FC236}">
                <a16:creationId xmlns:a16="http://schemas.microsoft.com/office/drawing/2014/main" id="{23265640-EF8A-4A5D-B0BA-4A21DC9B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83711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087" name="Rectangle 192">
            <a:extLst>
              <a:ext uri="{FF2B5EF4-FFF2-40B4-BE49-F238E27FC236}">
                <a16:creationId xmlns:a16="http://schemas.microsoft.com/office/drawing/2014/main" id="{B34E4B86-EE45-4A00-A5BE-DB53C8D8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830763"/>
            <a:ext cx="152400" cy="128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72" name="Text Box 193">
            <a:extLst>
              <a:ext uri="{FF2B5EF4-FFF2-40B4-BE49-F238E27FC236}">
                <a16:creationId xmlns:a16="http://schemas.microsoft.com/office/drawing/2014/main" id="{F5B54937-7878-40F6-902E-D3B1741B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4779963"/>
            <a:ext cx="1873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73" name="Text Box 195">
            <a:extLst>
              <a:ext uri="{FF2B5EF4-FFF2-40B4-BE49-F238E27FC236}">
                <a16:creationId xmlns:a16="http://schemas.microsoft.com/office/drawing/2014/main" id="{1C4FAD86-1C19-45F3-ACD4-9FCE90B9A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776788"/>
            <a:ext cx="197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74" name="Text Box 198">
            <a:extLst>
              <a:ext uri="{FF2B5EF4-FFF2-40B4-BE49-F238E27FC236}">
                <a16:creationId xmlns:a16="http://schemas.microsoft.com/office/drawing/2014/main" id="{C53A538F-B104-4380-834D-BD2811A0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086565"/>
            <a:ext cx="7192048" cy="25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 anchor="t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latin typeface="Arial"/>
                <a:ea typeface="ＭＳ Ｐゴシック"/>
                <a:cs typeface="Times New Roman"/>
              </a:rPr>
              <a:t>NOTE:  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Contact us at </a:t>
            </a:r>
            <a:r>
              <a:rPr lang="en-US" altLang="en-US" sz="1050" b="1" i="1" dirty="0">
                <a:latin typeface="Arial"/>
                <a:ea typeface="ＭＳ Ｐゴシック"/>
                <a:cs typeface="Times New Roman"/>
              </a:rPr>
              <a:t>spreading@ashburntroop1154.org </a:t>
            </a:r>
            <a:r>
              <a:rPr lang="en-US" altLang="en-US" sz="1000" b="1" i="1" dirty="0">
                <a:latin typeface="Arial"/>
                <a:ea typeface="ＭＳ Ｐゴシック"/>
                <a:cs typeface="Times New Roman"/>
              </a:rPr>
              <a:t>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to</a:t>
            </a:r>
            <a:r>
              <a:rPr lang="en-US" altLang="en-US" sz="1000" b="1" dirty="0">
                <a:latin typeface="Arial"/>
                <a:ea typeface="ＭＳ Ｐゴシック"/>
                <a:cs typeface="Times New Roman"/>
              </a:rPr>
              <a:t> 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schedule </a:t>
            </a:r>
            <a:r>
              <a:rPr lang="en-US" altLang="en-US" sz="1000" dirty="0" err="1">
                <a:latin typeface="Arial"/>
                <a:ea typeface="ＭＳ Ｐゴシック"/>
                <a:cs typeface="Times New Roman"/>
              </a:rPr>
              <a:t>post delivery</a:t>
            </a:r>
            <a:r>
              <a:rPr lang="en-US" altLang="en-US" sz="1000" dirty="0">
                <a:latin typeface="Arial"/>
                <a:ea typeface="ＭＳ Ｐゴシック"/>
                <a:cs typeface="Times New Roman"/>
              </a:rPr>
              <a:t> spreading services by appointment.</a:t>
            </a:r>
          </a:p>
          <a:p>
            <a:pPr eaLnBrk="1" hangingPunct="1"/>
            <a:endParaRPr lang="en-US" altLang="en-US" sz="1000">
              <a:cs typeface="Times New Roman" panose="02020603050405020304" pitchFamily="18" charset="0"/>
            </a:endParaRPr>
          </a:p>
        </p:txBody>
      </p:sp>
      <p:pic>
        <p:nvPicPr>
          <p:cNvPr id="2075" name="Picture 209" descr="10169">
            <a:extLst>
              <a:ext uri="{FF2B5EF4-FFF2-40B4-BE49-F238E27FC236}">
                <a16:creationId xmlns:a16="http://schemas.microsoft.com/office/drawing/2014/main" id="{84485633-DD54-4E44-BA98-230F8F8A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3290888"/>
            <a:ext cx="9334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 Box 15">
            <a:extLst>
              <a:ext uri="{FF2B5EF4-FFF2-40B4-BE49-F238E27FC236}">
                <a16:creationId xmlns:a16="http://schemas.microsoft.com/office/drawing/2014/main" id="{A516A6C7-8450-4C42-A527-EAEBC647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7375525"/>
            <a:ext cx="1981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algn="ctr"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Total Amount   Enclosed:</a:t>
            </a:r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C06DEBF6-5279-4EF6-8E83-EE3990FAC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7375525"/>
            <a:ext cx="1193800" cy="274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8215" tIns="49108" rIns="98215" bIns="49108" anchor="ctr"/>
          <a:lstStyle/>
          <a:p>
            <a:pPr defTabSz="982663" eaLnBrk="1" hangingPunct="1">
              <a:defRPr/>
            </a:pPr>
            <a:r>
              <a:rPr lang="en-US" sz="1500" b="1" dirty="0"/>
              <a:t>$</a:t>
            </a:r>
          </a:p>
        </p:txBody>
      </p:sp>
      <p:sp>
        <p:nvSpPr>
          <p:cNvPr id="2078" name="Text Box 43">
            <a:extLst>
              <a:ext uri="{FF2B5EF4-FFF2-40B4-BE49-F238E27FC236}">
                <a16:creationId xmlns:a16="http://schemas.microsoft.com/office/drawing/2014/main" id="{F93D2388-EBFA-4886-9FFD-A68C975B7272}"/>
              </a:ext>
            </a:extLst>
          </p:cNvPr>
          <p:cNvSpPr txBox="1">
            <a:spLocks noChangeArrowheads="1" noChangeShapeType="1"/>
          </p:cNvSpPr>
          <p:nvPr/>
        </p:nvSpPr>
        <p:spPr bwMode="auto">
          <a:xfrm>
            <a:off x="3595688" y="7451725"/>
            <a:ext cx="2514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b="1" i="1">
                <a:solidFill>
                  <a:srgbClr val="000000"/>
                </a:solidFill>
                <a:cs typeface="Arial" panose="020B0604020202020204" pitchFamily="34" charset="0"/>
              </a:rPr>
              <a:t>Please make check payable to Troop 1154</a:t>
            </a:r>
          </a:p>
        </p:txBody>
      </p:sp>
      <p:sp>
        <p:nvSpPr>
          <p:cNvPr id="2079" name="Text Box 55">
            <a:extLst>
              <a:ext uri="{FF2B5EF4-FFF2-40B4-BE49-F238E27FC236}">
                <a16:creationId xmlns:a16="http://schemas.microsoft.com/office/drawing/2014/main" id="{158DB44B-A84B-45AF-832B-1E1599C8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5022850"/>
            <a:ext cx="127635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70" name="Text Box 55">
            <a:extLst>
              <a:ext uri="{FF2B5EF4-FFF2-40B4-BE49-F238E27FC236}">
                <a16:creationId xmlns:a16="http://schemas.microsoft.com/office/drawing/2014/main" id="{4DD0EC4C-ED7F-4964-9FC1-62070F601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5862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</a:t>
            </a:r>
            <a:r>
              <a:rPr lang="en-US" sz="1050" b="1" dirty="0">
                <a:latin typeface="Arial" charset="0"/>
                <a:ea typeface="ＭＳ Ｐゴシック" charset="-128"/>
              </a:rPr>
              <a:t>3 cu. ft. bags of </a:t>
            </a:r>
            <a:r>
              <a:rPr lang="en-US" sz="1050" b="1" dirty="0">
                <a:latin typeface="Arial" charset="0"/>
                <a:ea typeface="+mn-ea"/>
              </a:rPr>
              <a:t>Natural Mulch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4568CC9-ADC7-456E-9C5F-171CF66608BD}"/>
              </a:ext>
            </a:extLst>
          </p:cNvPr>
          <p:cNvCxnSpPr/>
          <p:nvPr/>
        </p:nvCxnSpPr>
        <p:spPr>
          <a:xfrm>
            <a:off x="623888" y="5348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2B5317-30B7-46C8-BC3F-921A6F92CE5A}"/>
              </a:ext>
            </a:extLst>
          </p:cNvPr>
          <p:cNvCxnSpPr/>
          <p:nvPr/>
        </p:nvCxnSpPr>
        <p:spPr>
          <a:xfrm flipH="1">
            <a:off x="6567488" y="46624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EB85CF5-7027-4611-A119-AA09D6268402}"/>
              </a:ext>
            </a:extLst>
          </p:cNvPr>
          <p:cNvCxnSpPr/>
          <p:nvPr/>
        </p:nvCxnSpPr>
        <p:spPr>
          <a:xfrm>
            <a:off x="623888" y="4708525"/>
            <a:ext cx="0" cy="639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7FD8C9-851E-4787-B0D3-3AD9B93ACD9D}"/>
              </a:ext>
            </a:extLst>
          </p:cNvPr>
          <p:cNvCxnSpPr/>
          <p:nvPr/>
        </p:nvCxnSpPr>
        <p:spPr>
          <a:xfrm>
            <a:off x="623888" y="47132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Rectangle 8">
            <a:extLst>
              <a:ext uri="{FF2B5EF4-FFF2-40B4-BE49-F238E27FC236}">
                <a16:creationId xmlns:a16="http://schemas.microsoft.com/office/drawing/2014/main" id="{B9F4CDBA-0F2B-4C6A-8109-C28F1C12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290888"/>
            <a:ext cx="3657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marL="342900" indent="-3429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u="sng">
                <a:cs typeface="Arial" panose="020B0604020202020204" pitchFamily="34" charset="0"/>
              </a:rPr>
              <a:t>To Order by Mail:</a:t>
            </a:r>
          </a:p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1. Fill out the order form shown below completely</a:t>
            </a:r>
          </a:p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2. Make Check Payable to </a:t>
            </a:r>
            <a:r>
              <a:rPr lang="en-US" altLang="en-US" sz="1000" b="1">
                <a:cs typeface="Arial" panose="020B0604020202020204" pitchFamily="34" charset="0"/>
              </a:rPr>
              <a:t>Troop 1154</a:t>
            </a:r>
          </a:p>
          <a:p>
            <a:r>
              <a:rPr lang="en-US" altLang="en-US" sz="1000">
                <a:cs typeface="Arial" panose="020B0604020202020204" pitchFamily="34" charset="0"/>
              </a:rPr>
              <a:t>3. Mail order form and payment to: </a:t>
            </a:r>
            <a:r>
              <a:rPr lang="en-US" altLang="en-US" sz="1000" b="1">
                <a:cs typeface="Arial" panose="020B0604020202020204" pitchFamily="34" charset="0"/>
              </a:rPr>
              <a:t>Troop 1154 Mulch Sale, </a:t>
            </a:r>
          </a:p>
          <a:p>
            <a:r>
              <a:rPr lang="en-US" altLang="en-US" sz="1000" b="1">
                <a:cs typeface="Arial" panose="020B0604020202020204" pitchFamily="34" charset="0"/>
              </a:rPr>
              <a:t>	P.O. Box 4155, Ashburn, VA 20148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4A745ADE-5FBA-43E7-87B0-7446C356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855923D4-1DF1-4E08-A7B6-C498EAE5D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010275"/>
            <a:ext cx="13716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088" name="Rectangle 14">
            <a:extLst>
              <a:ext uri="{FF2B5EF4-FFF2-40B4-BE49-F238E27FC236}">
                <a16:creationId xmlns:a16="http://schemas.microsoft.com/office/drawing/2014/main" id="{C5DFCC71-B525-47C1-8996-2879C2BA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073775"/>
            <a:ext cx="457200" cy="182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000" b="1">
              <a:cs typeface="Arial" panose="020B0604020202020204" pitchFamily="34" charset="0"/>
            </a:endParaRPr>
          </a:p>
        </p:txBody>
      </p:sp>
      <p:sp>
        <p:nvSpPr>
          <p:cNvPr id="2089" name="Rectangle 16">
            <a:extLst>
              <a:ext uri="{FF2B5EF4-FFF2-40B4-BE49-F238E27FC236}">
                <a16:creationId xmlns:a16="http://schemas.microsoft.com/office/drawing/2014/main" id="{5F556E0D-705E-469C-981D-C386128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056313"/>
            <a:ext cx="912813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090" name="Text Box 55">
            <a:extLst>
              <a:ext uri="{FF2B5EF4-FFF2-40B4-BE49-F238E27FC236}">
                <a16:creationId xmlns:a16="http://schemas.microsoft.com/office/drawing/2014/main" id="{51CDEFE0-D2FD-4A93-B6AC-AD3E7613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117" name="Rectangle 191">
            <a:extLst>
              <a:ext uri="{FF2B5EF4-FFF2-40B4-BE49-F238E27FC236}">
                <a16:creationId xmlns:a16="http://schemas.microsoft.com/office/drawing/2014/main" id="{87377024-92B7-4096-965C-F194FAB0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118" name="Rectangle 192">
            <a:extLst>
              <a:ext uri="{FF2B5EF4-FFF2-40B4-BE49-F238E27FC236}">
                <a16:creationId xmlns:a16="http://schemas.microsoft.com/office/drawing/2014/main" id="{88DC3314-BC9E-4AB2-91B5-8FECBDEC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5842000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093" name="Text Box 193">
            <a:extLst>
              <a:ext uri="{FF2B5EF4-FFF2-40B4-BE49-F238E27FC236}">
                <a16:creationId xmlns:a16="http://schemas.microsoft.com/office/drawing/2014/main" id="{3C357861-DCB9-4EFF-BC9D-49D10E9D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5783263"/>
            <a:ext cx="1792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10-24 bags at $5.50 per bag</a:t>
            </a:r>
          </a:p>
        </p:txBody>
      </p:sp>
      <p:sp>
        <p:nvSpPr>
          <p:cNvPr id="2094" name="Text Box 195">
            <a:extLst>
              <a:ext uri="{FF2B5EF4-FFF2-40B4-BE49-F238E27FC236}">
                <a16:creationId xmlns:a16="http://schemas.microsoft.com/office/drawing/2014/main" id="{1826692A-C429-49F5-95EB-0A2AA44F5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5783263"/>
            <a:ext cx="1973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50+ bags at $4.50 per bag</a:t>
            </a:r>
          </a:p>
        </p:txBody>
      </p:sp>
      <p:sp>
        <p:nvSpPr>
          <p:cNvPr id="2095" name="Text Box 55">
            <a:extLst>
              <a:ext uri="{FF2B5EF4-FFF2-40B4-BE49-F238E27FC236}">
                <a16:creationId xmlns:a16="http://schemas.microsoft.com/office/drawing/2014/main" id="{52C0F711-80CA-4124-BF75-D4D85653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010275"/>
            <a:ext cx="12763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22" name="Text Box 55">
            <a:extLst>
              <a:ext uri="{FF2B5EF4-FFF2-40B4-BE49-F238E27FC236}">
                <a16:creationId xmlns:a16="http://schemas.microsoft.com/office/drawing/2014/main" id="{FCE813CC-F524-48D8-9434-82A64744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522913"/>
            <a:ext cx="3657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2 cu. ft. bags of Black Mulch</a:t>
            </a:r>
            <a:endParaRPr lang="en-US" sz="1050" dirty="0">
              <a:latin typeface="Arial" charset="0"/>
              <a:ea typeface="+mn-ea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E21973C-5D0A-44AE-9B53-E1722FF39A75}"/>
              </a:ext>
            </a:extLst>
          </p:cNvPr>
          <p:cNvCxnSpPr/>
          <p:nvPr/>
        </p:nvCxnSpPr>
        <p:spPr>
          <a:xfrm>
            <a:off x="2670175" y="5653088"/>
            <a:ext cx="3897313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7EA54EF-BE49-4EBC-883D-16E0BF6CF090}"/>
              </a:ext>
            </a:extLst>
          </p:cNvPr>
          <p:cNvCxnSpPr/>
          <p:nvPr/>
        </p:nvCxnSpPr>
        <p:spPr>
          <a:xfrm>
            <a:off x="623888" y="63388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ED8C332-53C8-4ABC-B3BA-1E8355A62953}"/>
              </a:ext>
            </a:extLst>
          </p:cNvPr>
          <p:cNvCxnSpPr/>
          <p:nvPr/>
        </p:nvCxnSpPr>
        <p:spPr>
          <a:xfrm>
            <a:off x="65674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25D8C5-68C9-4394-AB9A-B4FB5454C92B}"/>
              </a:ext>
            </a:extLst>
          </p:cNvPr>
          <p:cNvCxnSpPr/>
          <p:nvPr/>
        </p:nvCxnSpPr>
        <p:spPr>
          <a:xfrm>
            <a:off x="623888" y="5653088"/>
            <a:ext cx="0" cy="6858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933717-FE92-4E29-970B-58653E483829}"/>
              </a:ext>
            </a:extLst>
          </p:cNvPr>
          <p:cNvCxnSpPr/>
          <p:nvPr/>
        </p:nvCxnSpPr>
        <p:spPr>
          <a:xfrm>
            <a:off x="623888" y="565308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Rectangle 12">
            <a:extLst>
              <a:ext uri="{FF2B5EF4-FFF2-40B4-BE49-F238E27FC236}">
                <a16:creationId xmlns:a16="http://schemas.microsoft.com/office/drawing/2014/main" id="{FAEA73D8-AAFE-49D9-BFEB-E9408E4B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2103" name="Text Box 13">
            <a:extLst>
              <a:ext uri="{FF2B5EF4-FFF2-40B4-BE49-F238E27FC236}">
                <a16:creationId xmlns:a16="http://schemas.microsoft.com/office/drawing/2014/main" id="{FC277AF4-B9BA-44E2-B704-A05E76572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6675438"/>
            <a:ext cx="1371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X   Price Per Bag:</a:t>
            </a:r>
          </a:p>
        </p:txBody>
      </p:sp>
      <p:sp>
        <p:nvSpPr>
          <p:cNvPr id="2104" name="Rectangle 14">
            <a:extLst>
              <a:ext uri="{FF2B5EF4-FFF2-40B4-BE49-F238E27FC236}">
                <a16:creationId xmlns:a16="http://schemas.microsoft.com/office/drawing/2014/main" id="{A77D40C5-FF63-4B21-BE41-71758C7C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738938"/>
            <a:ext cx="457200" cy="182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$3.50</a:t>
            </a:r>
          </a:p>
        </p:txBody>
      </p:sp>
      <p:sp>
        <p:nvSpPr>
          <p:cNvPr id="2105" name="Rectangle 16">
            <a:extLst>
              <a:ext uri="{FF2B5EF4-FFF2-40B4-BE49-F238E27FC236}">
                <a16:creationId xmlns:a16="http://schemas.microsoft.com/office/drawing/2014/main" id="{B50E6E46-15CC-4D87-8E6F-56243BEE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6719888"/>
            <a:ext cx="912813" cy="184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8215" tIns="49108" rIns="98215" bIns="49108" anchor="ctr"/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06" name="Text Box 55">
            <a:extLst>
              <a:ext uri="{FF2B5EF4-FFF2-40B4-BE49-F238E27FC236}">
                <a16:creationId xmlns:a16="http://schemas.microsoft.com/office/drawing/2014/main" id="{C78C2E18-8A0C-49FB-B690-C5048C05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Number of Bags:</a:t>
            </a:r>
          </a:p>
        </p:txBody>
      </p:sp>
      <p:sp>
        <p:nvSpPr>
          <p:cNvPr id="2107" name="Text Box 55">
            <a:extLst>
              <a:ext uri="{FF2B5EF4-FFF2-40B4-BE49-F238E27FC236}">
                <a16:creationId xmlns:a16="http://schemas.microsoft.com/office/drawing/2014/main" id="{E5FD82EC-4D0F-4213-B817-3A1430FE0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6675438"/>
            <a:ext cx="12763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>
                <a:cs typeface="Arial" panose="020B0604020202020204" pitchFamily="34" charset="0"/>
              </a:rPr>
              <a:t>= Amount:</a:t>
            </a:r>
          </a:p>
        </p:txBody>
      </p:sp>
      <p:sp>
        <p:nvSpPr>
          <p:cNvPr id="138" name="Text Box 55">
            <a:extLst>
              <a:ext uri="{FF2B5EF4-FFF2-40B4-BE49-F238E27FC236}">
                <a16:creationId xmlns:a16="http://schemas.microsoft.com/office/drawing/2014/main" id="{F809FACC-70F5-4816-A500-10CB241FF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6464300"/>
            <a:ext cx="2057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215" tIns="49108" rIns="98215" bIns="49108">
            <a:spAutoFit/>
          </a:bodyPr>
          <a:lstStyle/>
          <a:p>
            <a:pPr defTabSz="982663" eaLnBrk="1" hangingPunct="1">
              <a:defRPr/>
            </a:pPr>
            <a:r>
              <a:rPr lang="en-US" sz="1050" b="1" dirty="0">
                <a:latin typeface="Arial" charset="0"/>
                <a:ea typeface="+mn-ea"/>
              </a:rPr>
              <a:t> Optional Spreading Services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EE61D3A-32BF-40C9-9F5C-B3D3A3A4FB91}"/>
              </a:ext>
            </a:extLst>
          </p:cNvPr>
          <p:cNvCxnSpPr/>
          <p:nvPr/>
        </p:nvCxnSpPr>
        <p:spPr>
          <a:xfrm>
            <a:off x="2670175" y="6594475"/>
            <a:ext cx="3903663" cy="4763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B662D21-CA2B-4FF0-B32A-B0A39C3F9A7C}"/>
              </a:ext>
            </a:extLst>
          </p:cNvPr>
          <p:cNvCxnSpPr/>
          <p:nvPr/>
        </p:nvCxnSpPr>
        <p:spPr>
          <a:xfrm>
            <a:off x="623888" y="7253288"/>
            <a:ext cx="59436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A94C3-0BF0-4F77-8EE1-64A9AAF0C48A}"/>
              </a:ext>
            </a:extLst>
          </p:cNvPr>
          <p:cNvCxnSpPr/>
          <p:nvPr/>
        </p:nvCxnSpPr>
        <p:spPr>
          <a:xfrm>
            <a:off x="65674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1738B7-D703-4963-805A-8B2F55468540}"/>
              </a:ext>
            </a:extLst>
          </p:cNvPr>
          <p:cNvCxnSpPr/>
          <p:nvPr/>
        </p:nvCxnSpPr>
        <p:spPr>
          <a:xfrm>
            <a:off x="623888" y="6599238"/>
            <a:ext cx="0" cy="65405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5270C84-F50B-4848-A367-92C00309B08B}"/>
              </a:ext>
            </a:extLst>
          </p:cNvPr>
          <p:cNvCxnSpPr/>
          <p:nvPr/>
        </p:nvCxnSpPr>
        <p:spPr>
          <a:xfrm>
            <a:off x="623888" y="6599238"/>
            <a:ext cx="1524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 Box 55">
            <a:extLst>
              <a:ext uri="{FF2B5EF4-FFF2-40B4-BE49-F238E27FC236}">
                <a16:creationId xmlns:a16="http://schemas.microsoft.com/office/drawing/2014/main" id="{DF37069F-BFAA-4F93-A142-F27E40AC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4390257"/>
            <a:ext cx="175418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9108" rIns="98215" bIns="49108"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cs typeface="Arial" panose="020B0604020202020204" pitchFamily="34" charset="0"/>
              </a:rPr>
              <a:t>(10 bag minimum order)</a:t>
            </a:r>
          </a:p>
        </p:txBody>
      </p:sp>
      <p:sp>
        <p:nvSpPr>
          <p:cNvPr id="2115" name="Rectangle 154">
            <a:extLst>
              <a:ext uri="{FF2B5EF4-FFF2-40B4-BE49-F238E27FC236}">
                <a16:creationId xmlns:a16="http://schemas.microsoft.com/office/drawing/2014/main" id="{B321AE10-3F9D-4A93-8665-08F9EEE5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6962775"/>
            <a:ext cx="571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8266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800">
                <a:cs typeface="Times New Roman" panose="02020603050405020304" pitchFamily="18" charset="0"/>
              </a:rPr>
              <a:t> Please contact us at </a:t>
            </a:r>
            <a:r>
              <a:rPr lang="en-US" altLang="en-US" sz="800" b="1" i="1">
                <a:cs typeface="Times New Roman" panose="02020603050405020304" pitchFamily="18" charset="0"/>
              </a:rPr>
              <a:t>spreading@ashburntroop1154.org  </a:t>
            </a:r>
            <a:r>
              <a:rPr lang="en-US" altLang="en-US" sz="800">
                <a:cs typeface="Times New Roman" panose="02020603050405020304" pitchFamily="18" charset="0"/>
              </a:rPr>
              <a:t>to</a:t>
            </a:r>
            <a:r>
              <a:rPr lang="en-US" altLang="en-US" sz="800" b="1">
                <a:cs typeface="Times New Roman" panose="02020603050405020304" pitchFamily="18" charset="0"/>
              </a:rPr>
              <a:t> </a:t>
            </a:r>
            <a:r>
              <a:rPr lang="en-US" altLang="en-US" sz="800">
                <a:cs typeface="Times New Roman" panose="02020603050405020304" pitchFamily="18" charset="0"/>
              </a:rPr>
              <a:t>schedule post delivery spreading services by appointment.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24FDF6-75E3-44F4-83CA-40F5FF508B80}"/>
              </a:ext>
            </a:extLst>
          </p:cNvPr>
          <p:cNvCxnSpPr/>
          <p:nvPr/>
        </p:nvCxnSpPr>
        <p:spPr>
          <a:xfrm>
            <a:off x="2757488" y="4718050"/>
            <a:ext cx="38100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608A35-264A-4622-B0DB-72407B9B1A6C}"/>
              </a:ext>
            </a:extLst>
          </p:cNvPr>
          <p:cNvCxnSpPr/>
          <p:nvPr/>
        </p:nvCxnSpPr>
        <p:spPr>
          <a:xfrm>
            <a:off x="623888" y="9386888"/>
            <a:ext cx="6019800" cy="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8" name="Picture 88" descr="Troop1666BANNERnosmalltext-1.JPG">
            <a:extLst>
              <a:ext uri="{FF2B5EF4-FFF2-40B4-BE49-F238E27FC236}">
                <a16:creationId xmlns:a16="http://schemas.microsoft.com/office/drawing/2014/main" id="{2933BF2E-C218-445B-A08E-2AEBD5673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3290888"/>
            <a:ext cx="1447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91">
            <a:extLst>
              <a:ext uri="{FF2B5EF4-FFF2-40B4-BE49-F238E27FC236}">
                <a16:creationId xmlns:a16="http://schemas.microsoft.com/office/drawing/2014/main" id="{97A8309C-02B5-4EAC-9DAA-B74DFD85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4829175"/>
            <a:ext cx="152400" cy="128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2120" name="Text Box 193">
            <a:extLst>
              <a:ext uri="{FF2B5EF4-FFF2-40B4-BE49-F238E27FC236}">
                <a16:creationId xmlns:a16="http://schemas.microsoft.com/office/drawing/2014/main" id="{9C2B1BBE-EC5D-495E-8A65-AAAF546D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4770438"/>
            <a:ext cx="18526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  <p:sp>
        <p:nvSpPr>
          <p:cNvPr id="94" name="Rectangle 192">
            <a:extLst>
              <a:ext uri="{FF2B5EF4-FFF2-40B4-BE49-F238E27FC236}">
                <a16:creationId xmlns:a16="http://schemas.microsoft.com/office/drawing/2014/main" id="{DF82260E-5599-447F-A844-944D43C6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5834063"/>
            <a:ext cx="152400" cy="12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dirty="0">
                <a:latin typeface="+mj-lt"/>
                <a:ea typeface="+mn-ea"/>
              </a:rPr>
              <a:t> </a:t>
            </a:r>
          </a:p>
        </p:txBody>
      </p:sp>
      <p:sp>
        <p:nvSpPr>
          <p:cNvPr id="2122" name="Text Box 193">
            <a:extLst>
              <a:ext uri="{FF2B5EF4-FFF2-40B4-BE49-F238E27FC236}">
                <a16:creationId xmlns:a16="http://schemas.microsoft.com/office/drawing/2014/main" id="{E5F65A07-6C23-47F4-8F20-10AD7CD51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5775325"/>
            <a:ext cx="18526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cs typeface="Arial" panose="020B0604020202020204" pitchFamily="34" charset="0"/>
              </a:rPr>
              <a:t> 25-49 bags at $5.00 per bag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13445</TotalTime>
  <Words>450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Micahel Sabino</dc:creator>
  <cp:lastModifiedBy>Shailesh Patel</cp:lastModifiedBy>
  <cp:revision>1280</cp:revision>
  <cp:lastPrinted>2015-12-08T13:04:07Z</cp:lastPrinted>
  <dcterms:created xsi:type="dcterms:W3CDTF">2004-12-06T04:00:08Z</dcterms:created>
  <dcterms:modified xsi:type="dcterms:W3CDTF">2020-01-21T15:38:47Z</dcterms:modified>
</cp:coreProperties>
</file>