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elcome to the investment fair, inclusive</a:t>
            </a:r>
            <a:r>
              <a:rPr lang="en"/>
              <a:t> for columbia alumni of hedge fund members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43a7e2c9e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43a7e2c9e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43a2bdbd09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43a2bdbd09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43a2bdbd09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43a2bdbd09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43afc35b8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43afc35b8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excess returns from momentum in the FX market can exceed those seen in equity markets even after adjusting for transaction costs, but may be more predominant with emerging market currencies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43a2bdbd09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43a2bdbd09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Regulation https://www.investopedia.com/articles/forex/011515/us-regulations-forex-brokers.asp</a:t>
            </a:r>
            <a:endParaRPr sz="1300">
              <a:solidFill>
                <a:schemeClr val="dk2"/>
              </a:solidFill>
              <a:latin typeface="Nunito"/>
              <a:ea typeface="Nunito"/>
              <a:cs typeface="Nunito"/>
              <a:sym typeface="Nunito"/>
            </a:endParaRPr>
          </a:p>
          <a:p>
            <a:pPr indent="-330200" lvl="0" marL="457200" rtl="0" algn="l">
              <a:lnSpc>
                <a:spcPct val="115000"/>
              </a:lnSpc>
              <a:spcBef>
                <a:spcPts val="0"/>
              </a:spcBef>
              <a:spcAft>
                <a:spcPts val="0"/>
              </a:spcAft>
              <a:buClr>
                <a:schemeClr val="dk2"/>
              </a:buClr>
              <a:buSzPts val="1600"/>
              <a:buFont typeface="Arial"/>
              <a:buChar char="●"/>
            </a:pPr>
            <a:r>
              <a:rPr lang="en" sz="1200">
                <a:solidFill>
                  <a:srgbClr val="111111"/>
                </a:solidFill>
                <a:highlight>
                  <a:srgbClr val="FFFFFF"/>
                </a:highlight>
              </a:rPr>
              <a:t>Sudden large price movements can create false buy or sell signals in the RSI. </a:t>
            </a:r>
            <a:endParaRPr sz="1600">
              <a:solidFill>
                <a:schemeClr val="dk2"/>
              </a:solidFill>
            </a:endParaRPr>
          </a:p>
          <a:p>
            <a:pPr indent="-330200" lvl="0" marL="457200" rtl="0" algn="l">
              <a:lnSpc>
                <a:spcPct val="115000"/>
              </a:lnSpc>
              <a:spcBef>
                <a:spcPts val="0"/>
              </a:spcBef>
              <a:spcAft>
                <a:spcPts val="0"/>
              </a:spcAft>
              <a:buClr>
                <a:schemeClr val="dk2"/>
              </a:buClr>
              <a:buSzPts val="1600"/>
              <a:buFont typeface="Arial"/>
              <a:buChar char="●"/>
            </a:pPr>
            <a:r>
              <a:rPr lang="en" sz="1600">
                <a:solidFill>
                  <a:schemeClr val="dk2"/>
                </a:solidFill>
              </a:rPr>
              <a:t>(no, since we are students and work in Uris, data are downloaded using free quota in Uris and no advanced technology needed)</a:t>
            </a:r>
            <a:endParaRPr sz="1600">
              <a:solidFill>
                <a:schemeClr val="dk2"/>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43a2bdbd09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43a2bdbd09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Arial"/>
              <a:buChar char="●"/>
            </a:pPr>
            <a:r>
              <a:rPr lang="en" sz="1400">
                <a:solidFill>
                  <a:schemeClr val="dk2"/>
                </a:solidFill>
              </a:rPr>
              <a:t>(</a:t>
            </a:r>
            <a:r>
              <a:rPr lang="en" sz="1400"/>
              <a:t>where investors take a long position in a high yielding currency, and fund it by borrowing through a short position in a low yielding currency</a:t>
            </a:r>
            <a:r>
              <a:rPr lang="en" sz="1400">
                <a:solidFill>
                  <a:schemeClr val="dk2"/>
                </a:solidFill>
              </a:rPr>
              <a:t>)</a:t>
            </a:r>
            <a:endParaRPr sz="1400">
              <a:solidFill>
                <a:schemeClr val="dk2"/>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43a2bdbd09_4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43a2bdbd09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43ac2bda4d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43ac2bda4d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1. why do we rebalance the portfolio every month? backtesting</a:t>
            </a:r>
            <a:endParaRPr/>
          </a:p>
          <a:p>
            <a:pPr indent="0" lvl="0" marL="0" rtl="0" algn="l">
              <a:lnSpc>
                <a:spcPct val="115000"/>
              </a:lnSpc>
              <a:spcBef>
                <a:spcPts val="0"/>
              </a:spcBef>
              <a:spcAft>
                <a:spcPts val="0"/>
              </a:spcAft>
              <a:buNone/>
            </a:pPr>
            <a:r>
              <a:rPr lang="en"/>
              <a:t>2. In evolution:</a:t>
            </a:r>
            <a:r>
              <a:rPr lang="en" sz="1200"/>
              <a:t> </a:t>
            </a:r>
            <a:r>
              <a:rPr lang="en" sz="1200">
                <a:solidFill>
                  <a:schemeClr val="dk2"/>
                </a:solidFill>
              </a:rPr>
              <a:t>Use volatility or trading volume as time span and use</a:t>
            </a:r>
            <a:r>
              <a:rPr lang="en" sz="1600">
                <a:solidFill>
                  <a:schemeClr val="dk2"/>
                </a:solidFill>
              </a:rPr>
              <a:t> </a:t>
            </a:r>
            <a:r>
              <a:rPr lang="en"/>
              <a:t>overlapping portfolio</a:t>
            </a:r>
            <a:endParaRPr/>
          </a:p>
          <a:p>
            <a:pPr indent="0" lvl="0" marL="0" rtl="0" algn="l">
              <a:lnSpc>
                <a:spcPct val="115000"/>
              </a:lnSpc>
              <a:spcBef>
                <a:spcPts val="0"/>
              </a:spcBef>
              <a:spcAft>
                <a:spcPts val="0"/>
              </a:spcAft>
              <a:buNone/>
            </a:pPr>
            <a:r>
              <a:rPr lang="en"/>
              <a:t>3. implementation: </a:t>
            </a:r>
            <a:endParaRPr/>
          </a:p>
          <a:p>
            <a:pPr indent="0" lvl="0" marL="0" rtl="0" algn="l">
              <a:lnSpc>
                <a:spcPct val="115000"/>
              </a:lnSpc>
              <a:spcBef>
                <a:spcPts val="0"/>
              </a:spcBef>
              <a:spcAft>
                <a:spcPts val="0"/>
              </a:spcAft>
              <a:buNone/>
            </a:pPr>
            <a:r>
              <a:rPr lang="en"/>
              <a:t>4.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Join momentum capital, earn profit tomorrow哈哈哈哈</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3afc35b8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3afc35b8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3a2bdbd09_0_2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3a2bdbd09_0_2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3a2bdbd09_0_2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3a2bdbd09_0_2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我在想这里我们是不是应该分开介绍momentum的economic intuition 和 signal的</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1" marL="914400" rtl="0" algn="l">
              <a:lnSpc>
                <a:spcPct val="115000"/>
              </a:lnSpc>
              <a:spcBef>
                <a:spcPts val="0"/>
              </a:spcBef>
              <a:spcAft>
                <a:spcPts val="0"/>
              </a:spcAft>
              <a:buClr>
                <a:srgbClr val="000000"/>
              </a:buClr>
              <a:buSzPts val="1400"/>
              <a:buFont typeface="Arial"/>
              <a:buChar char="○"/>
            </a:pPr>
            <a:r>
              <a:rPr lang="en" sz="1400"/>
              <a:t>risk-based and characteristics-based explanations</a:t>
            </a:r>
            <a:endParaRPr sz="1400"/>
          </a:p>
          <a:p>
            <a:pPr indent="-317500" lvl="2" marL="1371600" rtl="0" algn="l">
              <a:lnSpc>
                <a:spcPct val="115000"/>
              </a:lnSpc>
              <a:spcBef>
                <a:spcPts val="0"/>
              </a:spcBef>
              <a:spcAft>
                <a:spcPts val="0"/>
              </a:spcAft>
              <a:buClr>
                <a:srgbClr val="000000"/>
              </a:buClr>
              <a:buSzPts val="1400"/>
              <a:buFont typeface="Arial"/>
              <a:buChar char="■"/>
            </a:pPr>
            <a:r>
              <a:rPr lang="en" sz="1400"/>
              <a:t>covariance risk with standard factors seems irrelevant </a:t>
            </a:r>
            <a:endParaRPr sz="1400"/>
          </a:p>
          <a:p>
            <a:pPr indent="-317500" lvl="2" marL="1371600" rtl="0" algn="l">
              <a:lnSpc>
                <a:spcPct val="115000"/>
              </a:lnSpc>
              <a:spcBef>
                <a:spcPts val="0"/>
              </a:spcBef>
              <a:spcAft>
                <a:spcPts val="0"/>
              </a:spcAft>
              <a:buClr>
                <a:srgbClr val="000000"/>
              </a:buClr>
              <a:buSzPts val="1400"/>
              <a:buFont typeface="Arial"/>
              <a:buChar char="■"/>
            </a:pPr>
            <a:r>
              <a:rPr lang="en" sz="1400"/>
              <a:t>macroeconomic risk seems irrelevant</a:t>
            </a:r>
            <a:endParaRPr sz="1400"/>
          </a:p>
          <a:p>
            <a:pPr indent="-317500" lvl="1" marL="914400" rtl="0" algn="l">
              <a:lnSpc>
                <a:spcPct val="115000"/>
              </a:lnSpc>
              <a:spcBef>
                <a:spcPts val="0"/>
              </a:spcBef>
              <a:spcAft>
                <a:spcPts val="0"/>
              </a:spcAft>
              <a:buClr>
                <a:srgbClr val="000000"/>
              </a:buClr>
              <a:buSzPts val="1400"/>
              <a:buFont typeface="Arial"/>
              <a:buChar char="○"/>
            </a:pPr>
            <a:r>
              <a:rPr lang="en" sz="1400"/>
              <a:t>cognitive biases or informational issues</a:t>
            </a:r>
            <a:endParaRPr sz="1400"/>
          </a:p>
          <a:p>
            <a:pPr indent="-317500" lvl="2" marL="1371600" rtl="0" algn="l">
              <a:lnSpc>
                <a:spcPct val="115000"/>
              </a:lnSpc>
              <a:spcBef>
                <a:spcPts val="0"/>
              </a:spcBef>
              <a:spcAft>
                <a:spcPts val="0"/>
              </a:spcAft>
              <a:buClr>
                <a:srgbClr val="000000"/>
              </a:buClr>
              <a:buSzPts val="1400"/>
              <a:buFont typeface="Arial"/>
              <a:buChar char="■"/>
            </a:pPr>
            <a:r>
              <a:rPr lang="en" sz="1400"/>
              <a:t>evidence of return continuation and subsequent reversals over longer horizons of up to 36 months, which is consistent with behavioral biases, such as investor under- and over-reaction</a:t>
            </a:r>
            <a:endParaRPr sz="1400"/>
          </a:p>
          <a:p>
            <a:pPr indent="-317500" lvl="2" marL="1371600" rtl="0" algn="l">
              <a:lnSpc>
                <a:spcPct val="115000"/>
              </a:lnSpc>
              <a:spcBef>
                <a:spcPts val="0"/>
              </a:spcBef>
              <a:spcAft>
                <a:spcPts val="0"/>
              </a:spcAft>
              <a:buClr>
                <a:srgbClr val="000000"/>
              </a:buClr>
              <a:buSzPts val="1400"/>
              <a:buFont typeface="Arial"/>
              <a:buChar char="■"/>
            </a:pPr>
            <a:r>
              <a:rPr lang="en" sz="1400">
                <a:solidFill>
                  <a:srgbClr val="283545"/>
                </a:solidFill>
                <a:highlight>
                  <a:schemeClr val="lt1"/>
                </a:highlight>
              </a:rPr>
              <a:t>traders and markets tended to give positive feedback to recent information about asset prices, thus reinforcing price trends as they are in effect</a:t>
            </a:r>
            <a:endParaRPr sz="1400">
              <a:solidFill>
                <a:srgbClr val="283545"/>
              </a:solidFill>
              <a:highlight>
                <a:schemeClr val="lt1"/>
              </a:highlight>
            </a:endParaRPr>
          </a:p>
          <a:p>
            <a:pPr indent="-317500" lvl="0" marL="457200" rtl="0" algn="l">
              <a:lnSpc>
                <a:spcPct val="115000"/>
              </a:lnSpc>
              <a:spcBef>
                <a:spcPts val="0"/>
              </a:spcBef>
              <a:spcAft>
                <a:spcPts val="0"/>
              </a:spcAft>
              <a:buClr>
                <a:srgbClr val="283545"/>
              </a:buClr>
              <a:buSzPts val="1400"/>
              <a:buFont typeface="Nunito"/>
              <a:buChar char="●"/>
            </a:pPr>
            <a:r>
              <a:rPr lang="en" sz="1200">
                <a:latin typeface="Times New Roman"/>
                <a:ea typeface="Times New Roman"/>
                <a:cs typeface="Times New Roman"/>
                <a:sym typeface="Times New Roman"/>
              </a:rPr>
              <a:t>Okunev and White (2003) suggested that momentum in the foreign exchange market is derived from two main sources: central bank intervention and the presence of noise traders. Noise traders, acting on the historical movements of exchange rates contribute a large proportion of the liquidity in the foreign exchange market and therefore can have a strong influence on the short-term direction of exchange rates. Behavioural finance literature has revealed that such traders are also susceptible to positive feedback mechanisms which can result in market inefficiencies including price momentum. This is driven by the trader’s propensity to extrapolate a currency’s current observed appreciation or depreciation into their expectations for the short run, creating a bandwagon effect of trend- following (Malkiel 2003).</a:t>
            </a:r>
            <a:endParaRPr sz="1200">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283545"/>
              </a:buClr>
              <a:buSzPts val="1400"/>
              <a:buFont typeface="Nunito"/>
              <a:buChar char="●"/>
            </a:pPr>
            <a:r>
              <a:t/>
            </a:r>
            <a:endParaRPr sz="1400">
              <a:solidFill>
                <a:srgbClr val="283545"/>
              </a:solidFill>
              <a:highlight>
                <a:schemeClr val="lt1"/>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43a2bdbd0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43a2bdbd0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a:t>
            </a:r>
            <a:r>
              <a:rPr lang="en"/>
              <a:t>hy spot:  forward is traded over the counter. might involve higher transaction cost for an individual investor</a:t>
            </a:r>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why G10: more liquid, easier to implement, reduce country risk(stable economy)</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43ba00cf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43ba00cf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43a2bdbd09_0_2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43a2bdbd09_0_2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Nunito"/>
              <a:buChar char="●"/>
            </a:pPr>
            <a:r>
              <a:rPr lang="en" sz="1800"/>
              <a:t>&gt;70 overbought       &lt;30: oversold </a:t>
            </a:r>
            <a:endParaRPr sz="1800"/>
          </a:p>
          <a:p>
            <a:pPr indent="-342900" lvl="0" marL="457200" rtl="0" algn="l">
              <a:lnSpc>
                <a:spcPct val="115000"/>
              </a:lnSpc>
              <a:spcBef>
                <a:spcPts val="0"/>
              </a:spcBef>
              <a:spcAft>
                <a:spcPts val="0"/>
              </a:spcAft>
              <a:buClr>
                <a:schemeClr val="dk2"/>
              </a:buClr>
              <a:buSzPts val="1800"/>
              <a:buFont typeface="Nunito"/>
              <a:buChar char="●"/>
            </a:pPr>
            <a:r>
              <a:rPr lang="en" sz="1800"/>
              <a:t> Choose RSI as signal: </a:t>
            </a:r>
            <a:endParaRPr sz="1800"/>
          </a:p>
          <a:p>
            <a:pPr indent="-342900" lvl="1" marL="914400" rtl="0" algn="l">
              <a:lnSpc>
                <a:spcPct val="115000"/>
              </a:lnSpc>
              <a:spcBef>
                <a:spcPts val="0"/>
              </a:spcBef>
              <a:spcAft>
                <a:spcPts val="0"/>
              </a:spcAft>
              <a:buClr>
                <a:srgbClr val="000000"/>
              </a:buClr>
              <a:buSzPts val="1800"/>
              <a:buFont typeface="Arial"/>
              <a:buChar char="○"/>
            </a:pPr>
            <a:r>
              <a:rPr lang="en" sz="1800"/>
              <a:t>Assume there are x days of rise and n-x days of drop in the past n days. Choose n=14 as default</a:t>
            </a:r>
            <a:endParaRPr sz="1800"/>
          </a:p>
          <a:p>
            <a:pPr indent="-342900" lvl="1" marL="914400" rtl="0" algn="l">
              <a:lnSpc>
                <a:spcPct val="115000"/>
              </a:lnSpc>
              <a:spcBef>
                <a:spcPts val="0"/>
              </a:spcBef>
              <a:spcAft>
                <a:spcPts val="0"/>
              </a:spcAft>
              <a:buClr>
                <a:srgbClr val="000000"/>
              </a:buClr>
              <a:buSzPts val="1800"/>
              <a:buFont typeface="Arial"/>
              <a:buChar char="○"/>
            </a:pPr>
            <a:r>
              <a:rPr lang="en" sz="1800"/>
              <a:t>Calculate the average rise in x days as Xr, and average drop as Xd.</a:t>
            </a:r>
            <a:endParaRPr sz="1800"/>
          </a:p>
          <a:p>
            <a:pPr indent="-342900" lvl="1" marL="914400" rtl="0" algn="l">
              <a:lnSpc>
                <a:spcPct val="115000"/>
              </a:lnSpc>
              <a:spcBef>
                <a:spcPts val="0"/>
              </a:spcBef>
              <a:spcAft>
                <a:spcPts val="0"/>
              </a:spcAft>
              <a:buClr>
                <a:srgbClr val="000000"/>
              </a:buClr>
              <a:buSzPts val="1800"/>
              <a:buFont typeface="Arial"/>
              <a:buChar char="○"/>
            </a:pPr>
            <a:r>
              <a:rPr lang="en" sz="1800"/>
              <a:t>RSI=Xr/(Xd+Xr)*100</a:t>
            </a:r>
            <a:endParaRPr sz="1800"/>
          </a:p>
          <a:p>
            <a:pPr indent="-342900" lvl="1" marL="914400" rtl="0" algn="l">
              <a:lnSpc>
                <a:spcPct val="115000"/>
              </a:lnSpc>
              <a:spcBef>
                <a:spcPts val="0"/>
              </a:spcBef>
              <a:spcAft>
                <a:spcPts val="0"/>
              </a:spcAft>
              <a:buClr>
                <a:srgbClr val="000000"/>
              </a:buClr>
              <a:buSzPts val="1800"/>
              <a:buFont typeface="Arial"/>
              <a:buChar char="○"/>
            </a:pPr>
            <a:r>
              <a:rPr lang="en" sz="1800"/>
              <a:t>RSI should be in [0,100]. </a:t>
            </a:r>
            <a:endParaRPr sz="1800"/>
          </a:p>
          <a:p>
            <a:pPr indent="-342900" lvl="0" marL="457200" rtl="0" algn="l">
              <a:lnSpc>
                <a:spcPct val="115000"/>
              </a:lnSpc>
              <a:spcBef>
                <a:spcPts val="0"/>
              </a:spcBef>
              <a:spcAft>
                <a:spcPts val="0"/>
              </a:spcAft>
              <a:buClr>
                <a:schemeClr val="dk2"/>
              </a:buClr>
              <a:buSzPts val="1800"/>
              <a:buFont typeface="Nunito"/>
              <a:buChar char="●"/>
            </a:pPr>
            <a:r>
              <a:t/>
            </a:r>
            <a:endParaRPr sz="1800"/>
          </a:p>
          <a:p>
            <a:pPr indent="0" lvl="0" marL="0" rtl="0" algn="l">
              <a:spcBef>
                <a:spcPts val="16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43a2bdbd09_0_2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43a2bdbd09_0_2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Equal weighting: because momentum effect is the most significant in more risky currencies in less developed markets, momentum effect comes along with risks. To do more risks, we use equal weighting</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43a2bdbd09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43a2bdbd09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2"/>
              </a:buClr>
              <a:buSzPts val="1400"/>
              <a:buFont typeface="Nunito"/>
              <a:buChar char="○"/>
            </a:pPr>
            <a:r>
              <a:rPr lang="en" sz="1400"/>
              <a:t>momentum is sensitive to transaction costs, so we decrease the frequency of trading to 3 months. </a:t>
            </a:r>
            <a:endParaRPr sz="1400"/>
          </a:p>
          <a:p>
            <a:pPr indent="-317500" lvl="1" marL="914400" rtl="0" algn="l">
              <a:lnSpc>
                <a:spcPct val="115000"/>
              </a:lnSpc>
              <a:spcBef>
                <a:spcPts val="0"/>
              </a:spcBef>
              <a:spcAft>
                <a:spcPts val="0"/>
              </a:spcAft>
              <a:buClr>
                <a:schemeClr val="dk2"/>
              </a:buClr>
              <a:buSzPts val="1400"/>
              <a:buFont typeface="Nunito"/>
              <a:buChar char="○"/>
            </a:pPr>
            <a:r>
              <a:rPr lang="en" sz="1400"/>
              <a:t>Broker: we are a small start-up, that do not have direct access to the system, so broker will be needed</a:t>
            </a:r>
            <a:endParaRPr sz="1400"/>
          </a:p>
          <a:p>
            <a:pPr indent="-317500" lvl="0" marL="457200" rtl="0" algn="l">
              <a:lnSpc>
                <a:spcPct val="115000"/>
              </a:lnSpc>
              <a:spcBef>
                <a:spcPts val="0"/>
              </a:spcBef>
              <a:spcAft>
                <a:spcPts val="0"/>
              </a:spcAft>
              <a:buClr>
                <a:schemeClr val="dk2"/>
              </a:buClr>
              <a:buSzPts val="1400"/>
              <a:buFont typeface="Nunito"/>
              <a:buChar char="●"/>
            </a:pPr>
            <a:r>
              <a:rPr lang="en" sz="1600"/>
              <a:t>Include forward rate (interest rate difference) when backtesting</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Security_(financ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Momentum</a:t>
            </a:r>
            <a:r>
              <a:rPr lang="en"/>
              <a:t> Capital Partners， LP.</a:t>
            </a:r>
            <a:endParaRPr/>
          </a:p>
        </p:txBody>
      </p:sp>
      <p:sp>
        <p:nvSpPr>
          <p:cNvPr id="278" name="Google Shape;278;p13"/>
          <p:cNvSpPr txBox="1"/>
          <p:nvPr>
            <p:ph idx="1" type="subTitle"/>
          </p:nvPr>
        </p:nvSpPr>
        <p:spPr>
          <a:xfrm>
            <a:off x="824000" y="3596300"/>
            <a:ext cx="6096000" cy="695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GP：</a:t>
            </a:r>
            <a:r>
              <a:rPr lang="en"/>
              <a:t> Weiqi Tong, Yichen Song, Yating Liu, Yu Sheng</a:t>
            </a:r>
            <a:endParaRPr/>
          </a:p>
          <a:p>
            <a:pPr indent="0" lvl="0" marL="0" rtl="0" algn="l">
              <a:spcBef>
                <a:spcPts val="0"/>
              </a:spcBef>
              <a:spcAft>
                <a:spcPts val="0"/>
              </a:spcAft>
              <a:buNone/>
            </a:pPr>
            <a:r>
              <a:rPr lang="en"/>
              <a:t>LP： </a:t>
            </a:r>
            <a:r>
              <a:rPr lang="en"/>
              <a:t>Eric Yeh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22"/>
          <p:cNvSpPr/>
          <p:nvPr/>
        </p:nvSpPr>
        <p:spPr>
          <a:xfrm>
            <a:off x="6046325" y="3653325"/>
            <a:ext cx="1747800" cy="11064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Execution</a:t>
            </a:r>
            <a:endParaRPr/>
          </a:p>
        </p:txBody>
      </p:sp>
      <p:sp>
        <p:nvSpPr>
          <p:cNvPr id="336" name="Google Shape;336;p22"/>
          <p:cNvSpPr/>
          <p:nvPr/>
        </p:nvSpPr>
        <p:spPr>
          <a:xfrm>
            <a:off x="774350" y="1853525"/>
            <a:ext cx="1464300" cy="9081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2"/>
          <p:cNvSpPr txBox="1"/>
          <p:nvPr/>
        </p:nvSpPr>
        <p:spPr>
          <a:xfrm>
            <a:off x="829950" y="1996175"/>
            <a:ext cx="5338200" cy="6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Calculate RSI</a:t>
            </a:r>
            <a:endParaRPr/>
          </a:p>
          <a:p>
            <a:pPr indent="0" lvl="0" marL="0" rtl="0" algn="l">
              <a:spcBef>
                <a:spcPts val="0"/>
              </a:spcBef>
              <a:spcAft>
                <a:spcPts val="0"/>
              </a:spcAft>
              <a:buNone/>
            </a:pPr>
            <a:r>
              <a:rPr lang="en"/>
              <a:t>for past 14 days</a:t>
            </a:r>
            <a:endParaRPr/>
          </a:p>
        </p:txBody>
      </p:sp>
      <p:sp>
        <p:nvSpPr>
          <p:cNvPr id="338" name="Google Shape;338;p22"/>
          <p:cNvSpPr/>
          <p:nvPr/>
        </p:nvSpPr>
        <p:spPr>
          <a:xfrm>
            <a:off x="2535200" y="2154725"/>
            <a:ext cx="555900" cy="305700"/>
          </a:xfrm>
          <a:prstGeom prst="righ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2"/>
          <p:cNvSpPr/>
          <p:nvPr/>
        </p:nvSpPr>
        <p:spPr>
          <a:xfrm>
            <a:off x="3387650" y="1853525"/>
            <a:ext cx="1464300" cy="9081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2"/>
          <p:cNvSpPr txBox="1"/>
          <p:nvPr/>
        </p:nvSpPr>
        <p:spPr>
          <a:xfrm>
            <a:off x="3628600" y="2101750"/>
            <a:ext cx="5338200" cy="6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Rank RSI</a:t>
            </a:r>
            <a:endParaRPr/>
          </a:p>
        </p:txBody>
      </p:sp>
      <p:sp>
        <p:nvSpPr>
          <p:cNvPr id="341" name="Google Shape;341;p22"/>
          <p:cNvSpPr/>
          <p:nvPr/>
        </p:nvSpPr>
        <p:spPr>
          <a:xfrm>
            <a:off x="5148500" y="2154725"/>
            <a:ext cx="555900" cy="305700"/>
          </a:xfrm>
          <a:prstGeom prst="righ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2"/>
          <p:cNvSpPr/>
          <p:nvPr/>
        </p:nvSpPr>
        <p:spPr>
          <a:xfrm>
            <a:off x="6000950" y="1853525"/>
            <a:ext cx="1747800" cy="9081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2"/>
          <p:cNvSpPr txBox="1"/>
          <p:nvPr/>
        </p:nvSpPr>
        <p:spPr>
          <a:xfrm>
            <a:off x="6121400" y="3795975"/>
            <a:ext cx="5338200" cy="6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Long highest 3 FX</a:t>
            </a:r>
            <a:endParaRPr/>
          </a:p>
          <a:p>
            <a:pPr indent="0" lvl="0" marL="0" rtl="0" algn="l">
              <a:spcBef>
                <a:spcPts val="0"/>
              </a:spcBef>
              <a:spcAft>
                <a:spcPts val="0"/>
              </a:spcAft>
              <a:buNone/>
            </a:pPr>
            <a:r>
              <a:rPr lang="en"/>
              <a:t>Short lowest 3 FX</a:t>
            </a:r>
            <a:endParaRPr/>
          </a:p>
          <a:p>
            <a:pPr indent="0" lvl="0" marL="0" rtl="0" algn="l">
              <a:spcBef>
                <a:spcPts val="0"/>
              </a:spcBef>
              <a:spcAft>
                <a:spcPts val="0"/>
              </a:spcAft>
              <a:buNone/>
            </a:pPr>
            <a:r>
              <a:rPr lang="en"/>
              <a:t>1/3 each FX</a:t>
            </a:r>
            <a:endParaRPr/>
          </a:p>
        </p:txBody>
      </p:sp>
      <p:sp>
        <p:nvSpPr>
          <p:cNvPr id="344" name="Google Shape;344;p22"/>
          <p:cNvSpPr/>
          <p:nvPr/>
        </p:nvSpPr>
        <p:spPr>
          <a:xfrm>
            <a:off x="6684800" y="3017275"/>
            <a:ext cx="400800" cy="447000"/>
          </a:xfrm>
          <a:prstGeom prst="down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
          <p:cNvSpPr txBox="1"/>
          <p:nvPr/>
        </p:nvSpPr>
        <p:spPr>
          <a:xfrm>
            <a:off x="6168150" y="1996175"/>
            <a:ext cx="5338200" cy="6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Close Previous </a:t>
            </a:r>
            <a:endParaRPr/>
          </a:p>
          <a:p>
            <a:pPr indent="0" lvl="0" marL="0" rtl="0" algn="l">
              <a:spcBef>
                <a:spcPts val="0"/>
              </a:spcBef>
              <a:spcAft>
                <a:spcPts val="0"/>
              </a:spcAft>
              <a:buNone/>
            </a:pPr>
            <a:r>
              <a:rPr lang="en"/>
              <a:t>Positions</a:t>
            </a:r>
            <a:endParaRPr/>
          </a:p>
        </p:txBody>
      </p:sp>
      <p:sp>
        <p:nvSpPr>
          <p:cNvPr id="346" name="Google Shape;346;p22"/>
          <p:cNvSpPr/>
          <p:nvPr/>
        </p:nvSpPr>
        <p:spPr>
          <a:xfrm>
            <a:off x="5171188" y="4004550"/>
            <a:ext cx="555900" cy="305700"/>
          </a:xfrm>
          <a:prstGeom prst="lef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a:off x="3387650" y="3653325"/>
            <a:ext cx="1464300" cy="9081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2535188" y="3954525"/>
            <a:ext cx="555900" cy="305700"/>
          </a:xfrm>
          <a:prstGeom prst="lef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txBox="1"/>
          <p:nvPr/>
        </p:nvSpPr>
        <p:spPr>
          <a:xfrm>
            <a:off x="3471050" y="3795975"/>
            <a:ext cx="1276200" cy="6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Calculate </a:t>
            </a:r>
            <a:endParaRPr/>
          </a:p>
          <a:p>
            <a:pPr indent="0" lvl="0" marL="0" rtl="0" algn="l">
              <a:spcBef>
                <a:spcPts val="0"/>
              </a:spcBef>
              <a:spcAft>
                <a:spcPts val="0"/>
              </a:spcAft>
              <a:buNone/>
            </a:pPr>
            <a:r>
              <a:rPr lang="en"/>
              <a:t>Daily Return</a:t>
            </a:r>
            <a:endParaRPr/>
          </a:p>
        </p:txBody>
      </p:sp>
      <p:sp>
        <p:nvSpPr>
          <p:cNvPr id="350" name="Google Shape;350;p22"/>
          <p:cNvSpPr/>
          <p:nvPr/>
        </p:nvSpPr>
        <p:spPr>
          <a:xfrm>
            <a:off x="695600" y="3653325"/>
            <a:ext cx="1621800" cy="9081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txBox="1"/>
          <p:nvPr/>
        </p:nvSpPr>
        <p:spPr>
          <a:xfrm>
            <a:off x="695600" y="3795975"/>
            <a:ext cx="5338200" cy="6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Rebalance and </a:t>
            </a:r>
            <a:endParaRPr/>
          </a:p>
          <a:p>
            <a:pPr indent="0" lvl="0" marL="0" rtl="0" algn="l">
              <a:spcBef>
                <a:spcPts val="0"/>
              </a:spcBef>
              <a:spcAft>
                <a:spcPts val="0"/>
              </a:spcAft>
              <a:buNone/>
            </a:pPr>
            <a:r>
              <a:rPr lang="en"/>
              <a:t>use new allocation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 Return</a:t>
            </a:r>
            <a:endParaRPr/>
          </a:p>
        </p:txBody>
      </p:sp>
      <p:sp>
        <p:nvSpPr>
          <p:cNvPr id="357" name="Google Shape;357;p23"/>
          <p:cNvSpPr txBox="1"/>
          <p:nvPr>
            <p:ph idx="1" type="body"/>
          </p:nvPr>
        </p:nvSpPr>
        <p:spPr>
          <a:xfrm>
            <a:off x="389375" y="1441950"/>
            <a:ext cx="7030500" cy="3758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sz="1800"/>
              <a:t>B</a:t>
            </a:r>
            <a:r>
              <a:rPr lang="en" sz="1800"/>
              <a:t>acktest</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Clr>
                <a:srgbClr val="000000"/>
              </a:buClr>
              <a:buSzPts val="1800"/>
              <a:buFont typeface="Arial"/>
              <a:buChar char="●"/>
            </a:pPr>
            <a:r>
              <a:rPr lang="en" sz="1800"/>
              <a:t>sharpe rati</a:t>
            </a:r>
            <a:r>
              <a:rPr lang="en" sz="1800"/>
              <a:t>o：-0.9911</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annual re</a:t>
            </a:r>
            <a:r>
              <a:rPr lang="en" sz="1800"/>
              <a:t>turn：-0.92%</a:t>
            </a:r>
            <a:endParaRPr sz="900">
              <a:solidFill>
                <a:srgbClr val="28FE14"/>
              </a:solidFill>
              <a:latin typeface="Arial"/>
              <a:ea typeface="Arial"/>
              <a:cs typeface="Arial"/>
              <a:sym typeface="Arial"/>
            </a:endParaRPr>
          </a:p>
          <a:p>
            <a:pPr indent="0" lvl="0" marL="0" rtl="0" algn="l">
              <a:spcBef>
                <a:spcPts val="0"/>
              </a:spcBef>
              <a:spcAft>
                <a:spcPts val="0"/>
              </a:spcAft>
              <a:buNone/>
            </a:pPr>
            <a:r>
              <a:t/>
            </a:r>
            <a:endParaRPr sz="1800"/>
          </a:p>
        </p:txBody>
      </p:sp>
      <p:pic>
        <p:nvPicPr>
          <p:cNvPr id="358" name="Google Shape;358;p23"/>
          <p:cNvPicPr preferRelativeResize="0"/>
          <p:nvPr/>
        </p:nvPicPr>
        <p:blipFill>
          <a:blip r:embed="rId3">
            <a:alphaModFix/>
          </a:blip>
          <a:stretch>
            <a:fillRect/>
          </a:stretch>
        </p:blipFill>
        <p:spPr>
          <a:xfrm>
            <a:off x="3541150" y="1555400"/>
            <a:ext cx="5602851" cy="3644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 Risk</a:t>
            </a:r>
            <a:endParaRPr/>
          </a:p>
        </p:txBody>
      </p:sp>
      <p:sp>
        <p:nvSpPr>
          <p:cNvPr id="364" name="Google Shape;364;p24"/>
          <p:cNvSpPr txBox="1"/>
          <p:nvPr>
            <p:ph idx="1" type="body"/>
          </p:nvPr>
        </p:nvSpPr>
        <p:spPr>
          <a:xfrm>
            <a:off x="1303800" y="1275425"/>
            <a:ext cx="7030500" cy="325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sz="1800"/>
              <a:t>From our simulation: </a:t>
            </a:r>
            <a:endParaRPr sz="1800"/>
          </a:p>
          <a:p>
            <a:pPr indent="-342900" lvl="1" marL="914400" rtl="0" algn="l">
              <a:spcBef>
                <a:spcPts val="0"/>
              </a:spcBef>
              <a:spcAft>
                <a:spcPts val="0"/>
              </a:spcAft>
              <a:buClr>
                <a:srgbClr val="000000"/>
              </a:buClr>
              <a:buSzPts val="1800"/>
              <a:buFont typeface="Arial"/>
              <a:buChar char="○"/>
            </a:pPr>
            <a:r>
              <a:rPr lang="en" sz="1800"/>
              <a:t>volati</a:t>
            </a:r>
            <a:r>
              <a:rPr lang="en" sz="1800"/>
              <a:t>lity：0.0410</a:t>
            </a:r>
            <a:endParaRPr sz="1800"/>
          </a:p>
          <a:p>
            <a:pPr indent="-342900" lvl="1" marL="914400" rtl="0" algn="l">
              <a:spcBef>
                <a:spcPts val="0"/>
              </a:spcBef>
              <a:spcAft>
                <a:spcPts val="0"/>
              </a:spcAft>
              <a:buSzPts val="1800"/>
              <a:buChar char="○"/>
            </a:pPr>
            <a:r>
              <a:rPr lang="en" sz="1800"/>
              <a:t>higher mome</a:t>
            </a:r>
            <a:r>
              <a:rPr lang="en" sz="1800"/>
              <a:t>nts，kurtosis: 3-0.4885</a:t>
            </a:r>
            <a:endParaRPr sz="1800"/>
          </a:p>
          <a:p>
            <a:pPr indent="-342900" lvl="1" marL="914400" rtl="0" algn="l">
              <a:spcBef>
                <a:spcPts val="0"/>
              </a:spcBef>
              <a:spcAft>
                <a:spcPts val="0"/>
              </a:spcAft>
              <a:buSzPts val="1800"/>
              <a:buChar char="○"/>
            </a:pPr>
            <a:r>
              <a:rPr lang="en" sz="1800"/>
              <a:t>Drawdow</a:t>
            </a:r>
            <a:r>
              <a:rPr lang="en" sz="1800"/>
              <a:t>n: 2.66</a:t>
            </a:r>
            <a:endParaRPr sz="1800"/>
          </a:p>
          <a:p>
            <a:pPr indent="0" lvl="0" marL="914400" rtl="0" algn="l">
              <a:spcBef>
                <a:spcPts val="0"/>
              </a:spcBef>
              <a:spcAft>
                <a:spcPts val="0"/>
              </a:spcAft>
              <a:buNone/>
            </a:pPr>
            <a:r>
              <a:t/>
            </a:r>
            <a:endParaRPr sz="1800"/>
          </a:p>
          <a:p>
            <a:pPr indent="0" lvl="0" marL="9144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From real life: </a:t>
            </a:r>
            <a:endParaRPr sz="1800"/>
          </a:p>
          <a:p>
            <a:pPr indent="-342900" lvl="1" marL="914400" rtl="0" algn="l">
              <a:spcBef>
                <a:spcPts val="0"/>
              </a:spcBef>
              <a:spcAft>
                <a:spcPts val="0"/>
              </a:spcAft>
              <a:buSzPts val="1800"/>
              <a:buChar char="○"/>
            </a:pPr>
            <a:r>
              <a:rPr lang="en" sz="1800"/>
              <a:t>Brexit </a:t>
            </a:r>
            <a:endParaRPr sz="1800"/>
          </a:p>
          <a:p>
            <a:pPr indent="-342900" lvl="1" marL="914400" rtl="0" algn="l">
              <a:spcBef>
                <a:spcPts val="0"/>
              </a:spcBef>
              <a:spcAft>
                <a:spcPts val="0"/>
              </a:spcAft>
              <a:buSzPts val="1800"/>
              <a:buChar char="○"/>
            </a:pPr>
            <a:r>
              <a:rPr lang="en" sz="1800"/>
              <a:t>trade war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Improvements</a:t>
            </a:r>
            <a:endParaRPr/>
          </a:p>
        </p:txBody>
      </p:sp>
      <p:sp>
        <p:nvSpPr>
          <p:cNvPr id="370" name="Google Shape;370;p25"/>
          <p:cNvSpPr txBox="1"/>
          <p:nvPr>
            <p:ph idx="1" type="body"/>
          </p:nvPr>
        </p:nvSpPr>
        <p:spPr>
          <a:xfrm>
            <a:off x="1303800" y="1556425"/>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sz="1800">
                <a:latin typeface="Arial"/>
                <a:ea typeface="Arial"/>
                <a:cs typeface="Arial"/>
                <a:sym typeface="Arial"/>
              </a:rPr>
              <a:t>include forward rate</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when we rebalance portfolio: in order to reduce transaction cost, if the signal tells us to long or short the same currency</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Short: Margin call &amp; Squeeze Risk</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include more currency: emerging markets</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Look back window</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RSI could indicate overbought and oversold (mean reversion), combine other signals</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Stop loss</a:t>
            </a:r>
            <a:endParaRPr sz="18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 Operations</a:t>
            </a:r>
            <a:endParaRPr/>
          </a:p>
        </p:txBody>
      </p:sp>
      <p:sp>
        <p:nvSpPr>
          <p:cNvPr id="376" name="Google Shape;376;p26"/>
          <p:cNvSpPr txBox="1"/>
          <p:nvPr>
            <p:ph idx="1" type="body"/>
          </p:nvPr>
        </p:nvSpPr>
        <p:spPr>
          <a:xfrm>
            <a:off x="535525" y="1597875"/>
            <a:ext cx="8315700" cy="3435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b="1" lang="en" sz="1800">
                <a:latin typeface="Arial"/>
                <a:ea typeface="Arial"/>
                <a:cs typeface="Arial"/>
                <a:sym typeface="Arial"/>
              </a:rPr>
              <a:t>Data</a:t>
            </a:r>
            <a:r>
              <a:rPr lang="en" sz="1800">
                <a:latin typeface="Arial"/>
                <a:ea typeface="Arial"/>
                <a:cs typeface="Arial"/>
                <a:sym typeface="Arial"/>
              </a:rPr>
              <a:t>: Bloomberg</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b="1" lang="en" sz="1800">
                <a:latin typeface="Arial"/>
                <a:ea typeface="Arial"/>
                <a:cs typeface="Arial"/>
                <a:sym typeface="Arial"/>
              </a:rPr>
              <a:t>Accessibility</a:t>
            </a:r>
            <a:r>
              <a:rPr lang="en" sz="1800">
                <a:latin typeface="Arial"/>
                <a:ea typeface="Arial"/>
                <a:cs typeface="Arial"/>
                <a:sym typeface="Arial"/>
              </a:rPr>
              <a:t>: can easily access foreign exchange market through broker</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b="1" lang="en" sz="1800">
                <a:latin typeface="Arial"/>
                <a:ea typeface="Arial"/>
                <a:cs typeface="Arial"/>
                <a:sym typeface="Arial"/>
              </a:rPr>
              <a:t>Complexity</a:t>
            </a:r>
            <a:r>
              <a:rPr lang="en" sz="1800">
                <a:latin typeface="Arial"/>
                <a:ea typeface="Arial"/>
                <a:cs typeface="Arial"/>
                <a:sym typeface="Arial"/>
              </a:rPr>
              <a:t>: simple strategy, not much computational power required</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b="1" lang="en" sz="1800">
                <a:latin typeface="Arial"/>
                <a:ea typeface="Arial"/>
                <a:cs typeface="Arial"/>
                <a:sym typeface="Arial"/>
              </a:rPr>
              <a:t>Fixed cost</a:t>
            </a:r>
            <a:r>
              <a:rPr lang="en" sz="1800">
                <a:latin typeface="Arial"/>
                <a:ea typeface="Arial"/>
                <a:cs typeface="Arial"/>
                <a:sym typeface="Arial"/>
              </a:rPr>
              <a:t>:  rent, wage</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b="1" lang="en" sz="1800">
                <a:latin typeface="Arial"/>
                <a:ea typeface="Arial"/>
                <a:cs typeface="Arial"/>
                <a:sym typeface="Arial"/>
              </a:rPr>
              <a:t>Regulation</a:t>
            </a:r>
            <a:r>
              <a:rPr lang="en" sz="1800">
                <a:latin typeface="Arial"/>
                <a:ea typeface="Arial"/>
                <a:cs typeface="Arial"/>
                <a:sym typeface="Arial"/>
              </a:rPr>
              <a:t>: US Regulations: limited leverage </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b="1" lang="en" sz="1800">
                <a:latin typeface="Arial"/>
                <a:ea typeface="Arial"/>
                <a:cs typeface="Arial"/>
                <a:sym typeface="Arial"/>
              </a:rPr>
              <a:t>Operational risk</a:t>
            </a:r>
            <a:r>
              <a:rPr lang="en" sz="1800">
                <a:latin typeface="Arial"/>
                <a:ea typeface="Arial"/>
                <a:cs typeface="Arial"/>
                <a:sym typeface="Arial"/>
              </a:rPr>
              <a:t>: cannot make an order through a broker in emergency</a:t>
            </a:r>
            <a:endParaRPr sz="1800">
              <a:latin typeface="Arial"/>
              <a:ea typeface="Arial"/>
              <a:cs typeface="Arial"/>
              <a:sym typeface="Arial"/>
            </a:endParaRPr>
          </a:p>
          <a:p>
            <a:pPr indent="-342900" lvl="0" marL="457200" rtl="0" algn="l">
              <a:spcBef>
                <a:spcPts val="0"/>
              </a:spcBef>
              <a:spcAft>
                <a:spcPts val="0"/>
              </a:spcAft>
              <a:buSzPts val="1800"/>
              <a:buChar char="●"/>
            </a:pPr>
            <a:r>
              <a:rPr b="1" lang="en" sz="1800">
                <a:latin typeface="Arial"/>
                <a:ea typeface="Arial"/>
                <a:cs typeface="Arial"/>
                <a:sym typeface="Arial"/>
              </a:rPr>
              <a:t>Model risk</a:t>
            </a:r>
            <a:r>
              <a:rPr lang="en" sz="1800">
                <a:latin typeface="Arial"/>
                <a:ea typeface="Arial"/>
                <a:cs typeface="Arial"/>
                <a:sym typeface="Arial"/>
              </a:rPr>
              <a:t>: </a:t>
            </a:r>
            <a:r>
              <a:rPr lang="en" sz="1800">
                <a:solidFill>
                  <a:srgbClr val="111111"/>
                </a:solidFill>
                <a:highlight>
                  <a:srgbClr val="FFFFFF"/>
                </a:highlight>
                <a:latin typeface="Arial"/>
                <a:ea typeface="Arial"/>
                <a:cs typeface="Arial"/>
                <a:sym typeface="Arial"/>
              </a:rPr>
              <a:t>best used with refinements to its application or in conjunction with other, confirming technical indicators.</a:t>
            </a:r>
            <a:endParaRPr sz="18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 Correlation</a:t>
            </a:r>
            <a:endParaRPr/>
          </a:p>
        </p:txBody>
      </p:sp>
      <p:sp>
        <p:nvSpPr>
          <p:cNvPr id="382" name="Google Shape;382;p27"/>
          <p:cNvSpPr txBox="1"/>
          <p:nvPr>
            <p:ph idx="1" type="body"/>
          </p:nvPr>
        </p:nvSpPr>
        <p:spPr>
          <a:xfrm>
            <a:off x="1303800" y="1315075"/>
            <a:ext cx="7030500" cy="353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sz="1800">
                <a:latin typeface="Arial"/>
                <a:ea typeface="Arial"/>
                <a:cs typeface="Arial"/>
                <a:sym typeface="Arial"/>
              </a:rPr>
              <a:t>Daily</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 sz="1800">
                <a:latin typeface="Arial"/>
                <a:ea typeface="Arial"/>
                <a:cs typeface="Arial"/>
                <a:sym typeface="Arial"/>
              </a:rPr>
              <a:t>Macro: interest rate</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 sz="1800">
                <a:latin typeface="Arial"/>
                <a:ea typeface="Arial"/>
                <a:cs typeface="Arial"/>
                <a:sym typeface="Arial"/>
              </a:rPr>
              <a:t>Common strategy</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 sz="1800">
                <a:latin typeface="Arial"/>
                <a:ea typeface="Arial"/>
                <a:cs typeface="Arial"/>
                <a:sym typeface="Arial"/>
              </a:rPr>
              <a:t>Portfolio: no other strategies in the portfolio</a:t>
            </a:r>
            <a:endParaRPr sz="1800">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latin typeface="Arial"/>
                <a:ea typeface="Arial"/>
                <a:cs typeface="Arial"/>
                <a:sym typeface="Arial"/>
              </a:rPr>
              <a:t>Other strategies:  FX carry</a:t>
            </a:r>
            <a:endParaRPr sz="1800">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latin typeface="Arial"/>
                <a:ea typeface="Arial"/>
                <a:cs typeface="Arial"/>
                <a:sym typeface="Arial"/>
              </a:rPr>
              <a:t>Timing</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 sz="1800">
                <a:latin typeface="Arial"/>
                <a:ea typeface="Arial"/>
                <a:cs typeface="Arial"/>
                <a:sym typeface="Arial"/>
              </a:rPr>
              <a:t>Stress : dollar neutral</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 sz="1800">
                <a:latin typeface="Arial"/>
                <a:ea typeface="Arial"/>
                <a:cs typeface="Arial"/>
                <a:sym typeface="Arial"/>
              </a:rPr>
              <a:t>Events : ban on importing natural resources, trade war</a:t>
            </a:r>
            <a:endParaRPr sz="18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 Competition, Evolution, Benefits and Marketability</a:t>
            </a:r>
            <a:endParaRPr/>
          </a:p>
        </p:txBody>
      </p:sp>
      <p:sp>
        <p:nvSpPr>
          <p:cNvPr id="388" name="Google Shape;388;p28"/>
          <p:cNvSpPr txBox="1"/>
          <p:nvPr>
            <p:ph idx="1" type="body"/>
          </p:nvPr>
        </p:nvSpPr>
        <p:spPr>
          <a:xfrm>
            <a:off x="1303800" y="1597875"/>
            <a:ext cx="7030500" cy="3483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Arial"/>
              <a:buChar char="●"/>
            </a:pPr>
            <a:r>
              <a:rPr lang="en" sz="1600">
                <a:latin typeface="Arial"/>
                <a:ea typeface="Arial"/>
                <a:cs typeface="Arial"/>
                <a:sym typeface="Arial"/>
              </a:rPr>
              <a:t>Competition</a:t>
            </a:r>
            <a:endParaRPr sz="1600">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were temporarily profitable but profits often tend to deteriorate over time as more traders learn about these strategies and start to exploit them </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Evolution</a:t>
            </a:r>
            <a:endParaRPr sz="1600">
              <a:latin typeface="Arial"/>
              <a:ea typeface="Arial"/>
              <a:cs typeface="Arial"/>
              <a:sym typeface="Arial"/>
            </a:endParaRPr>
          </a:p>
          <a:p>
            <a:pPr indent="-330200" lvl="1" marL="914400" rtl="0" algn="l">
              <a:spcBef>
                <a:spcPts val="0"/>
              </a:spcBef>
              <a:spcAft>
                <a:spcPts val="0"/>
              </a:spcAft>
              <a:buSzPts val="1600"/>
              <a:buFont typeface="Arial"/>
              <a:buChar char="○"/>
            </a:pPr>
            <a:r>
              <a:rPr lang="en" sz="1600">
                <a:latin typeface="Arial"/>
                <a:ea typeface="Arial"/>
                <a:cs typeface="Arial"/>
                <a:sym typeface="Arial"/>
              </a:rPr>
              <a:t>Use volatility or trading volume as time span</a:t>
            </a:r>
            <a:endParaRPr sz="1600">
              <a:latin typeface="Arial"/>
              <a:ea typeface="Arial"/>
              <a:cs typeface="Arial"/>
              <a:sym typeface="Arial"/>
            </a:endParaRPr>
          </a:p>
          <a:p>
            <a:pPr indent="-330200" lvl="1" marL="914400" rtl="0" algn="l">
              <a:spcBef>
                <a:spcPts val="0"/>
              </a:spcBef>
              <a:spcAft>
                <a:spcPts val="0"/>
              </a:spcAft>
              <a:buSzPts val="1600"/>
              <a:buFont typeface="Arial"/>
              <a:buChar char="○"/>
            </a:pPr>
            <a:r>
              <a:rPr lang="en" sz="1600">
                <a:latin typeface="Arial"/>
                <a:ea typeface="Arial"/>
                <a:cs typeface="Arial"/>
                <a:sym typeface="Arial"/>
              </a:rPr>
              <a:t>Use overlapping portfolio</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Benefits</a:t>
            </a:r>
            <a:endParaRPr sz="1600">
              <a:latin typeface="Arial"/>
              <a:ea typeface="Arial"/>
              <a:cs typeface="Arial"/>
              <a:sym typeface="Arial"/>
            </a:endParaRPr>
          </a:p>
          <a:p>
            <a:pPr indent="-330200" lvl="1" marL="914400" rtl="0" algn="l">
              <a:spcBef>
                <a:spcPts val="0"/>
              </a:spcBef>
              <a:spcAft>
                <a:spcPts val="0"/>
              </a:spcAft>
              <a:buSzPts val="1600"/>
              <a:buFont typeface="Arial"/>
              <a:buChar char="○"/>
            </a:pPr>
            <a:r>
              <a:rPr lang="en" sz="1600">
                <a:latin typeface="Arial"/>
                <a:ea typeface="Arial"/>
                <a:cs typeface="Arial"/>
                <a:sym typeface="Arial"/>
              </a:rPr>
              <a:t>Help us with other FX strategies due to a better relationship with broker</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Marketability</a:t>
            </a:r>
            <a:endParaRPr sz="1600">
              <a:latin typeface="Arial"/>
              <a:ea typeface="Arial"/>
              <a:cs typeface="Arial"/>
              <a:sym typeface="Arial"/>
            </a:endParaRPr>
          </a:p>
          <a:p>
            <a:pPr indent="-330200" lvl="1" marL="914400" rtl="0" algn="l">
              <a:spcBef>
                <a:spcPts val="0"/>
              </a:spcBef>
              <a:spcAft>
                <a:spcPts val="0"/>
              </a:spcAft>
              <a:buSzPts val="1600"/>
              <a:buFont typeface="Arial"/>
              <a:buChar char="○"/>
            </a:pPr>
            <a:r>
              <a:rPr lang="en" sz="1600">
                <a:latin typeface="Arial"/>
                <a:ea typeface="Arial"/>
                <a:cs typeface="Arial"/>
                <a:sym typeface="Arial"/>
              </a:rPr>
              <a:t>easy to explain</a:t>
            </a:r>
            <a:endParaRPr sz="1600">
              <a:latin typeface="Arial"/>
              <a:ea typeface="Arial"/>
              <a:cs typeface="Arial"/>
              <a:sym typeface="Arial"/>
            </a:endParaRPr>
          </a:p>
          <a:p>
            <a:pPr indent="0" lvl="0" marL="0" rtl="0" algn="l">
              <a:spcBef>
                <a:spcPts val="0"/>
              </a:spcBef>
              <a:spcAft>
                <a:spcPts val="0"/>
              </a:spcAft>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29"/>
          <p:cNvSpPr txBox="1"/>
          <p:nvPr>
            <p:ph type="title"/>
          </p:nvPr>
        </p:nvSpPr>
        <p:spPr>
          <a:xfrm>
            <a:off x="1303800" y="6744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Q&amp;A</a:t>
            </a:r>
            <a:endParaRPr/>
          </a:p>
        </p:txBody>
      </p:sp>
      <p:sp>
        <p:nvSpPr>
          <p:cNvPr id="394" name="Google Shape;394;p2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85" name="Google Shape;285;p14"/>
          <p:cNvPicPr preferRelativeResize="0"/>
          <p:nvPr/>
        </p:nvPicPr>
        <p:blipFill>
          <a:blip r:embed="rId3">
            <a:alphaModFix/>
          </a:blip>
          <a:stretch>
            <a:fillRect/>
          </a:stretch>
        </p:blipFill>
        <p:spPr>
          <a:xfrm>
            <a:off x="138862" y="259075"/>
            <a:ext cx="8866275" cy="48844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ntro to Momentum</a:t>
            </a:r>
            <a:endParaRPr/>
          </a:p>
        </p:txBody>
      </p:sp>
      <p:sp>
        <p:nvSpPr>
          <p:cNvPr id="291" name="Google Shape;291;p15"/>
          <p:cNvSpPr txBox="1"/>
          <p:nvPr>
            <p:ph idx="1" type="body"/>
          </p:nvPr>
        </p:nvSpPr>
        <p:spPr>
          <a:xfrm>
            <a:off x="668575" y="1597875"/>
            <a:ext cx="7665600" cy="25416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Font typeface="Arial"/>
              <a:buChar char="●"/>
            </a:pPr>
            <a:r>
              <a:rPr lang="en" sz="1800">
                <a:latin typeface="Arial"/>
                <a:ea typeface="Arial"/>
                <a:cs typeface="Arial"/>
                <a:sym typeface="Arial"/>
              </a:rPr>
              <a:t>Originated from equity markets </a:t>
            </a:r>
            <a:r>
              <a:rPr lang="en" sz="1200">
                <a:latin typeface="Arial"/>
                <a:ea typeface="Arial"/>
                <a:cs typeface="Arial"/>
                <a:sym typeface="Arial"/>
              </a:rPr>
              <a:t>-</a:t>
            </a:r>
            <a:r>
              <a:rPr lang="en" sz="1200">
                <a:solidFill>
                  <a:srgbClr val="000000"/>
                </a:solidFill>
                <a:latin typeface="Arial"/>
                <a:ea typeface="Arial"/>
                <a:cs typeface="Arial"/>
                <a:sym typeface="Arial"/>
              </a:rPr>
              <a:t>Jegadeesh &amp; Titman (1993, 2001)</a:t>
            </a:r>
            <a:endParaRPr sz="1800">
              <a:latin typeface="Arial"/>
              <a:ea typeface="Arial"/>
              <a:cs typeface="Arial"/>
              <a:sym typeface="Arial"/>
            </a:endParaRPr>
          </a:p>
          <a:p>
            <a:pPr indent="-342900" lvl="0" marL="457200" marR="0" rtl="0" algn="l">
              <a:lnSpc>
                <a:spcPct val="115000"/>
              </a:lnSpc>
              <a:spcBef>
                <a:spcPts val="0"/>
              </a:spcBef>
              <a:spcAft>
                <a:spcPts val="0"/>
              </a:spcAft>
              <a:buSzPts val="1800"/>
              <a:buFont typeface="Arial"/>
              <a:buChar char="●"/>
            </a:pPr>
            <a:r>
              <a:rPr lang="en" sz="1800">
                <a:latin typeface="Arial"/>
                <a:ea typeface="Arial"/>
                <a:cs typeface="Arial"/>
                <a:sym typeface="Arial"/>
              </a:rPr>
              <a:t>A trend-following strategy</a:t>
            </a:r>
            <a:endParaRPr sz="1800">
              <a:latin typeface="Arial"/>
              <a:ea typeface="Arial"/>
              <a:cs typeface="Arial"/>
              <a:sym typeface="Arial"/>
            </a:endParaRPr>
          </a:p>
          <a:p>
            <a:pPr indent="-342900" lvl="1" marL="914400" marR="0" rtl="0" algn="l">
              <a:lnSpc>
                <a:spcPct val="115000"/>
              </a:lnSpc>
              <a:spcBef>
                <a:spcPts val="0"/>
              </a:spcBef>
              <a:spcAft>
                <a:spcPts val="0"/>
              </a:spcAft>
              <a:buSzPts val="1800"/>
              <a:buFont typeface="Arial"/>
              <a:buChar char="○"/>
            </a:pPr>
            <a:r>
              <a:rPr lang="en" sz="1800">
                <a:latin typeface="Arial"/>
                <a:ea typeface="Arial"/>
                <a:cs typeface="Arial"/>
                <a:sym typeface="Arial"/>
              </a:rPr>
              <a:t>buying s</a:t>
            </a:r>
            <a:r>
              <a:rPr lang="en" sz="1800">
                <a:uFill>
                  <a:noFill/>
                </a:uFill>
                <a:latin typeface="Arial"/>
                <a:ea typeface="Arial"/>
                <a:cs typeface="Arial"/>
                <a:sym typeface="Arial"/>
                <a:hlinkClick r:id="rId3"/>
              </a:rPr>
              <a:t>ecurities</a:t>
            </a:r>
            <a:r>
              <a:rPr lang="en" sz="1800">
                <a:latin typeface="Arial"/>
                <a:ea typeface="Arial"/>
                <a:cs typeface="Arial"/>
                <a:sym typeface="Arial"/>
              </a:rPr>
              <a:t> that have had high returns over the past several months, and selling those that have had poor returns over the same period</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 sz="1700">
                <a:solidFill>
                  <a:srgbClr val="000000"/>
                </a:solidFill>
                <a:latin typeface="Arial"/>
                <a:ea typeface="Arial"/>
                <a:cs typeface="Arial"/>
                <a:sym typeface="Arial"/>
              </a:rPr>
              <a:t>Time-series momentum</a:t>
            </a:r>
            <a:endParaRPr sz="1700">
              <a:solidFill>
                <a:srgbClr val="000000"/>
              </a:solidFill>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 sz="1700">
                <a:solidFill>
                  <a:srgbClr val="000000"/>
                </a:solidFill>
                <a:latin typeface="Arial"/>
                <a:ea typeface="Arial"/>
                <a:cs typeface="Arial"/>
                <a:sym typeface="Arial"/>
              </a:rPr>
              <a:t>Cross-sectional momentum（*）</a:t>
            </a:r>
            <a:endParaRPr sz="17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700">
              <a:solidFill>
                <a:srgbClr val="000000"/>
              </a:solidFill>
              <a:latin typeface="Arial"/>
              <a:ea typeface="Arial"/>
              <a:cs typeface="Arial"/>
              <a:sym typeface="Arial"/>
            </a:endParaRPr>
          </a:p>
          <a:p>
            <a:pPr indent="0" lvl="0" marL="0" marR="0" rtl="0" algn="l">
              <a:lnSpc>
                <a:spcPct val="115000"/>
              </a:lnSpc>
              <a:spcBef>
                <a:spcPts val="0"/>
              </a:spcBef>
              <a:spcAft>
                <a:spcPts val="160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Economic Intuition</a:t>
            </a:r>
            <a:endParaRPr/>
          </a:p>
        </p:txBody>
      </p:sp>
      <p:sp>
        <p:nvSpPr>
          <p:cNvPr id="297" name="Google Shape;297;p16"/>
          <p:cNvSpPr txBox="1"/>
          <p:nvPr>
            <p:ph idx="1" type="body"/>
          </p:nvPr>
        </p:nvSpPr>
        <p:spPr>
          <a:xfrm>
            <a:off x="1303800" y="1597875"/>
            <a:ext cx="7951500" cy="366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Profit continuation</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No generally accepted explanation for momentum returns yet</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Several major approaches to explain:</a:t>
            </a:r>
            <a:endParaRPr sz="1800">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transaction costs or limitations on short selling</a:t>
            </a:r>
            <a:endParaRPr sz="1800">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temporary market inefficiency</a:t>
            </a:r>
            <a:endParaRPr sz="1800">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behavioral biases including slow information diffusion</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None of these can account for the extent to which returns from momentum exist in currency markets</a:t>
            </a:r>
            <a:endParaRPr sz="1800">
              <a:solidFill>
                <a:srgbClr val="000000"/>
              </a:solidFill>
              <a:latin typeface="Arial"/>
              <a:ea typeface="Arial"/>
              <a:cs typeface="Arial"/>
              <a:sym typeface="Arial"/>
            </a:endParaRPr>
          </a:p>
          <a:p>
            <a:pPr indent="0" lvl="0" marL="1828800" rtl="0" algn="l">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Universe</a:t>
            </a:r>
            <a:endParaRPr/>
          </a:p>
        </p:txBody>
      </p:sp>
      <p:sp>
        <p:nvSpPr>
          <p:cNvPr id="303" name="Google Shape;303;p17"/>
          <p:cNvSpPr txBox="1"/>
          <p:nvPr>
            <p:ph idx="1" type="body"/>
          </p:nvPr>
        </p:nvSpPr>
        <p:spPr>
          <a:xfrm>
            <a:off x="1303800" y="1398325"/>
            <a:ext cx="7030500" cy="3214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sz="1800">
                <a:latin typeface="Arial"/>
                <a:ea typeface="Arial"/>
                <a:cs typeface="Arial"/>
                <a:sym typeface="Arial"/>
              </a:rPr>
              <a:t>F</a:t>
            </a:r>
            <a:r>
              <a:rPr lang="en" sz="1800">
                <a:latin typeface="Arial"/>
                <a:ea typeface="Arial"/>
                <a:cs typeface="Arial"/>
                <a:sym typeface="Arial"/>
              </a:rPr>
              <a:t>oreign Exchange（FX）market (required by our LP)</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 sz="1800">
                <a:solidFill>
                  <a:srgbClr val="000000"/>
                </a:solidFill>
                <a:latin typeface="Arial"/>
                <a:ea typeface="Arial"/>
                <a:cs typeface="Arial"/>
                <a:sym typeface="Arial"/>
              </a:rPr>
              <a:t>FX markets are more liquid and feature huge transaction volumes and low transaction costs</a:t>
            </a:r>
            <a:endParaRPr sz="1800">
              <a:solidFill>
                <a:srgbClr val="000000"/>
              </a:solidFill>
              <a:latin typeface="Arial"/>
              <a:ea typeface="Arial"/>
              <a:cs typeface="Arial"/>
              <a:sym typeface="Arial"/>
            </a:endParaRPr>
          </a:p>
          <a:p>
            <a:pPr indent="-342900" lvl="1" marL="914400" rtl="0" algn="l">
              <a:spcBef>
                <a:spcPts val="0"/>
              </a:spcBef>
              <a:spcAft>
                <a:spcPts val="0"/>
              </a:spcAft>
              <a:buSzPts val="1800"/>
              <a:buFont typeface="Arial"/>
              <a:buChar char="○"/>
            </a:pPr>
            <a:r>
              <a:rPr lang="en" sz="1800">
                <a:solidFill>
                  <a:srgbClr val="000000"/>
                </a:solidFill>
                <a:latin typeface="Arial"/>
                <a:ea typeface="Arial"/>
                <a:cs typeface="Arial"/>
                <a:sym typeface="Arial"/>
              </a:rPr>
              <a:t>populated largely by sophisticated professional investors</a:t>
            </a:r>
            <a:endParaRPr sz="1800">
              <a:solidFill>
                <a:srgbClr val="000000"/>
              </a:solidFill>
              <a:latin typeface="Arial"/>
              <a:ea typeface="Arial"/>
              <a:cs typeface="Arial"/>
              <a:sym typeface="Arial"/>
            </a:endParaRPr>
          </a:p>
          <a:p>
            <a:pPr indent="-342900" lvl="1" marL="914400" rtl="0" algn="l">
              <a:spcBef>
                <a:spcPts val="0"/>
              </a:spcBef>
              <a:spcAft>
                <a:spcPts val="0"/>
              </a:spcAft>
              <a:buSzPts val="1800"/>
              <a:buFont typeface="Arial"/>
              <a:buChar char="○"/>
            </a:pPr>
            <a:r>
              <a:rPr lang="en" sz="1800">
                <a:solidFill>
                  <a:srgbClr val="000000"/>
                </a:solidFill>
                <a:latin typeface="Arial"/>
                <a:ea typeface="Arial"/>
                <a:cs typeface="Arial"/>
                <a:sym typeface="Arial"/>
              </a:rPr>
              <a:t>no natural short-selling constraints that prevent the shorting to fully implement momentum strategies.</a:t>
            </a:r>
            <a:endParaRPr sz="1800">
              <a:solidFill>
                <a:srgbClr val="000000"/>
              </a:solidFill>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USD fund</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T</a:t>
            </a:r>
            <a:r>
              <a:rPr lang="en" sz="1800">
                <a:latin typeface="Arial"/>
                <a:ea typeface="Arial"/>
                <a:cs typeface="Arial"/>
                <a:sym typeface="Arial"/>
              </a:rPr>
              <a:t>rade on </a:t>
            </a:r>
            <a:r>
              <a:rPr lang="en" sz="1800">
                <a:latin typeface="Arial"/>
                <a:ea typeface="Arial"/>
                <a:cs typeface="Arial"/>
                <a:sym typeface="Arial"/>
              </a:rPr>
              <a:t>G10</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Spot price</a:t>
            </a:r>
            <a:endParaRPr sz="1800">
              <a:latin typeface="Arial"/>
              <a:ea typeface="Arial"/>
              <a:cs typeface="Arial"/>
              <a:sym typeface="Arial"/>
            </a:endParaRPr>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627425"/>
            <a:ext cx="7030500" cy="7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Signal: Relative Strength Indicator(RSI)</a:t>
            </a:r>
            <a:endParaRPr/>
          </a:p>
        </p:txBody>
      </p:sp>
      <p:sp>
        <p:nvSpPr>
          <p:cNvPr id="309" name="Google Shape;309;p18"/>
          <p:cNvSpPr txBox="1"/>
          <p:nvPr>
            <p:ph idx="1" type="body"/>
          </p:nvPr>
        </p:nvSpPr>
        <p:spPr>
          <a:xfrm>
            <a:off x="1303800" y="1686125"/>
            <a:ext cx="7030500" cy="303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solidFill>
                  <a:srgbClr val="000000"/>
                </a:solidFill>
                <a:highlight>
                  <a:srgbClr val="FFFFFF"/>
                </a:highlight>
                <a:latin typeface="Arial"/>
                <a:ea typeface="Arial"/>
                <a:cs typeface="Arial"/>
                <a:sym typeface="Arial"/>
              </a:rPr>
              <a:t>A momentum oscillator that measures the speed and change of price movements.</a:t>
            </a:r>
            <a:endParaRPr sz="1800">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Formula: </a:t>
            </a:r>
            <a:endParaRPr sz="1800">
              <a:solidFill>
                <a:srgbClr val="000000"/>
              </a:solidFill>
              <a:highlight>
                <a:srgbClr val="FFFFFF"/>
              </a:highlight>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RSI=100*average of upward price change/(average of upward price change+average of downward price change)</a:t>
            </a:r>
            <a:endParaRPr sz="1800">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Usually between 0 and 100</a:t>
            </a:r>
            <a:endParaRPr sz="1800">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Default time frame is 14 trading days</a:t>
            </a:r>
            <a:endParaRPr sz="1800">
              <a:solidFill>
                <a:srgbClr val="00000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3902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RSI </a:t>
            </a:r>
            <a:r>
              <a:rPr lang="en" sz="2400"/>
              <a:t>Calculation: </a:t>
            </a:r>
            <a:endParaRPr sz="2400"/>
          </a:p>
        </p:txBody>
      </p:sp>
      <p:sp>
        <p:nvSpPr>
          <p:cNvPr id="315" name="Google Shape;315;p19"/>
          <p:cNvSpPr txBox="1"/>
          <p:nvPr>
            <p:ph idx="1" type="body"/>
          </p:nvPr>
        </p:nvSpPr>
        <p:spPr>
          <a:xfrm>
            <a:off x="970025" y="1090275"/>
            <a:ext cx="7572000" cy="397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Based on change of exchange rate, calculate RSI for 9 currencies(G10 excluding USD) </a:t>
            </a:r>
            <a:endParaRPr sz="1800">
              <a:solidFill>
                <a:srgbClr val="000000"/>
              </a:solidFill>
              <a:latin typeface="Arial"/>
              <a:ea typeface="Arial"/>
              <a:cs typeface="Arial"/>
              <a:sym typeface="Arial"/>
            </a:endParaRPr>
          </a:p>
          <a:p>
            <a:pPr indent="0" lvl="0" marL="457200" rtl="0" algn="l">
              <a:spcBef>
                <a:spcPts val="1600"/>
              </a:spcBef>
              <a:spcAft>
                <a:spcPts val="0"/>
              </a:spcAft>
              <a:buNone/>
            </a:pPr>
            <a:r>
              <a:t/>
            </a:r>
            <a:endParaRPr sz="1800">
              <a:solidFill>
                <a:srgbClr val="000000"/>
              </a:solidFill>
              <a:latin typeface="Arial"/>
              <a:ea typeface="Arial"/>
              <a:cs typeface="Arial"/>
              <a:sym typeface="Arial"/>
            </a:endParaRPr>
          </a:p>
          <a:p>
            <a:pPr indent="0" lvl="0" marL="457200" marR="0" rtl="0" algn="l">
              <a:lnSpc>
                <a:spcPct val="115000"/>
              </a:lnSpc>
              <a:spcBef>
                <a:spcPts val="1600"/>
              </a:spcBef>
              <a:spcAft>
                <a:spcPts val="0"/>
              </a:spcAft>
              <a:buNone/>
            </a:pPr>
            <a:r>
              <a:t/>
            </a:r>
            <a:endParaRPr sz="1800">
              <a:solidFill>
                <a:srgbClr val="000000"/>
              </a:solidFill>
              <a:latin typeface="Arial"/>
              <a:ea typeface="Arial"/>
              <a:cs typeface="Arial"/>
              <a:sym typeface="Arial"/>
            </a:endParaRPr>
          </a:p>
          <a:p>
            <a:pPr indent="0" lvl="0" marL="914400" rtl="0" algn="l">
              <a:spcBef>
                <a:spcPts val="1600"/>
              </a:spcBef>
              <a:spcAft>
                <a:spcPts val="0"/>
              </a:spcAft>
              <a:buNone/>
            </a:pPr>
            <a:r>
              <a:t/>
            </a:r>
            <a:endParaRPr sz="1800">
              <a:solidFill>
                <a:srgbClr val="000000"/>
              </a:solidFill>
              <a:latin typeface="Arial"/>
              <a:ea typeface="Arial"/>
              <a:cs typeface="Arial"/>
              <a:sym typeface="Arial"/>
            </a:endParaRPr>
          </a:p>
          <a:p>
            <a:pPr indent="0" lvl="0" marL="0" rtl="0" algn="l">
              <a:spcBef>
                <a:spcPts val="1600"/>
              </a:spcBef>
              <a:spcAft>
                <a:spcPts val="0"/>
              </a:spcAft>
              <a:buNone/>
            </a:pPr>
            <a:r>
              <a:t/>
            </a:r>
            <a:endParaRPr sz="1800">
              <a:solidFill>
                <a:srgbClr val="000000"/>
              </a:solidFill>
              <a:latin typeface="Arial"/>
              <a:ea typeface="Arial"/>
              <a:cs typeface="Arial"/>
              <a:sym typeface="Arial"/>
            </a:endParaRPr>
          </a:p>
          <a:p>
            <a:pPr indent="0" lvl="0" marL="0" rtl="0" algn="l">
              <a:spcBef>
                <a:spcPts val="1600"/>
              </a:spcBef>
              <a:spcAft>
                <a:spcPts val="0"/>
              </a:spcAft>
              <a:buNone/>
            </a:pPr>
            <a:r>
              <a:t/>
            </a:r>
            <a:endParaRPr sz="1800">
              <a:solidFill>
                <a:srgbClr val="000000"/>
              </a:solidFill>
              <a:latin typeface="Arial"/>
              <a:ea typeface="Arial"/>
              <a:cs typeface="Arial"/>
              <a:sym typeface="Arial"/>
            </a:endParaRPr>
          </a:p>
          <a:p>
            <a:pPr indent="0" lvl="0" marL="0" rtl="0" algn="l">
              <a:spcBef>
                <a:spcPts val="1600"/>
              </a:spcBef>
              <a:spcAft>
                <a:spcPts val="0"/>
              </a:spcAft>
              <a:buNone/>
            </a:pPr>
            <a:r>
              <a:t/>
            </a:r>
            <a:endParaRPr sz="1800">
              <a:solidFill>
                <a:srgbClr val="000000"/>
              </a:solidFill>
              <a:latin typeface="Arial"/>
              <a:ea typeface="Arial"/>
              <a:cs typeface="Arial"/>
              <a:sym typeface="Arial"/>
            </a:endParaRPr>
          </a:p>
          <a:p>
            <a:pPr indent="0" lvl="0" marL="0" rtl="0" algn="l">
              <a:spcBef>
                <a:spcPts val="1600"/>
              </a:spcBef>
              <a:spcAft>
                <a:spcPts val="1600"/>
              </a:spcAft>
              <a:buNone/>
            </a:pPr>
            <a:r>
              <a:t/>
            </a:r>
            <a:endParaRPr sz="1800"/>
          </a:p>
        </p:txBody>
      </p:sp>
      <p:pic>
        <p:nvPicPr>
          <p:cNvPr id="316" name="Google Shape;316;p19"/>
          <p:cNvPicPr preferRelativeResize="0"/>
          <p:nvPr/>
        </p:nvPicPr>
        <p:blipFill>
          <a:blip r:embed="rId3">
            <a:alphaModFix/>
          </a:blip>
          <a:stretch>
            <a:fillRect/>
          </a:stretch>
        </p:blipFill>
        <p:spPr>
          <a:xfrm>
            <a:off x="298275" y="1995425"/>
            <a:ext cx="6387450" cy="2941675"/>
          </a:xfrm>
          <a:prstGeom prst="rect">
            <a:avLst/>
          </a:prstGeom>
          <a:noFill/>
          <a:ln>
            <a:noFill/>
          </a:ln>
        </p:spPr>
      </p:pic>
      <p:pic>
        <p:nvPicPr>
          <p:cNvPr id="317" name="Google Shape;317;p19"/>
          <p:cNvPicPr preferRelativeResize="0"/>
          <p:nvPr/>
        </p:nvPicPr>
        <p:blipFill>
          <a:blip r:embed="rId4">
            <a:alphaModFix/>
          </a:blip>
          <a:stretch>
            <a:fillRect/>
          </a:stretch>
        </p:blipFill>
        <p:spPr>
          <a:xfrm>
            <a:off x="4824725" y="1944000"/>
            <a:ext cx="4044125" cy="2721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Portfolio Construction</a:t>
            </a:r>
            <a:endParaRPr/>
          </a:p>
        </p:txBody>
      </p:sp>
      <p:sp>
        <p:nvSpPr>
          <p:cNvPr id="323" name="Google Shape;323;p20"/>
          <p:cNvSpPr txBox="1"/>
          <p:nvPr>
            <p:ph idx="1" type="body"/>
          </p:nvPr>
        </p:nvSpPr>
        <p:spPr>
          <a:xfrm>
            <a:off x="1303800" y="1326850"/>
            <a:ext cx="7030500" cy="33636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“long-short” momentum portfolios </a:t>
            </a:r>
            <a:endParaRPr sz="1400">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Trading frequency: monthly </a:t>
            </a:r>
            <a:endParaRPr sz="1400">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Sizing: </a:t>
            </a:r>
            <a:endParaRPr sz="1400">
              <a:solidFill>
                <a:srgbClr val="000000"/>
              </a:solidFill>
              <a:latin typeface="Arial"/>
              <a:ea typeface="Arial"/>
              <a:cs typeface="Arial"/>
              <a:sym typeface="Arial"/>
            </a:endParaRPr>
          </a:p>
          <a:p>
            <a:pPr indent="-317500" lvl="1" marL="914400" marR="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Filtering: long 3 best performing currencies, short 3 worst performing currencies</a:t>
            </a:r>
            <a:endParaRPr sz="1400">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Hedging : </a:t>
            </a:r>
            <a:endParaRPr sz="1400">
              <a:solidFill>
                <a:srgbClr val="000000"/>
              </a:solidFill>
              <a:latin typeface="Arial"/>
              <a:ea typeface="Arial"/>
              <a:cs typeface="Arial"/>
              <a:sym typeface="Arial"/>
            </a:endParaRPr>
          </a:p>
          <a:p>
            <a:pPr indent="-317500" lvl="1" marL="914400" marR="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Dollar neutral</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Money management：</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Equal weighting</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Net exposure set to zero, i.e long/short each currency with 1/3 of total assets</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Execution</a:t>
            </a:r>
            <a:endParaRPr/>
          </a:p>
        </p:txBody>
      </p:sp>
      <p:sp>
        <p:nvSpPr>
          <p:cNvPr id="329" name="Google Shape;329;p21"/>
          <p:cNvSpPr txBox="1"/>
          <p:nvPr>
            <p:ph idx="1" type="body"/>
          </p:nvPr>
        </p:nvSpPr>
        <p:spPr>
          <a:xfrm>
            <a:off x="726600" y="1232150"/>
            <a:ext cx="8184900" cy="3507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1600">
              <a:solidFill>
                <a:srgbClr val="000000"/>
              </a:solidFill>
              <a:latin typeface="Arial"/>
              <a:ea typeface="Arial"/>
              <a:cs typeface="Arial"/>
              <a:sym typeface="Arial"/>
            </a:endParaRPr>
          </a:p>
          <a:p>
            <a:pPr indent="-330200" lvl="0" marL="457200" rtl="0" algn="l">
              <a:spcBef>
                <a:spcPts val="0"/>
              </a:spcBef>
              <a:spcAft>
                <a:spcPts val="0"/>
              </a:spcAft>
              <a:buSzPts val="1600"/>
              <a:buChar char="●"/>
            </a:pPr>
            <a:r>
              <a:rPr lang="en" sz="1600">
                <a:solidFill>
                  <a:srgbClr val="000000"/>
                </a:solidFill>
                <a:latin typeface="Arial"/>
                <a:ea typeface="Arial"/>
                <a:cs typeface="Arial"/>
                <a:sym typeface="Arial"/>
              </a:rPr>
              <a:t>Instrument: </a:t>
            </a:r>
            <a:endParaRPr sz="1600">
              <a:solidFill>
                <a:srgbClr val="000000"/>
              </a:solidFill>
              <a:latin typeface="Arial"/>
              <a:ea typeface="Arial"/>
              <a:cs typeface="Arial"/>
              <a:sym typeface="Arial"/>
            </a:endParaRPr>
          </a:p>
          <a:p>
            <a:pPr indent="-330200" lvl="1" marL="914400" rtl="0" algn="l">
              <a:spcBef>
                <a:spcPts val="0"/>
              </a:spcBef>
              <a:spcAft>
                <a:spcPts val="0"/>
              </a:spcAft>
              <a:buSzPts val="1600"/>
              <a:buChar char="○"/>
            </a:pPr>
            <a:r>
              <a:rPr lang="en" sz="1600">
                <a:solidFill>
                  <a:srgbClr val="000000"/>
                </a:solidFill>
                <a:latin typeface="Arial"/>
                <a:ea typeface="Arial"/>
                <a:cs typeface="Arial"/>
                <a:sym typeface="Arial"/>
              </a:rPr>
              <a:t>Trade spot</a:t>
            </a:r>
            <a:endParaRPr sz="1600">
              <a:solidFill>
                <a:srgbClr val="000000"/>
              </a:solidFill>
              <a:latin typeface="Arial"/>
              <a:ea typeface="Arial"/>
              <a:cs typeface="Arial"/>
              <a:sym typeface="Arial"/>
            </a:endParaRPr>
          </a:p>
          <a:p>
            <a:pPr indent="-330200" lvl="0" marL="457200" rtl="0" algn="l">
              <a:spcBef>
                <a:spcPts val="0"/>
              </a:spcBef>
              <a:spcAft>
                <a:spcPts val="0"/>
              </a:spcAft>
              <a:buSzPts val="1600"/>
              <a:buChar char="●"/>
            </a:pPr>
            <a:r>
              <a:rPr lang="en" sz="1600">
                <a:solidFill>
                  <a:srgbClr val="000000"/>
                </a:solidFill>
                <a:latin typeface="Arial"/>
                <a:ea typeface="Arial"/>
                <a:cs typeface="Arial"/>
                <a:sym typeface="Arial"/>
              </a:rPr>
              <a:t>Timing:</a:t>
            </a:r>
            <a:endParaRPr sz="1600">
              <a:solidFill>
                <a:srgbClr val="000000"/>
              </a:solidFill>
              <a:latin typeface="Arial"/>
              <a:ea typeface="Arial"/>
              <a:cs typeface="Arial"/>
              <a:sym typeface="Arial"/>
            </a:endParaRPr>
          </a:p>
          <a:p>
            <a:pPr indent="-330200" lvl="1" marL="914400" rtl="0" algn="l">
              <a:spcBef>
                <a:spcPts val="0"/>
              </a:spcBef>
              <a:spcAft>
                <a:spcPts val="0"/>
              </a:spcAft>
              <a:buSzPts val="1600"/>
              <a:buChar char="○"/>
            </a:pPr>
            <a:r>
              <a:rPr lang="en" sz="1600">
                <a:solidFill>
                  <a:srgbClr val="000000"/>
                </a:solidFill>
                <a:latin typeface="Arial"/>
                <a:ea typeface="Arial"/>
                <a:cs typeface="Arial"/>
                <a:sym typeface="Arial"/>
              </a:rPr>
              <a:t>Time delay from data collection and signal generations is negligible since we rebalance the portfolio at a fixed frequency (20 trading days, etc.)</a:t>
            </a:r>
            <a:endParaRPr sz="1600">
              <a:solidFill>
                <a:srgbClr val="000000"/>
              </a:solidFill>
              <a:latin typeface="Arial"/>
              <a:ea typeface="Arial"/>
              <a:cs typeface="Arial"/>
              <a:sym typeface="Arial"/>
            </a:endParaRPr>
          </a:p>
          <a:p>
            <a:pPr indent="-330200" lvl="0" marL="457200" rtl="0" algn="l">
              <a:spcBef>
                <a:spcPts val="0"/>
              </a:spcBef>
              <a:spcAft>
                <a:spcPts val="0"/>
              </a:spcAft>
              <a:buSzPts val="1600"/>
              <a:buChar char="●"/>
            </a:pPr>
            <a:r>
              <a:rPr lang="en" sz="1600">
                <a:solidFill>
                  <a:srgbClr val="000000"/>
                </a:solidFill>
                <a:latin typeface="Arial"/>
                <a:ea typeface="Arial"/>
                <a:cs typeface="Arial"/>
                <a:sym typeface="Arial"/>
              </a:rPr>
              <a:t>Agent:</a:t>
            </a:r>
            <a:endParaRPr sz="1600">
              <a:solidFill>
                <a:srgbClr val="000000"/>
              </a:solidFill>
              <a:latin typeface="Arial"/>
              <a:ea typeface="Arial"/>
              <a:cs typeface="Arial"/>
              <a:sym typeface="Arial"/>
            </a:endParaRPr>
          </a:p>
          <a:p>
            <a:pPr indent="-330200" lvl="1" marL="914400" rtl="0" algn="l">
              <a:spcBef>
                <a:spcPts val="0"/>
              </a:spcBef>
              <a:spcAft>
                <a:spcPts val="0"/>
              </a:spcAft>
              <a:buSzPts val="1600"/>
              <a:buChar char="○"/>
            </a:pPr>
            <a:r>
              <a:rPr lang="en" sz="1600">
                <a:solidFill>
                  <a:srgbClr val="000000"/>
                </a:solidFill>
                <a:latin typeface="Arial"/>
                <a:ea typeface="Arial"/>
                <a:cs typeface="Arial"/>
                <a:sym typeface="Arial"/>
              </a:rPr>
              <a:t>Broker</a:t>
            </a:r>
            <a:endParaRPr sz="1600">
              <a:solidFill>
                <a:srgbClr val="000000"/>
              </a:solidFill>
              <a:latin typeface="Arial"/>
              <a:ea typeface="Arial"/>
              <a:cs typeface="Arial"/>
              <a:sym typeface="Arial"/>
            </a:endParaRPr>
          </a:p>
          <a:p>
            <a:pPr indent="-330200" lvl="0" marL="457200" rtl="0" algn="l">
              <a:spcBef>
                <a:spcPts val="0"/>
              </a:spcBef>
              <a:spcAft>
                <a:spcPts val="0"/>
              </a:spcAft>
              <a:buSzPts val="1600"/>
              <a:buChar char="●"/>
            </a:pPr>
            <a:r>
              <a:rPr lang="en" sz="1600">
                <a:solidFill>
                  <a:srgbClr val="000000"/>
                </a:solidFill>
                <a:latin typeface="Arial"/>
                <a:ea typeface="Arial"/>
                <a:cs typeface="Arial"/>
                <a:sym typeface="Arial"/>
              </a:rPr>
              <a:t>Transaction costs: </a:t>
            </a:r>
            <a:endParaRPr sz="1600">
              <a:solidFill>
                <a:srgbClr val="000000"/>
              </a:solidFill>
              <a:latin typeface="Arial"/>
              <a:ea typeface="Arial"/>
              <a:cs typeface="Arial"/>
              <a:sym typeface="Arial"/>
            </a:endParaRPr>
          </a:p>
          <a:p>
            <a:pPr indent="-330200" lvl="1" marL="914400" rtl="0" algn="l">
              <a:spcBef>
                <a:spcPts val="0"/>
              </a:spcBef>
              <a:spcAft>
                <a:spcPts val="0"/>
              </a:spcAft>
              <a:buSzPts val="1600"/>
              <a:buChar char="○"/>
            </a:pPr>
            <a:r>
              <a:rPr lang="en" sz="1600">
                <a:solidFill>
                  <a:srgbClr val="000000"/>
                </a:solidFill>
                <a:latin typeface="Arial"/>
                <a:ea typeface="Arial"/>
                <a:cs typeface="Arial"/>
                <a:sym typeface="Arial"/>
              </a:rPr>
              <a:t>operational costs(to broker): </a:t>
            </a:r>
            <a:r>
              <a:rPr lang="en" sz="1600">
                <a:solidFill>
                  <a:srgbClr val="111111"/>
                </a:solidFill>
                <a:highlight>
                  <a:schemeClr val="lt1"/>
                </a:highlight>
                <a:latin typeface="Arial"/>
                <a:ea typeface="Arial"/>
                <a:cs typeface="Arial"/>
                <a:sym typeface="Arial"/>
              </a:rPr>
              <a:t>4 cents/1K</a:t>
            </a:r>
            <a:endParaRPr sz="1600">
              <a:solidFill>
                <a:srgbClr val="000000"/>
              </a:solidFill>
              <a:latin typeface="Arial"/>
              <a:ea typeface="Arial"/>
              <a:cs typeface="Arial"/>
              <a:sym typeface="Arial"/>
            </a:endParaRPr>
          </a:p>
          <a:p>
            <a:pPr indent="-330200" lvl="1" marL="914400" rtl="0" algn="l">
              <a:spcBef>
                <a:spcPts val="0"/>
              </a:spcBef>
              <a:spcAft>
                <a:spcPts val="0"/>
              </a:spcAft>
              <a:buSzPts val="1600"/>
              <a:buChar char="○"/>
            </a:pPr>
            <a:r>
              <a:rPr lang="en" sz="1600">
                <a:solidFill>
                  <a:srgbClr val="000000"/>
                </a:solidFill>
                <a:latin typeface="Arial"/>
                <a:ea typeface="Arial"/>
                <a:cs typeface="Arial"/>
                <a:sym typeface="Arial"/>
              </a:rPr>
              <a:t>spreads(bid-ask spread): we use ask price for buy and bid price for sell</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