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74" autoAdjust="0"/>
  </p:normalViewPr>
  <p:slideViewPr>
    <p:cSldViewPr snapToGrid="0">
      <p:cViewPr varScale="1">
        <p:scale>
          <a:sx n="99" d="100"/>
          <a:sy n="99" d="100"/>
        </p:scale>
        <p:origin x="26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2T04:00:22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85,'40'-1,"1"1,-1 3,1 1,-1 2,51 14,-79-16,19 6,1 0,0-2,0-1,1-2,43 2,-31-8,17 0,-1 3,90 13,-39-2,-75-10,0 2,54 13,-57-9,1-1,1-3,54 3,112-10,-73-1,-54 4,139-18,-148 9,0 4,106 5,61-2,-194-4,1-3,63-19,-67 15,1 3,0 0,43-2,21-1,20-1,208 14,77-3,-272-10,207-45,-284 48,73-3,-24 4,-19-1,0 5,98 7,-133 1,1 3,-1 1,0 4,89 31,232 84,-348-122,0 0,0-2,49 0,-44-3,0 1,41 8,-2 1,1-2,-1-4,100-7,-41 0,-40 4,390-18,-321 7,-95 7,107-16,-64 3,1 5,204 5,-304 6,34-2,62-10,28-2,-124 14,380 1,-331 5,72 16,-75-12,82 7,393-14,-255-6,-218 3,51 1,0-3,199-33,4-17,-214 33,1 5,150-3,-153 18,174 25,-153-2,-70-14,1-1,82 5,-113-13,0 1,0 0,-1 1,1 0,0 0,22 12,-4-4,-7-2,-1-2,2 0,-1-2,1 0,0-2,33 1,-56-4,0-1,1 1,-1 0,0 0,1-1,-1 1,0-1,0 0,1 0,-1 0,0 0,0 0,0 0,0-1,0 1,0-1,-1 1,1-1,0 1,-1-1,1 0,-1 0,0 0,2-3,4-12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04AB6-AF51-41C7-92A6-7E96D579D9A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583E-8932-4BA9-A16E-E5C5DE44E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Conglomerate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Strategically positioned to leverage data science &amp; engineering across markets &amp; business units in the company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Portfolio of business consisting of merchandised &amp; brokered tickets/bookings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5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9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U.S. Department of Transportation's (DOT) Bureau of Transportation Statistics (BTS) tracks the on-time performance of domestic flights operated by large air carriers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 is available courtesy of Freedom of Information 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65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23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c.gov/ix?doc=/Archives/edgar/data/1324424/000132442422000009/expe-20211231.ht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80CD-5C3F-42ED-B075-C1CBE6FCF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MS Reference Sans Serif" panose="020B0604030504040204" pitchFamily="34" charset="0"/>
              </a:rPr>
              <a:t>On-Time Flight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4FE7-6982-4B71-ABE7-210C30D55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6286593" cy="106754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MS Reference Sans Serif" panose="020B0604030504040204" pitchFamily="34" charset="0"/>
              </a:rPr>
              <a:t>Executive Business Review - VP &amp; Director of Data Science</a:t>
            </a:r>
          </a:p>
          <a:p>
            <a:r>
              <a:rPr lang="en-US" sz="1600" dirty="0">
                <a:latin typeface="MS Reference Sans Serif" panose="020B0604030504040204" pitchFamily="34" charset="0"/>
              </a:rPr>
              <a:t>John Hupperts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C0290-DBC1-44CA-A0AE-AFE1E61BB3B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8" y="6099048"/>
            <a:ext cx="11732702" cy="758952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5C42D91-CF6E-40BE-A5D8-D02811D8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9" y="6240316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0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what's the distribution of total departure delay-time among delay-causes?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Different skews of delay-causes among airports, better visualized independent of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754CB-8EE6-46DD-8E41-F4AC9E436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4" y="2848434"/>
            <a:ext cx="4698615" cy="1951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5F64A-98EB-4D40-BFD5-C5AA34E4C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533" y="2644590"/>
            <a:ext cx="7323386" cy="23592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212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282397"/>
            <a:ext cx="7042732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Among all origin-airports, what's the distribution of total departure delay-time among delay-causes?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Few Security delays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6DEE8-9139-44DB-8065-BC8D2D551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4" y="2432356"/>
            <a:ext cx="6592823" cy="34504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A2CFA-4476-4C63-88D6-76C53369C3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0" t="3112" b="2405"/>
          <a:stretch/>
        </p:blipFill>
        <p:spPr>
          <a:xfrm>
            <a:off x="7614167" y="504904"/>
            <a:ext cx="4143466" cy="26327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911B26-A557-48B8-BA24-2257398B4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67" y="3281987"/>
            <a:ext cx="4143466" cy="2703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784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Are there geographic areas where a larger share of departure-delays is due to weather?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Map IATA codes to States &amp; Map States to FIPS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8187C-C2A8-497B-9921-56DB48129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35" y="2416414"/>
            <a:ext cx="4154868" cy="35985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F187C-B007-4509-A735-68C663F61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424" y="3114043"/>
            <a:ext cx="6883841" cy="2501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40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Are there geographic areas where a larger share of departure-delays is due to weather?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Join IATA, States, &amp; FIPS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1BCDE-6710-4093-8B69-4A250DE60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51" y="2716937"/>
            <a:ext cx="4389488" cy="2539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C767F-A1E3-429D-B0BB-FE6D220D8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475" y="1631081"/>
            <a:ext cx="5786145" cy="43729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479301-2FA0-444C-A32B-A0C4A3C8412F}"/>
                  </a:ext>
                </a:extLst>
              </p14:cNvPr>
              <p14:cNvContentPartPr/>
              <p14:nvPr/>
            </p14:nvContentPartPr>
            <p14:xfrm>
              <a:off x="5388687" y="2799904"/>
              <a:ext cx="4379040" cy="9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479301-2FA0-444C-A32B-A0C4A3C841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5047" y="2692264"/>
                <a:ext cx="448668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24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Grab lat., long. coordinates for domestic airports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8580A-4764-41E5-B850-F3F6447D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22" y="2615097"/>
            <a:ext cx="5267720" cy="2764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F702A-3526-4566-A96F-9FED2483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9" y="2113519"/>
            <a:ext cx="5566498" cy="3930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16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Join lat., long coordinates to flight origins &amp; destinations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Calculate path-lines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C3B8B-352E-41DD-AF23-B43A0FA8F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1" y="2792661"/>
            <a:ext cx="5685290" cy="22109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B9C25-DA61-4AEB-95B9-0891F32B9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999" y="2358046"/>
            <a:ext cx="5858897" cy="31380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13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Overlay this on a map with major cities highlighted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A1236-B72B-48FC-B781-ECC6323C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3" y="2358046"/>
            <a:ext cx="3129516" cy="14727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2E116-769B-476B-AF2F-53C18556E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482" y="2154711"/>
            <a:ext cx="7226121" cy="3801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91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Business Actions,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S Reference Sans Serif" panose="020B0604030504040204" pitchFamily="34" charset="0"/>
              </a:rPr>
              <a:t>Unfortunately, dataset wasn’t very robust; no actionable business insights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However, if augmented with more thorough data to feed Expedia’s offering portfolio AI…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Could better weight portfolio of merchandised &amp; brokered tickets with respect to flight delay &amp; cancellation risk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Example: Mid-summer is peak tornado season – more delayed/canceled flights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Expedia could rebalance its flight ticket offerings to have a greater share of brokered tickets rather than merchandised tickets to alleviate its risk of claims for refunds by customers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If unable to expediently rebalance its portfolio of merchandised &amp; brokered tickets, perhaps Expedia could sell off assets in other businesses to raise cash and shore up liquidity to repay those refunds.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Could offer favorable discounted lodging accommodations to customers facing canceled flights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Harvest some goodwill &amp; addl. revenue from sale of lodging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Interesting candidate for integration: Weather data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Pattern of more frequent inclement weather in certain locations due to climate change, affecting travel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Appendix: Databricks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Cohesive, well packaged, collaborative Cloud development environment for Apache Spark w/ integrated tools: Web UI, Notebooks, COS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Multiple languages/kernels in 1 notebook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 used Python &amp; </a:t>
            </a:r>
            <a:r>
              <a:rPr lang="en-US" dirty="0" err="1">
                <a:latin typeface="MS Reference Sans Serif" panose="020B0604030504040204" pitchFamily="34" charset="0"/>
              </a:rPr>
              <a:t>PySpark</a:t>
            </a:r>
            <a:r>
              <a:rPr lang="en-US" dirty="0">
                <a:latin typeface="MS Reference Sans Serif" panose="020B0604030504040204" pitchFamily="34" charset="0"/>
              </a:rPr>
              <a:t> mostly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But, in dev., was nice to use SQL against Spark tables w/o boiler plate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If moved into production…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Data engineering SME should improve utilization of Spark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Architect set up a well optimized data lake for storage; </a:t>
            </a:r>
            <a:r>
              <a:rPr lang="en-US" dirty="0" err="1">
                <a:latin typeface="MS Reference Sans Serif" panose="020B0604030504040204" pitchFamily="34" charset="0"/>
              </a:rPr>
              <a:t>DeltaLake</a:t>
            </a:r>
            <a:endParaRPr lang="en-US" dirty="0">
              <a:latin typeface="MS Reference Sans Serif" panose="020B0604030504040204" pitchFamily="34" charset="0"/>
            </a:endParaRP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Job scheduler like Apache Airflow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Access controls for collaboration</a:t>
            </a:r>
          </a:p>
          <a:p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Company Overview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Dataset – Background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Analysis – Questions, Wrangling, Insights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Business Actions, Further Work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Appendix: Databricks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Company Overview</a:t>
            </a:r>
          </a:p>
        </p:txBody>
      </p:sp>
      <p:pic>
        <p:nvPicPr>
          <p:cNvPr id="7" name="Content Placeholder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0DBA862B-3F39-49B4-9502-F0DC3EA93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2" t="25966" r="50363" b="20296"/>
          <a:stretch/>
        </p:blipFill>
        <p:spPr>
          <a:xfrm>
            <a:off x="7415489" y="952304"/>
            <a:ext cx="2594716" cy="8505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9D6A59C-64F6-4279-9963-2F2E69C34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1" t="23726" r="2000" b="19016"/>
          <a:stretch/>
        </p:blipFill>
        <p:spPr>
          <a:xfrm>
            <a:off x="7582854" y="2797122"/>
            <a:ext cx="2240130" cy="952817"/>
          </a:xfrm>
          <a:prstGeom prst="rect">
            <a:avLst/>
          </a:prstGeom>
        </p:spPr>
      </p:pic>
      <p:pic>
        <p:nvPicPr>
          <p:cNvPr id="11" name="Picture 10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E2E1B9A-BA34-4D8C-9649-614818E34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2" t="24592" r="23100" b="24293"/>
          <a:stretch/>
        </p:blipFill>
        <p:spPr>
          <a:xfrm>
            <a:off x="7257945" y="1885050"/>
            <a:ext cx="2942377" cy="85058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9D8991-02B0-4D8E-9F27-EF208623F2CC}"/>
              </a:ext>
            </a:extLst>
          </p:cNvPr>
          <p:cNvSpPr txBox="1">
            <a:spLocks/>
          </p:cNvSpPr>
          <p:nvPr/>
        </p:nvSpPr>
        <p:spPr>
          <a:xfrm>
            <a:off x="710214" y="1828800"/>
            <a:ext cx="10105745" cy="372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S Reference Sans Serif" panose="020B0604030504040204" pitchFamily="34" charset="0"/>
              </a:rPr>
              <a:t>Online Marketplaces for Travel Services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Portfolio of Consumer Brands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Airlines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Lodging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Car Rental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Cruises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Experience Packages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Business Synergies – Leverage Data Across Markets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Merchants: Buy &amp; Sell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Agents: Broker for Fees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087D7-FFE4-43E3-8435-735B69A6F6DE}"/>
              </a:ext>
            </a:extLst>
          </p:cNvPr>
          <p:cNvSpPr txBox="1"/>
          <p:nvPr/>
        </p:nvSpPr>
        <p:spPr>
          <a:xfrm>
            <a:off x="9633595" y="6512861"/>
            <a:ext cx="163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S Reference Sans Serif" panose="020B0604030504040204" pitchFamily="34" charset="0"/>
                <a:hlinkClick r:id="rId6"/>
              </a:rPr>
              <a:t>SEC Form 10-K 2021</a:t>
            </a:r>
            <a:endParaRPr lang="en-US" sz="1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1"/>
            <a:ext cx="10105745" cy="1389558"/>
          </a:xfrm>
        </p:spPr>
        <p:txBody>
          <a:bodyPr/>
          <a:lstStyle/>
          <a:p>
            <a:r>
              <a:rPr lang="en-US" b="1" dirty="0">
                <a:latin typeface="MS Reference Sans Serif" panose="020B0604030504040204" pitchFamily="34" charset="0"/>
              </a:rPr>
              <a:t>DOT BTS On-Time Performance of Domestic Flights</a:t>
            </a:r>
          </a:p>
          <a:p>
            <a:pPr lvl="1"/>
            <a:r>
              <a:rPr lang="en-US" sz="1800" dirty="0">
                <a:latin typeface="MS Reference Sans Serif" panose="020B0604030504040204" pitchFamily="34" charset="0"/>
              </a:rPr>
              <a:t>Categorical Flight Delay-Causes &amp; Cancellations</a:t>
            </a:r>
          </a:p>
          <a:p>
            <a:pPr lvl="1"/>
            <a:r>
              <a:rPr lang="en-US" sz="1800" u="sng" dirty="0">
                <a:latin typeface="MS Reference Sans Serif" panose="020B0604030504040204" pitchFamily="34" charset="0"/>
              </a:rPr>
              <a:t>Delayed</a:t>
            </a:r>
            <a:r>
              <a:rPr lang="en-US" sz="1800" dirty="0">
                <a:latin typeface="MS Reference Sans Serif" panose="020B0604030504040204" pitchFamily="34" charset="0"/>
              </a:rPr>
              <a:t>: Arrived &gt;15min Late</a:t>
            </a:r>
          </a:p>
          <a:p>
            <a:pPr lvl="1"/>
            <a:r>
              <a:rPr lang="en-US" sz="1800" dirty="0">
                <a:latin typeface="MS Reference Sans Serif" panose="020B0604030504040204" pitchFamily="34" charset="0"/>
              </a:rPr>
              <a:t>Possibly Multiple Delay-Causes Per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599720-8D40-4D3D-B00D-5E3AC7AD6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84074"/>
              </p:ext>
            </p:extLst>
          </p:nvPr>
        </p:nvGraphicFramePr>
        <p:xfrm>
          <a:off x="710214" y="3191966"/>
          <a:ext cx="8633811" cy="183281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78951">
                  <a:extLst>
                    <a:ext uri="{9D8B030D-6E8A-4147-A177-3AD203B41FA5}">
                      <a16:colId xmlns:a16="http://schemas.microsoft.com/office/drawing/2014/main" val="3290139493"/>
                    </a:ext>
                  </a:extLst>
                </a:gridCol>
                <a:gridCol w="5554860">
                  <a:extLst>
                    <a:ext uri="{9D8B030D-6E8A-4147-A177-3AD203B41FA5}">
                      <a16:colId xmlns:a16="http://schemas.microsoft.com/office/drawing/2014/main" val="1841283582"/>
                    </a:ext>
                  </a:extLst>
                </a:gridCol>
              </a:tblGrid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Delay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Delay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08011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 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Airline’s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33669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Bad 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83194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National Aviation System (NAS)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 Traffic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9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Late-Arriving Aircraft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Aircraft arrives late from previous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04710"/>
                  </a:ext>
                </a:extLst>
              </a:tr>
              <a:tr h="2341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Security breach, dangerous events, or &gt;29 min TSA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1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 resided on Databricks simulated file system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121G Directory, 1920 CSV files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Each CSV ~65M, ~645k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CE904-F4C4-4F84-9237-0E6F566D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488" y="3227888"/>
            <a:ext cx="7373347" cy="1190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DA9224-B690-468F-BCCE-2B7FF16D2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488" y="4532248"/>
            <a:ext cx="4600779" cy="1021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27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58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807B9F8-0B0D-4B8E-938D-47D4915BDD63}"/>
              </a:ext>
            </a:extLst>
          </p:cNvPr>
          <p:cNvGrpSpPr/>
          <p:nvPr/>
        </p:nvGrpSpPr>
        <p:grpSpPr>
          <a:xfrm>
            <a:off x="3412273" y="1965974"/>
            <a:ext cx="7396289" cy="3520423"/>
            <a:chOff x="710214" y="1844985"/>
            <a:chExt cx="8301654" cy="39825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51776D-F213-4F01-B5B3-0BDADA922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4" y="1844985"/>
              <a:ext cx="3125806" cy="10892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A0C9D6-1941-412F-9A4E-43CE87AC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214" y="2881258"/>
              <a:ext cx="8301654" cy="21650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09EBAD-DCC5-4FD3-A41B-08936F47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516" y="3092725"/>
              <a:ext cx="1475426" cy="3528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8CE366-8C54-467C-B218-3502ACF4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214" y="3539906"/>
              <a:ext cx="2221191" cy="2287619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EAC6175-E992-487E-85DB-3B6E4F2EA2D5}"/>
              </a:ext>
            </a:extLst>
          </p:cNvPr>
          <p:cNvSpPr/>
          <p:nvPr/>
        </p:nvSpPr>
        <p:spPr>
          <a:xfrm>
            <a:off x="3300758" y="1854465"/>
            <a:ext cx="7775430" cy="36957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BB7874-51A2-4081-BFF9-12872E86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73405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Inferred Schema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Integers &amp; Strings</a:t>
            </a:r>
          </a:p>
        </p:txBody>
      </p:sp>
    </p:spTree>
    <p:extLst>
      <p:ext uri="{BB962C8B-B14F-4D97-AF65-F5344CB8AC3E}">
        <p14:creationId xmlns:p14="http://schemas.microsoft.com/office/powerpoint/2010/main" val="20049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ratio of departure-delay occurrences to departures, which origin-airports have the most departure-delays?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 proportion of total departures is delayed by each delay-cause?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Irregular departure-delay ratios among top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1431C-030A-45DB-B902-C01BE1C2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2" y="3288958"/>
            <a:ext cx="3270838" cy="26440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EA60AA-CF95-4084-B9FD-E6B272254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103" y="3288958"/>
            <a:ext cx="8708740" cy="25670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22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ratio of departure-delay occurrences to departures, which origin-airports have the most departure-delays?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 proportion of total departures is delayed by each delay-cause?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Very broad range of delay-ratios across airports</a:t>
            </a:r>
          </a:p>
          <a:p>
            <a:pPr>
              <a:lnSpc>
                <a:spcPts val="2160"/>
              </a:lnSpc>
            </a:pP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2CEEA-8914-44F9-9879-EA9E67BF6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2" y="3348651"/>
            <a:ext cx="4193062" cy="2286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3194D-3452-47B1-927E-3A8177110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772" y="3429000"/>
            <a:ext cx="7717236" cy="212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179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summation of departure delay-time, which origin-airports have the most delay-time?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how much delay-time is each delay-cause responsible for?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Irregular skew of delay-causes among airports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66171-92F5-4E05-9943-76A067D6E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7" y="3132897"/>
            <a:ext cx="4679344" cy="19940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E81958-AE51-491D-909F-4708C9B3E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52" y="3004170"/>
            <a:ext cx="7237861" cy="2296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9933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919</Words>
  <Application>Microsoft Office PowerPoint</Application>
  <PresentationFormat>Widescreen</PresentationFormat>
  <Paragraphs>129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MS Reference Sans Serif</vt:lpstr>
      <vt:lpstr>Wingdings 2</vt:lpstr>
      <vt:lpstr>View</vt:lpstr>
      <vt:lpstr>On-Time Flight Performance Analysis</vt:lpstr>
      <vt:lpstr>Itinerary</vt:lpstr>
      <vt:lpstr>Company Overview</vt:lpstr>
      <vt:lpstr>Dataset – Background</vt:lpstr>
      <vt:lpstr>Dataset – Technical Synopsis</vt:lpstr>
      <vt:lpstr>Dataset – Technical Synopsis</vt:lpstr>
      <vt:lpstr>Analysis Delay Occurrences</vt:lpstr>
      <vt:lpstr>Analysis Delay Occurrences</vt:lpstr>
      <vt:lpstr>Analysis Delay Time</vt:lpstr>
      <vt:lpstr>Analysis Delay Time</vt:lpstr>
      <vt:lpstr>Analysis Delay Time</vt:lpstr>
      <vt:lpstr>Analysis Geography &amp; Weather</vt:lpstr>
      <vt:lpstr>Analysis Geography &amp; Weather</vt:lpstr>
      <vt:lpstr>Analysis Geography &amp; Path</vt:lpstr>
      <vt:lpstr>Analysis Geography &amp; Path</vt:lpstr>
      <vt:lpstr>Analysis Geography &amp; Path</vt:lpstr>
      <vt:lpstr>Business Actions, Further Work</vt:lpstr>
      <vt:lpstr>Appendix: Databricks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BTS On-Time Flight Performance Analysis</dc:title>
  <dc:creator>John Hupperts</dc:creator>
  <cp:lastModifiedBy>John Hupperts</cp:lastModifiedBy>
  <cp:revision>191</cp:revision>
  <dcterms:created xsi:type="dcterms:W3CDTF">2022-11-21T18:46:49Z</dcterms:created>
  <dcterms:modified xsi:type="dcterms:W3CDTF">2022-11-22T04:46:03Z</dcterms:modified>
</cp:coreProperties>
</file>