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558" autoAdjust="0"/>
  </p:normalViewPr>
  <p:slideViewPr>
    <p:cSldViewPr snapToGrid="0">
      <p:cViewPr varScale="1">
        <p:scale>
          <a:sx n="86" d="100"/>
          <a:sy n="86" d="100"/>
        </p:scale>
        <p:origin x="3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2T04:00:22.7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85,'40'-1,"1"1,-1 3,1 1,-1 2,51 14,-79-16,19 6,1 0,0-2,0-1,1-2,43 2,-31-8,17 0,-1 3,90 13,-39-2,-75-10,0 2,54 13,-57-9,1-1,1-3,54 3,112-10,-73-1,-54 4,139-18,-148 9,0 4,106 5,61-2,-194-4,1-3,63-19,-67 15,1 3,0 0,43-2,21-1,20-1,208 14,77-3,-272-10,207-45,-284 48,73-3,-24 4,-19-1,0 5,98 7,-133 1,1 3,-1 1,0 4,89 31,232 84,-348-122,0 0,0-2,49 0,-44-3,0 1,41 8,-2 1,1-2,-1-4,100-7,-41 0,-40 4,390-18,-321 7,-95 7,107-16,-64 3,1 5,204 5,-304 6,34-2,62-10,28-2,-124 14,380 1,-331 5,72 16,-75-12,82 7,393-14,-255-6,-218 3,51 1,0-3,199-33,4-17,-214 33,1 5,150-3,-153 18,174 25,-153-2,-70-14,1-1,82 5,-113-13,0 1,0 0,-1 1,1 0,0 0,22 12,-4-4,-7-2,-1-2,2 0,-1-2,1 0,0-2,33 1,-56-4,0-1,1 1,-1 0,0 0,1-1,-1 1,0-1,0 0,1 0,-1 0,0 0,0 0,0 0,0-1,0 1,0-1,-1 1,1-1,0 1,-1-1,1 0,-1 0,0 0,2-3,4-12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04AB6-AF51-41C7-92A6-7E96D579D9A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2583E-8932-4BA9-A16E-E5C5DE44E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80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Conglomerate</a:t>
            </a:r>
          </a:p>
          <a:p>
            <a:pPr marL="171450" indent="-171450">
              <a:buFontTx/>
              <a:buChar char="-"/>
            </a:pPr>
            <a:r>
              <a:rPr lang="en-US" dirty="0"/>
              <a:t>Uniquely positioned to leverage data science &amp; engineering across markets &amp; business units in the company</a:t>
            </a:r>
          </a:p>
          <a:p>
            <a:pPr marL="171450" indent="-171450">
              <a:buFontTx/>
              <a:buChar char="-"/>
            </a:pPr>
            <a:r>
              <a:rPr lang="en-US" dirty="0"/>
              <a:t>Portfolio of business consisting of merchandised &amp; brokered tickets/bookings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583E-8932-4BA9-A16E-E5C5DE44E4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45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 delayed flight can have multiple causes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That was pretty cool, but I wondered if some insights could be gleaned from a visual of random sample of flight paths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found this great dataset that had the </a:t>
            </a:r>
            <a:r>
              <a:rPr lang="en-US" dirty="0" err="1"/>
              <a:t>lat</a:t>
            </a:r>
            <a:r>
              <a:rPr lang="en-US" dirty="0"/>
              <a:t>, longs of IATA airports on the internet, so I pulled that into a </a:t>
            </a:r>
            <a:r>
              <a:rPr lang="en-US" dirty="0" err="1"/>
              <a:t>dataframe</a:t>
            </a:r>
            <a:r>
              <a:rPr lang="en-US" dirty="0"/>
              <a:t> and filtered it down to Normal US Landmass </a:t>
            </a:r>
            <a:r>
              <a:rPr lang="en-US" dirty="0" err="1"/>
              <a:t>lat</a:t>
            </a:r>
            <a:r>
              <a:rPr lang="en-US" dirty="0"/>
              <a:t>, longs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Which you see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583E-8932-4BA9-A16E-E5C5DE44E4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36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 delayed flight can have multiple causes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joined that </a:t>
            </a:r>
            <a:r>
              <a:rPr lang="en-US" dirty="0" err="1"/>
              <a:t>lat</a:t>
            </a:r>
            <a:r>
              <a:rPr lang="en-US" dirty="0"/>
              <a:t>, long information onto the flight-origin and destination data so that I had the coordinates for origin &amp; destination for each flight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grabbed a random sample of 10,000 flights from that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used this complicated Python library called shapely that has some nice functions for planar geometric math stuff to calculate the lines/vectors from each origin to destination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583E-8932-4BA9-A16E-E5C5DE44E4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49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 delayed flight can have multiple causes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Finally, I plotted the 10,000 flight lines on a chart, which you see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Looks like a lot of people flying to and from California, Florida, NE, Maybe Chicago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583E-8932-4BA9-A16E-E5C5DE44E4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28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583E-8932-4BA9-A16E-E5C5DE44E4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39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U.S. Department of Transportation's (DOT) Bureau of Transportation Statistics (BTS) tracks the on-time performance of domestic flights operated by large air carriers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Data is available courtesy of Freedom of Information Act</a:t>
            </a:r>
          </a:p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583E-8932-4BA9-A16E-E5C5DE44E4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34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delayed flight can have multiple causes</a:t>
            </a:r>
          </a:p>
          <a:p>
            <a:r>
              <a:rPr lang="en-US" dirty="0"/>
              <a:t>Selecting a count of departed flights by each origin-airport,</a:t>
            </a:r>
          </a:p>
          <a:p>
            <a:r>
              <a:rPr lang="en-US" dirty="0"/>
              <a:t>Sum up counts for each delay-cause where there’s more than 0 minutes of delay,</a:t>
            </a:r>
          </a:p>
          <a:p>
            <a:r>
              <a:rPr lang="en-US" dirty="0"/>
              <a:t>Join those up</a:t>
            </a:r>
          </a:p>
          <a:p>
            <a:r>
              <a:rPr lang="en-US" dirty="0"/>
              <a:t>What you see here is just the top 30 origin-airports by volume of departed-flights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583E-8932-4BA9-A16E-E5C5DE44E4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57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 delayed flight can have multiple causes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query’s a little overblown, all that matters here is that I’m grabbing the rounded fraction of delay-occurrences over flights by origin-airport from view I created in the last slide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There’s quite possibly some outliers here; they probably have a very little sample size.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I’ll factor that out a bit in the next sections, albeit with delay-time rather than delay-occurrences, but independent of volume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Also, I’ll tend to focus on just the top 30 origin-airports by volume of departed-flights, which should remove those anomalies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583E-8932-4BA9-A16E-E5C5DE44E4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57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 delayed flight can have multiple causes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Grabbing the sums of each delay-causes’ minutes and grouping by origin-airport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see I have to do a bit of math to calculate the total delay time of all causes for each origin-airport, summing up all causes’ times. That’s not shown in this visualization, though, but is useful to see in the result set.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Stacked bar chart. Irregular skew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583E-8932-4BA9-A16E-E5C5DE44E4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57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 delayed flight can have multiple causes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I’m grabbing the rounded fraction of delay-cause-minutes over total-delay-minutes by origin-airport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visualization gives you a better feel for each delay-causes’ share of delay-time by origin-airport, independent of total-delay-time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583E-8932-4BA9-A16E-E5C5DE44E4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28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 delayed flight can have multiple causes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 I had to do a bit of work to essentially transpose the delay-cause data in a way so that in the result set, I had a delay-cause field. So that’s why this query is a bit ugly with the unions.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did that so I could make these pie charts.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was surprised to see how small weather was. I was happy to see security issues are basically unobservable.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583E-8932-4BA9-A16E-E5C5DE44E4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25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 delayed flight can have multiple causes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wanted to bolster up the dataset a bit to do something a little more interesting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So, I used the requests library to fetch some IATA codes &amp; FIPS datasets from the internet.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/>
              <a:t>IATA: </a:t>
            </a:r>
            <a:r>
              <a:rPr lang="en-US" b="0" i="0" dirty="0"/>
              <a:t>International Air Transport Association airport codes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/>
              <a:t>FAA: </a:t>
            </a:r>
            <a:r>
              <a:rPr lang="en-US" b="0" i="0" dirty="0"/>
              <a:t>Federal Aviation Administration airport codes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/>
              <a:t>FIPS: </a:t>
            </a:r>
            <a:r>
              <a:rPr lang="en-US" b="0" i="0" dirty="0"/>
              <a:t>Federal Information Processing Standards geographical area codes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had to do a bit of wrangling to pull the data out of the HTML elements and stuff to build out my </a:t>
            </a:r>
            <a:r>
              <a:rPr lang="en-US" dirty="0" err="1"/>
              <a:t>dataframes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actually originally went out and did this for FAA codes rather than IATA codes, so that was a bit frustrating to realize, then I went out and got some IATA code dataset that wasn’t very good before I stumbled upon this good dataset.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583E-8932-4BA9-A16E-E5C5DE44E4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30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 delayed flight can have multiple causes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Join IATA, States, FIPS, to delay-time ratios dataset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Mapped it on this choropleth chart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Harsh winters in north, tornado alley, hurricanes in FL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583E-8932-4BA9-A16E-E5C5DE44E4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77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D73375A-FC82-4726-A8FD-1DE5FB6485E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011CA19-7DEF-4197-9E19-D3F4208D3A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5656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375A-FC82-4726-A8FD-1DE5FB6485E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CA19-7DEF-4197-9E19-D3F4208D3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0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375A-FC82-4726-A8FD-1DE5FB6485E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CA19-7DEF-4197-9E19-D3F4208D3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6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375A-FC82-4726-A8FD-1DE5FB6485E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CA19-7DEF-4197-9E19-D3F4208D3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375A-FC82-4726-A8FD-1DE5FB6485E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CA19-7DEF-4197-9E19-D3F4208D3A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23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375A-FC82-4726-A8FD-1DE5FB6485E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CA19-7DEF-4197-9E19-D3F4208D3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4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375A-FC82-4726-A8FD-1DE5FB6485E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CA19-7DEF-4197-9E19-D3F4208D3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7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375A-FC82-4726-A8FD-1DE5FB6485E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CA19-7DEF-4197-9E19-D3F4208D3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9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375A-FC82-4726-A8FD-1DE5FB6485E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CA19-7DEF-4197-9E19-D3F4208D3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7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375A-FC82-4726-A8FD-1DE5FB6485E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CA19-7DEF-4197-9E19-D3F4208D3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0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375A-FC82-4726-A8FD-1DE5FB6485E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CA19-7DEF-4197-9E19-D3F4208D3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7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D73375A-FC82-4726-A8FD-1DE5FB6485E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011CA19-7DEF-4197-9E19-D3F4208D3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3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ec.gov/ix?doc=/Archives/edgar/data/1324424/000132442422000009/expe-20211231.htm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180CD-5C3F-42ED-B075-C1CBE6FCFC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MS Reference Sans Serif" panose="020B0604030504040204" pitchFamily="34" charset="0"/>
              </a:rPr>
              <a:t>On-Time Flight Performance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84FE7-6982-4B71-ABE7-210C30D55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6286593" cy="106754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MS Reference Sans Serif" panose="020B0604030504040204" pitchFamily="34" charset="0"/>
              </a:rPr>
              <a:t>Executive Business Review - VP &amp; Director of Data Science</a:t>
            </a:r>
          </a:p>
          <a:p>
            <a:r>
              <a:rPr lang="en-US" sz="1600" dirty="0">
                <a:latin typeface="MS Reference Sans Serif" panose="020B0604030504040204" pitchFamily="34" charset="0"/>
              </a:rPr>
              <a:t>John Hupperts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C0290-DBC1-44CA-A0AE-AFE1E61BB3B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59298" y="6099048"/>
            <a:ext cx="11732702" cy="758952"/>
          </a:xfrm>
          <a:prstGeom prst="rect">
            <a:avLst/>
          </a:prstGeom>
        </p:spPr>
      </p:pic>
      <p:pic>
        <p:nvPicPr>
          <p:cNvPr id="7" name="Picture 6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65C42D91-CF6E-40BE-A5D8-D02811D8A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339" y="6240316"/>
            <a:ext cx="3447755" cy="50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09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3BB4-0E03-4B56-8A0A-E1340D5C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35" y="-102586"/>
            <a:ext cx="10415223" cy="1365386"/>
          </a:xfrm>
        </p:spPr>
        <p:txBody>
          <a:bodyPr/>
          <a:lstStyle/>
          <a:p>
            <a:r>
              <a:rPr lang="en-US" sz="2800" dirty="0">
                <a:latin typeface="MS Reference Sans Serif" panose="020B0604030504040204" pitchFamily="34" charset="0"/>
              </a:rPr>
              <a:t>Analysis</a:t>
            </a:r>
            <a:br>
              <a:rPr lang="en-US" dirty="0">
                <a:latin typeface="MS Reference Sans Serif" panose="020B0604030504040204" pitchFamily="34" charset="0"/>
              </a:rPr>
            </a:br>
            <a:r>
              <a:rPr lang="en-US" dirty="0">
                <a:latin typeface="MS Reference Sans Serif" panose="020B0604030504040204" pitchFamily="34" charset="0"/>
              </a:rPr>
              <a:t>Delay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E8EC-71FB-4EBB-81B1-0B127C78F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3" y="1282397"/>
            <a:ext cx="10105745" cy="3721405"/>
          </a:xfrm>
        </p:spPr>
        <p:txBody>
          <a:bodyPr/>
          <a:lstStyle/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For each origin-airport, what's the distribution of total departure delay-time among delay-causes?</a:t>
            </a:r>
          </a:p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Different skews of delay-causes among airports, better visualized independent of volume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BBFAA-1C94-43C8-BE70-BF4845DB879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6099048"/>
            <a:ext cx="12192000" cy="758952"/>
          </a:xfrm>
          <a:prstGeom prst="rect">
            <a:avLst/>
          </a:prstGeom>
        </p:spPr>
      </p:pic>
      <p:pic>
        <p:nvPicPr>
          <p:cNvPr id="5" name="Picture 4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5AED9B2C-12E3-4132-BA3B-AC56D5CBDE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340" y="6240316"/>
            <a:ext cx="3447755" cy="503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E754CB-8EE6-46DD-8E41-F4AC9E4366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94" y="2848434"/>
            <a:ext cx="4698615" cy="195152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95F64A-98EB-4D40-BFD5-C5AA34E4CC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3533" y="2644590"/>
            <a:ext cx="7323386" cy="235921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8212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3BB4-0E03-4B56-8A0A-E1340D5C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35" y="-102586"/>
            <a:ext cx="10415223" cy="1365386"/>
          </a:xfrm>
        </p:spPr>
        <p:txBody>
          <a:bodyPr/>
          <a:lstStyle/>
          <a:p>
            <a:r>
              <a:rPr lang="en-US" sz="2800" dirty="0">
                <a:latin typeface="MS Reference Sans Serif" panose="020B0604030504040204" pitchFamily="34" charset="0"/>
              </a:rPr>
              <a:t>Analysis</a:t>
            </a:r>
            <a:br>
              <a:rPr lang="en-US" dirty="0">
                <a:latin typeface="MS Reference Sans Serif" panose="020B0604030504040204" pitchFamily="34" charset="0"/>
              </a:rPr>
            </a:br>
            <a:r>
              <a:rPr lang="en-US" dirty="0">
                <a:latin typeface="MS Reference Sans Serif" panose="020B0604030504040204" pitchFamily="34" charset="0"/>
              </a:rPr>
              <a:t>Delay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E8EC-71FB-4EBB-81B1-0B127C78F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4" y="1282397"/>
            <a:ext cx="7042732" cy="3721405"/>
          </a:xfrm>
        </p:spPr>
        <p:txBody>
          <a:bodyPr/>
          <a:lstStyle/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Among all origin-airports, what's the distribution of total departure delay-time among delay-causes?</a:t>
            </a:r>
          </a:p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Few Security delays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BBFAA-1C94-43C8-BE70-BF4845DB879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099048"/>
            <a:ext cx="12192000" cy="758952"/>
          </a:xfrm>
          <a:prstGeom prst="rect">
            <a:avLst/>
          </a:prstGeom>
        </p:spPr>
      </p:pic>
      <p:pic>
        <p:nvPicPr>
          <p:cNvPr id="5" name="Picture 4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5AED9B2C-12E3-4132-BA3B-AC56D5CBD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340" y="6240316"/>
            <a:ext cx="3447755" cy="5038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06DEE8-9139-44DB-8065-BC8D2D551E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84" y="2432356"/>
            <a:ext cx="6592823" cy="345044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3A2CFA-4476-4C63-88D6-76C53369C3B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800" t="3112" b="2405"/>
          <a:stretch/>
        </p:blipFill>
        <p:spPr>
          <a:xfrm>
            <a:off x="7614167" y="504904"/>
            <a:ext cx="4143466" cy="263270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911B26-A557-48B8-BA24-2257398B4C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4167" y="3281987"/>
            <a:ext cx="4143466" cy="270322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7842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3BB4-0E03-4B56-8A0A-E1340D5C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35" y="-102586"/>
            <a:ext cx="10415223" cy="1365386"/>
          </a:xfrm>
        </p:spPr>
        <p:txBody>
          <a:bodyPr/>
          <a:lstStyle/>
          <a:p>
            <a:r>
              <a:rPr lang="en-US" sz="2800" dirty="0">
                <a:latin typeface="MS Reference Sans Serif" panose="020B0604030504040204" pitchFamily="34" charset="0"/>
              </a:rPr>
              <a:t>Analysis</a:t>
            </a:r>
            <a:br>
              <a:rPr lang="en-US" dirty="0">
                <a:latin typeface="MS Reference Sans Serif" panose="020B0604030504040204" pitchFamily="34" charset="0"/>
              </a:rPr>
            </a:br>
            <a:r>
              <a:rPr lang="en-US" dirty="0">
                <a:latin typeface="MS Reference Sans Serif" panose="020B0604030504040204" pitchFamily="34" charset="0"/>
              </a:rPr>
              <a:t>Geography &amp; Weather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E8EC-71FB-4EBB-81B1-0B127C78F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3" y="1282397"/>
            <a:ext cx="10105745" cy="3721405"/>
          </a:xfrm>
        </p:spPr>
        <p:txBody>
          <a:bodyPr/>
          <a:lstStyle/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Are there geographic areas where a larger share of departure-delays is due to weather?</a:t>
            </a:r>
          </a:p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Map IATA codes to States &amp; Map States to FIPS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BBFAA-1C94-43C8-BE70-BF4845DB879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099048"/>
            <a:ext cx="12192000" cy="758952"/>
          </a:xfrm>
          <a:prstGeom prst="rect">
            <a:avLst/>
          </a:prstGeom>
        </p:spPr>
      </p:pic>
      <p:pic>
        <p:nvPicPr>
          <p:cNvPr id="5" name="Picture 4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5AED9B2C-12E3-4132-BA3B-AC56D5CBD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340" y="6240316"/>
            <a:ext cx="3447755" cy="5038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C8187C-C2A8-497B-9921-56DB48129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735" y="2416414"/>
            <a:ext cx="4154868" cy="359858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1F187C-B007-4509-A735-68C663F611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0424" y="3114043"/>
            <a:ext cx="6883841" cy="25018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1401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3BB4-0E03-4B56-8A0A-E1340D5C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35" y="-102586"/>
            <a:ext cx="10415223" cy="1365386"/>
          </a:xfrm>
        </p:spPr>
        <p:txBody>
          <a:bodyPr/>
          <a:lstStyle/>
          <a:p>
            <a:r>
              <a:rPr lang="en-US" sz="2800" dirty="0">
                <a:latin typeface="MS Reference Sans Serif" panose="020B0604030504040204" pitchFamily="34" charset="0"/>
              </a:rPr>
              <a:t>Analysis</a:t>
            </a:r>
            <a:br>
              <a:rPr lang="en-US" dirty="0">
                <a:latin typeface="MS Reference Sans Serif" panose="020B0604030504040204" pitchFamily="34" charset="0"/>
              </a:rPr>
            </a:br>
            <a:r>
              <a:rPr lang="en-US" dirty="0">
                <a:latin typeface="MS Reference Sans Serif" panose="020B0604030504040204" pitchFamily="34" charset="0"/>
              </a:rPr>
              <a:t>Geography &amp; Weather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E8EC-71FB-4EBB-81B1-0B127C78F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3" y="1282397"/>
            <a:ext cx="10105745" cy="3721405"/>
          </a:xfrm>
        </p:spPr>
        <p:txBody>
          <a:bodyPr/>
          <a:lstStyle/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Are there geographic areas where a larger share of departure-delays is due to weather? (Cont.)</a:t>
            </a:r>
          </a:p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Join IATA, States, &amp; FIPS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BBFAA-1C94-43C8-BE70-BF4845DB879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099048"/>
            <a:ext cx="12192000" cy="758952"/>
          </a:xfrm>
          <a:prstGeom prst="rect">
            <a:avLst/>
          </a:prstGeom>
        </p:spPr>
      </p:pic>
      <p:pic>
        <p:nvPicPr>
          <p:cNvPr id="5" name="Picture 4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5AED9B2C-12E3-4132-BA3B-AC56D5CBD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340" y="6240316"/>
            <a:ext cx="3447755" cy="503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01BCDE-6710-4093-8B69-4A250DE607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451" y="2716937"/>
            <a:ext cx="4389488" cy="253978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AC767F-A1E3-429D-B0BB-FE6D220D81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4475" y="1631081"/>
            <a:ext cx="5786145" cy="437293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0479301-2FA0-444C-A32B-A0C4A3C8412F}"/>
                  </a:ext>
                </a:extLst>
              </p14:cNvPr>
              <p14:cNvContentPartPr/>
              <p14:nvPr/>
            </p14:nvContentPartPr>
            <p14:xfrm>
              <a:off x="5388687" y="2799904"/>
              <a:ext cx="4379040" cy="91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0479301-2FA0-444C-A32B-A0C4A3C8412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35047" y="2692264"/>
                <a:ext cx="4486680" cy="30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0242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3BB4-0E03-4B56-8A0A-E1340D5C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35" y="-102586"/>
            <a:ext cx="10415223" cy="1365386"/>
          </a:xfrm>
        </p:spPr>
        <p:txBody>
          <a:bodyPr/>
          <a:lstStyle/>
          <a:p>
            <a:r>
              <a:rPr lang="en-US" sz="2800" dirty="0">
                <a:latin typeface="MS Reference Sans Serif" panose="020B0604030504040204" pitchFamily="34" charset="0"/>
              </a:rPr>
              <a:t>Analysis</a:t>
            </a:r>
            <a:br>
              <a:rPr lang="en-US" dirty="0">
                <a:latin typeface="MS Reference Sans Serif" panose="020B0604030504040204" pitchFamily="34" charset="0"/>
              </a:rPr>
            </a:br>
            <a:r>
              <a:rPr lang="en-US" dirty="0">
                <a:latin typeface="MS Reference Sans Serif" panose="020B0604030504040204" pitchFamily="34" charset="0"/>
              </a:rPr>
              <a:t>Geography &amp;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E8EC-71FB-4EBB-81B1-0B127C78F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3" y="1282397"/>
            <a:ext cx="10105745" cy="3721405"/>
          </a:xfrm>
        </p:spPr>
        <p:txBody>
          <a:bodyPr/>
          <a:lstStyle/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Can insights be gleaned from a visual of a random sample of flight paths?</a:t>
            </a:r>
          </a:p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Grab lat., long. coordinates for domestic airports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BBFAA-1C94-43C8-BE70-BF4845DB879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099048"/>
            <a:ext cx="12192000" cy="758952"/>
          </a:xfrm>
          <a:prstGeom prst="rect">
            <a:avLst/>
          </a:prstGeom>
        </p:spPr>
      </p:pic>
      <p:pic>
        <p:nvPicPr>
          <p:cNvPr id="5" name="Picture 4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5AED9B2C-12E3-4132-BA3B-AC56D5CBD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340" y="6240316"/>
            <a:ext cx="3447755" cy="5038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68580A-4764-41E5-B850-F3F6447D0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722" y="2615097"/>
            <a:ext cx="5267720" cy="27642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EF702A-3526-4566-A96F-9FED248377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2569" y="2113519"/>
            <a:ext cx="5566498" cy="393058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42162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3BB4-0E03-4B56-8A0A-E1340D5C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35" y="-102586"/>
            <a:ext cx="10415223" cy="1365386"/>
          </a:xfrm>
        </p:spPr>
        <p:txBody>
          <a:bodyPr/>
          <a:lstStyle/>
          <a:p>
            <a:r>
              <a:rPr lang="en-US" sz="2800" dirty="0">
                <a:latin typeface="MS Reference Sans Serif" panose="020B0604030504040204" pitchFamily="34" charset="0"/>
              </a:rPr>
              <a:t>Analysis</a:t>
            </a:r>
            <a:br>
              <a:rPr lang="en-US" dirty="0">
                <a:latin typeface="MS Reference Sans Serif" panose="020B0604030504040204" pitchFamily="34" charset="0"/>
              </a:rPr>
            </a:br>
            <a:r>
              <a:rPr lang="en-US" dirty="0">
                <a:latin typeface="MS Reference Sans Serif" panose="020B0604030504040204" pitchFamily="34" charset="0"/>
              </a:rPr>
              <a:t>Geography &amp;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E8EC-71FB-4EBB-81B1-0B127C78F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3" y="1282397"/>
            <a:ext cx="10105745" cy="3721405"/>
          </a:xfrm>
        </p:spPr>
        <p:txBody>
          <a:bodyPr/>
          <a:lstStyle/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Can insights be gleaned from a visual of a random sample of flight paths? (Cont.)</a:t>
            </a:r>
          </a:p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Join lat., long coordinates to flight origins &amp; destinations</a:t>
            </a:r>
          </a:p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Calculate path-lines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BBFAA-1C94-43C8-BE70-BF4845DB879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099048"/>
            <a:ext cx="12192000" cy="758952"/>
          </a:xfrm>
          <a:prstGeom prst="rect">
            <a:avLst/>
          </a:prstGeom>
        </p:spPr>
      </p:pic>
      <p:pic>
        <p:nvPicPr>
          <p:cNvPr id="5" name="Picture 4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5AED9B2C-12E3-4132-BA3B-AC56D5CBD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340" y="6240316"/>
            <a:ext cx="3447755" cy="503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DC3B8B-352E-41DD-AF23-B43A0FA8FA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41" y="2792661"/>
            <a:ext cx="5685290" cy="221094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BB9C25-DA61-4AEB-95B9-0891F32B95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7999" y="2358046"/>
            <a:ext cx="5858897" cy="31380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9130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3BB4-0E03-4B56-8A0A-E1340D5C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35" y="-102586"/>
            <a:ext cx="10415223" cy="1365386"/>
          </a:xfrm>
        </p:spPr>
        <p:txBody>
          <a:bodyPr/>
          <a:lstStyle/>
          <a:p>
            <a:r>
              <a:rPr lang="en-US" sz="2800" dirty="0">
                <a:latin typeface="MS Reference Sans Serif" panose="020B0604030504040204" pitchFamily="34" charset="0"/>
              </a:rPr>
              <a:t>Analysis</a:t>
            </a:r>
            <a:br>
              <a:rPr lang="en-US" dirty="0">
                <a:latin typeface="MS Reference Sans Serif" panose="020B0604030504040204" pitchFamily="34" charset="0"/>
              </a:rPr>
            </a:br>
            <a:r>
              <a:rPr lang="en-US" dirty="0">
                <a:latin typeface="MS Reference Sans Serif" panose="020B0604030504040204" pitchFamily="34" charset="0"/>
              </a:rPr>
              <a:t>Geography &amp;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E8EC-71FB-4EBB-81B1-0B127C78F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3" y="1282397"/>
            <a:ext cx="10105745" cy="3721405"/>
          </a:xfrm>
        </p:spPr>
        <p:txBody>
          <a:bodyPr/>
          <a:lstStyle/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Can insights be gleaned from a visual of a random sample of flight paths? (Cont.)</a:t>
            </a:r>
          </a:p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Overlay this on a map with major cities highlighted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BBFAA-1C94-43C8-BE70-BF4845DB879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099048"/>
            <a:ext cx="12192000" cy="758952"/>
          </a:xfrm>
          <a:prstGeom prst="rect">
            <a:avLst/>
          </a:prstGeom>
        </p:spPr>
      </p:pic>
      <p:pic>
        <p:nvPicPr>
          <p:cNvPr id="5" name="Picture 4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5AED9B2C-12E3-4132-BA3B-AC56D5CBD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340" y="6240316"/>
            <a:ext cx="3447755" cy="5038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9A1236-B72B-48FC-B781-ECC6323C54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213" y="2358046"/>
            <a:ext cx="3129516" cy="147271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D2E116-769B-476B-AF2F-53C18556EA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6482" y="2154711"/>
            <a:ext cx="7226121" cy="38010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5917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3BB4-0E03-4B56-8A0A-E1340D5C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35" y="365760"/>
            <a:ext cx="10415223" cy="1365386"/>
          </a:xfrm>
        </p:spPr>
        <p:txBody>
          <a:bodyPr/>
          <a:lstStyle/>
          <a:p>
            <a:r>
              <a:rPr lang="en-US" dirty="0">
                <a:latin typeface="MS Reference Sans Serif" panose="020B0604030504040204" pitchFamily="34" charset="0"/>
              </a:rPr>
              <a:t>Business Actions, Further Work</a:t>
            </a:r>
            <a:br>
              <a:rPr lang="en-US" dirty="0">
                <a:latin typeface="MS Reference Sans Serif" panose="020B0604030504040204" pitchFamily="34" charset="0"/>
              </a:rPr>
            </a:br>
            <a:r>
              <a:rPr lang="en-US" sz="2800" dirty="0">
                <a:latin typeface="MS Reference Sans Serif" panose="020B0604030504040204" pitchFamily="34" charset="0"/>
              </a:rPr>
              <a:t>Expanded Use Cases, Addl.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E8EC-71FB-4EBB-81B1-0B127C78F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4" y="1828800"/>
            <a:ext cx="10105745" cy="3721405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MS Reference Sans Serif" panose="020B0604030504040204" pitchFamily="34" charset="0"/>
              </a:rPr>
              <a:t>Unfortunately, dataset wasn’t very robust; no actionable business insights</a:t>
            </a:r>
          </a:p>
          <a:p>
            <a:r>
              <a:rPr lang="en-US" dirty="0">
                <a:latin typeface="MS Reference Sans Serif" panose="020B0604030504040204" pitchFamily="34" charset="0"/>
              </a:rPr>
              <a:t>However, if augmented with more thorough data to feed Expedia’s offering portfolio AI…</a:t>
            </a:r>
          </a:p>
          <a:p>
            <a:pPr lvl="1"/>
            <a:r>
              <a:rPr lang="en-US" dirty="0">
                <a:latin typeface="MS Reference Sans Serif" panose="020B0604030504040204" pitchFamily="34" charset="0"/>
              </a:rPr>
              <a:t>Could better weight portfolio of merchandised &amp; brokered tickets with respect to flight delay &amp; cancellation risk</a:t>
            </a:r>
          </a:p>
          <a:p>
            <a:pPr lvl="2"/>
            <a:r>
              <a:rPr lang="en-US" dirty="0">
                <a:latin typeface="MS Reference Sans Serif" panose="020B0604030504040204" pitchFamily="34" charset="0"/>
              </a:rPr>
              <a:t>Example: Mid-summer is peak tornado season – more delayed/canceled flights</a:t>
            </a:r>
          </a:p>
          <a:p>
            <a:pPr lvl="3"/>
            <a:r>
              <a:rPr lang="en-US" dirty="0">
                <a:latin typeface="MS Reference Sans Serif" panose="020B0604030504040204" pitchFamily="34" charset="0"/>
              </a:rPr>
              <a:t>Expedia could rebalance its flight ticket offerings to have a greater share of brokered tickets rather than merchandised tickets to alleviate its risk of claims for refunds by customers</a:t>
            </a:r>
          </a:p>
          <a:p>
            <a:pPr lvl="3"/>
            <a:r>
              <a:rPr lang="en-US" dirty="0">
                <a:latin typeface="MS Reference Sans Serif" panose="020B0604030504040204" pitchFamily="34" charset="0"/>
              </a:rPr>
              <a:t>If unable to expediently rebalance its portfolio of merchandised &amp; brokered tickets, perhaps Expedia could sell off assets in other businesses to raise cash and shore up liquidity to repay those refunds.</a:t>
            </a:r>
          </a:p>
          <a:p>
            <a:pPr lvl="2"/>
            <a:r>
              <a:rPr lang="en-US" dirty="0">
                <a:latin typeface="MS Reference Sans Serif" panose="020B0604030504040204" pitchFamily="34" charset="0"/>
              </a:rPr>
              <a:t>Could offer favorable discounted lodging accommodations to customers facing canceled flights</a:t>
            </a:r>
          </a:p>
          <a:p>
            <a:pPr lvl="3"/>
            <a:r>
              <a:rPr lang="en-US" dirty="0">
                <a:latin typeface="MS Reference Sans Serif" panose="020B0604030504040204" pitchFamily="34" charset="0"/>
              </a:rPr>
              <a:t>Harvest some goodwill &amp; addl. revenue from sale of lodging</a:t>
            </a:r>
          </a:p>
          <a:p>
            <a:pPr lvl="1"/>
            <a:r>
              <a:rPr lang="en-US" dirty="0">
                <a:latin typeface="MS Reference Sans Serif" panose="020B0604030504040204" pitchFamily="34" charset="0"/>
              </a:rPr>
              <a:t>Interesting candidate for integration: Weather data</a:t>
            </a:r>
          </a:p>
          <a:p>
            <a:pPr lvl="2"/>
            <a:r>
              <a:rPr lang="en-US" dirty="0">
                <a:latin typeface="MS Reference Sans Serif" panose="020B0604030504040204" pitchFamily="34" charset="0"/>
              </a:rPr>
              <a:t>Pattern of more frequent inclement weather in certain locations due to climate change, affecting travel behavior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BBFAA-1C94-43C8-BE70-BF4845DB879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664042"/>
            <a:ext cx="10815961" cy="758952"/>
          </a:xfrm>
          <a:prstGeom prst="rect">
            <a:avLst/>
          </a:prstGeom>
        </p:spPr>
      </p:pic>
      <p:pic>
        <p:nvPicPr>
          <p:cNvPr id="5" name="Picture 4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5AED9B2C-12E3-4132-BA3B-AC56D5CBD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300" y="5805310"/>
            <a:ext cx="3447755" cy="50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21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3BB4-0E03-4B56-8A0A-E1340D5C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35" y="365760"/>
            <a:ext cx="10415223" cy="1365386"/>
          </a:xfrm>
        </p:spPr>
        <p:txBody>
          <a:bodyPr/>
          <a:lstStyle/>
          <a:p>
            <a:r>
              <a:rPr lang="en-US" dirty="0">
                <a:latin typeface="MS Reference Sans Serif" panose="020B0604030504040204" pitchFamily="34" charset="0"/>
              </a:rPr>
              <a:t>Appendix: Databricks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E8EC-71FB-4EBB-81B1-0B127C78F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4" y="1828800"/>
            <a:ext cx="10105745" cy="3721405"/>
          </a:xfrm>
        </p:spPr>
        <p:txBody>
          <a:bodyPr/>
          <a:lstStyle/>
          <a:p>
            <a:r>
              <a:rPr lang="en-US" dirty="0">
                <a:latin typeface="MS Reference Sans Serif" panose="020B0604030504040204" pitchFamily="34" charset="0"/>
              </a:rPr>
              <a:t>Cohesive, well packaged, collaborative Cloud development environment for Apache Spark w/ integrated tools: Web UI, Notebooks, COS</a:t>
            </a:r>
          </a:p>
          <a:p>
            <a:r>
              <a:rPr lang="en-US" dirty="0">
                <a:latin typeface="MS Reference Sans Serif" panose="020B0604030504040204" pitchFamily="34" charset="0"/>
              </a:rPr>
              <a:t>Multiple languages/kernels in 1 notebook</a:t>
            </a:r>
          </a:p>
          <a:p>
            <a:pPr lvl="1"/>
            <a:r>
              <a:rPr lang="en-US" dirty="0">
                <a:latin typeface="MS Reference Sans Serif" panose="020B0604030504040204" pitchFamily="34" charset="0"/>
              </a:rPr>
              <a:t>I used Python &amp; </a:t>
            </a:r>
            <a:r>
              <a:rPr lang="en-US" dirty="0" err="1">
                <a:latin typeface="MS Reference Sans Serif" panose="020B0604030504040204" pitchFamily="34" charset="0"/>
              </a:rPr>
              <a:t>PySpark</a:t>
            </a:r>
            <a:r>
              <a:rPr lang="en-US" dirty="0">
                <a:latin typeface="MS Reference Sans Serif" panose="020B0604030504040204" pitchFamily="34" charset="0"/>
              </a:rPr>
              <a:t> mostly</a:t>
            </a:r>
          </a:p>
          <a:p>
            <a:pPr lvl="1"/>
            <a:r>
              <a:rPr lang="en-US" dirty="0">
                <a:latin typeface="MS Reference Sans Serif" panose="020B0604030504040204" pitchFamily="34" charset="0"/>
              </a:rPr>
              <a:t>But, in dev., was nice to use SQL against Spark tables w/o boiler plate</a:t>
            </a:r>
          </a:p>
          <a:p>
            <a:r>
              <a:rPr lang="en-US" dirty="0">
                <a:latin typeface="MS Reference Sans Serif" panose="020B0604030504040204" pitchFamily="34" charset="0"/>
              </a:rPr>
              <a:t>If moved into production…</a:t>
            </a:r>
          </a:p>
          <a:p>
            <a:pPr lvl="1"/>
            <a:r>
              <a:rPr lang="en-US" dirty="0">
                <a:latin typeface="MS Reference Sans Serif" panose="020B0604030504040204" pitchFamily="34" charset="0"/>
              </a:rPr>
              <a:t>Data engineering SME should improve utilization of Spark</a:t>
            </a:r>
          </a:p>
          <a:p>
            <a:pPr lvl="1"/>
            <a:r>
              <a:rPr lang="en-US" dirty="0">
                <a:latin typeface="MS Reference Sans Serif" panose="020B0604030504040204" pitchFamily="34" charset="0"/>
              </a:rPr>
              <a:t>Architect set up a well optimized data lake for storage; </a:t>
            </a:r>
            <a:r>
              <a:rPr lang="en-US" dirty="0" err="1">
                <a:latin typeface="MS Reference Sans Serif" panose="020B0604030504040204" pitchFamily="34" charset="0"/>
              </a:rPr>
              <a:t>DeltaLake</a:t>
            </a:r>
            <a:endParaRPr lang="en-US" dirty="0">
              <a:latin typeface="MS Reference Sans Serif" panose="020B0604030504040204" pitchFamily="34" charset="0"/>
            </a:endParaRPr>
          </a:p>
          <a:p>
            <a:pPr lvl="1"/>
            <a:r>
              <a:rPr lang="en-US" dirty="0">
                <a:latin typeface="MS Reference Sans Serif" panose="020B0604030504040204" pitchFamily="34" charset="0"/>
              </a:rPr>
              <a:t>Job scheduler like Apache Airflow</a:t>
            </a:r>
          </a:p>
          <a:p>
            <a:pPr lvl="1"/>
            <a:r>
              <a:rPr lang="en-US" dirty="0">
                <a:latin typeface="MS Reference Sans Serif" panose="020B0604030504040204" pitchFamily="34" charset="0"/>
              </a:rPr>
              <a:t>Access controls for collaboration</a:t>
            </a:r>
          </a:p>
          <a:p>
            <a:endParaRPr lang="en-US" dirty="0">
              <a:latin typeface="MS Reference Sans Serif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BBFAA-1C94-43C8-BE70-BF4845DB879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664042"/>
            <a:ext cx="10815961" cy="758952"/>
          </a:xfrm>
          <a:prstGeom prst="rect">
            <a:avLst/>
          </a:prstGeom>
        </p:spPr>
      </p:pic>
      <p:pic>
        <p:nvPicPr>
          <p:cNvPr id="5" name="Picture 4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5AED9B2C-12E3-4132-BA3B-AC56D5CBD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300" y="5805310"/>
            <a:ext cx="3447755" cy="50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0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3BB4-0E03-4B56-8A0A-E1340D5C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35" y="365760"/>
            <a:ext cx="10415223" cy="1365386"/>
          </a:xfrm>
        </p:spPr>
        <p:txBody>
          <a:bodyPr/>
          <a:lstStyle/>
          <a:p>
            <a:r>
              <a:rPr lang="en-US" dirty="0">
                <a:latin typeface="MS Reference Sans Serif" panose="020B0604030504040204" pitchFamily="34" charset="0"/>
              </a:rPr>
              <a:t>Itinerary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E8EC-71FB-4EBB-81B1-0B127C78F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4" y="1828800"/>
            <a:ext cx="10105745" cy="3721405"/>
          </a:xfrm>
        </p:spPr>
        <p:txBody>
          <a:bodyPr/>
          <a:lstStyle/>
          <a:p>
            <a:r>
              <a:rPr lang="en-US" dirty="0">
                <a:latin typeface="MS Reference Sans Serif" panose="020B0604030504040204" pitchFamily="34" charset="0"/>
              </a:rPr>
              <a:t>Company Overview</a:t>
            </a:r>
          </a:p>
          <a:p>
            <a:r>
              <a:rPr lang="en-US" dirty="0">
                <a:latin typeface="MS Reference Sans Serif" panose="020B0604030504040204" pitchFamily="34" charset="0"/>
              </a:rPr>
              <a:t>Dataset – Background</a:t>
            </a:r>
          </a:p>
          <a:p>
            <a:r>
              <a:rPr lang="en-US" dirty="0">
                <a:latin typeface="MS Reference Sans Serif" panose="020B0604030504040204" pitchFamily="34" charset="0"/>
              </a:rPr>
              <a:t>Dataset – Technical Synopsis</a:t>
            </a:r>
          </a:p>
          <a:p>
            <a:r>
              <a:rPr lang="en-US" dirty="0">
                <a:latin typeface="MS Reference Sans Serif" panose="020B0604030504040204" pitchFamily="34" charset="0"/>
              </a:rPr>
              <a:t>Analysis – Questions, Wrangling, Insights</a:t>
            </a:r>
          </a:p>
          <a:p>
            <a:r>
              <a:rPr lang="en-US" dirty="0">
                <a:latin typeface="MS Reference Sans Serif" panose="020B0604030504040204" pitchFamily="34" charset="0"/>
              </a:rPr>
              <a:t>Business Actions, Further Work</a:t>
            </a:r>
          </a:p>
          <a:p>
            <a:r>
              <a:rPr lang="en-US" dirty="0">
                <a:latin typeface="MS Reference Sans Serif" panose="020B0604030504040204" pitchFamily="34" charset="0"/>
              </a:rPr>
              <a:t>Appendix: Databricks Platform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BBFAA-1C94-43C8-BE70-BF4845DB879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664042"/>
            <a:ext cx="10815961" cy="758952"/>
          </a:xfrm>
          <a:prstGeom prst="rect">
            <a:avLst/>
          </a:prstGeom>
        </p:spPr>
      </p:pic>
      <p:pic>
        <p:nvPicPr>
          <p:cNvPr id="5" name="Picture 4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5AED9B2C-12E3-4132-BA3B-AC56D5CBD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300" y="5805310"/>
            <a:ext cx="3447755" cy="50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1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3BB4-0E03-4B56-8A0A-E1340D5C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35" y="365760"/>
            <a:ext cx="10415223" cy="1365386"/>
          </a:xfrm>
        </p:spPr>
        <p:txBody>
          <a:bodyPr/>
          <a:lstStyle/>
          <a:p>
            <a:r>
              <a:rPr lang="en-US" dirty="0">
                <a:latin typeface="MS Reference Sans Serif" panose="020B0604030504040204" pitchFamily="34" charset="0"/>
              </a:rPr>
              <a:t>Company Overview</a:t>
            </a:r>
          </a:p>
        </p:txBody>
      </p:sp>
      <p:pic>
        <p:nvPicPr>
          <p:cNvPr id="7" name="Content Placeholder 6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0DBA862B-3F39-49B4-9502-F0DC3EA93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42" t="25966" r="50363" b="20296"/>
          <a:stretch/>
        </p:blipFill>
        <p:spPr>
          <a:xfrm>
            <a:off x="7415489" y="952304"/>
            <a:ext cx="2594716" cy="85058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ABBFAA-1C94-43C8-BE70-BF4845DB879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664042"/>
            <a:ext cx="10815961" cy="758952"/>
          </a:xfrm>
          <a:prstGeom prst="rect">
            <a:avLst/>
          </a:prstGeom>
        </p:spPr>
      </p:pic>
      <p:pic>
        <p:nvPicPr>
          <p:cNvPr id="5" name="Picture 4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5AED9B2C-12E3-4132-BA3B-AC56D5CBDE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300" y="5805310"/>
            <a:ext cx="3447755" cy="503847"/>
          </a:xfrm>
          <a:prstGeom prst="rect">
            <a:avLst/>
          </a:prstGeom>
        </p:spPr>
      </p:pic>
      <p:pic>
        <p:nvPicPr>
          <p:cNvPr id="9" name="Picture 8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59D6A59C-64F6-4279-9963-2F2E69C34D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81" t="23726" r="2000" b="19016"/>
          <a:stretch/>
        </p:blipFill>
        <p:spPr>
          <a:xfrm>
            <a:off x="7582854" y="2797122"/>
            <a:ext cx="2240130" cy="952817"/>
          </a:xfrm>
          <a:prstGeom prst="rect">
            <a:avLst/>
          </a:prstGeom>
        </p:spPr>
      </p:pic>
      <p:pic>
        <p:nvPicPr>
          <p:cNvPr id="11" name="Picture 10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DE2E1B9A-BA34-4D8C-9649-614818E34C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92" t="24592" r="23100" b="24293"/>
          <a:stretch/>
        </p:blipFill>
        <p:spPr>
          <a:xfrm>
            <a:off x="7257945" y="1885050"/>
            <a:ext cx="2942377" cy="850586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A9D8991-02B0-4D8E-9F27-EF208623F2CC}"/>
              </a:ext>
            </a:extLst>
          </p:cNvPr>
          <p:cNvSpPr txBox="1">
            <a:spLocks/>
          </p:cNvSpPr>
          <p:nvPr/>
        </p:nvSpPr>
        <p:spPr>
          <a:xfrm>
            <a:off x="710214" y="1828800"/>
            <a:ext cx="10105745" cy="3721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MS Reference Sans Serif" panose="020B0604030504040204" pitchFamily="34" charset="0"/>
              </a:rPr>
              <a:t>Online Marketplaces for Travel Services</a:t>
            </a:r>
          </a:p>
          <a:p>
            <a:r>
              <a:rPr lang="en-US" dirty="0">
                <a:latin typeface="MS Reference Sans Serif" panose="020B0604030504040204" pitchFamily="34" charset="0"/>
              </a:rPr>
              <a:t>Portfolio of Consumer Brands</a:t>
            </a:r>
          </a:p>
          <a:p>
            <a:pPr lvl="1"/>
            <a:r>
              <a:rPr lang="en-US" dirty="0">
                <a:latin typeface="MS Reference Sans Serif" panose="020B0604030504040204" pitchFamily="34" charset="0"/>
              </a:rPr>
              <a:t>Airlines</a:t>
            </a:r>
          </a:p>
          <a:p>
            <a:pPr lvl="1"/>
            <a:r>
              <a:rPr lang="en-US" dirty="0">
                <a:latin typeface="MS Reference Sans Serif" panose="020B0604030504040204" pitchFamily="34" charset="0"/>
              </a:rPr>
              <a:t>Lodging</a:t>
            </a:r>
          </a:p>
          <a:p>
            <a:pPr lvl="1"/>
            <a:r>
              <a:rPr lang="en-US" dirty="0">
                <a:latin typeface="MS Reference Sans Serif" panose="020B0604030504040204" pitchFamily="34" charset="0"/>
              </a:rPr>
              <a:t>Car Rental</a:t>
            </a:r>
          </a:p>
          <a:p>
            <a:pPr lvl="1"/>
            <a:r>
              <a:rPr lang="en-US" dirty="0">
                <a:latin typeface="MS Reference Sans Serif" panose="020B0604030504040204" pitchFamily="34" charset="0"/>
              </a:rPr>
              <a:t>Cruises</a:t>
            </a:r>
          </a:p>
          <a:p>
            <a:pPr lvl="1"/>
            <a:r>
              <a:rPr lang="en-US" dirty="0">
                <a:latin typeface="MS Reference Sans Serif" panose="020B0604030504040204" pitchFamily="34" charset="0"/>
              </a:rPr>
              <a:t>Experience Packages</a:t>
            </a:r>
          </a:p>
          <a:p>
            <a:r>
              <a:rPr lang="en-US" dirty="0">
                <a:latin typeface="MS Reference Sans Serif" panose="020B0604030504040204" pitchFamily="34" charset="0"/>
              </a:rPr>
              <a:t>Business Synergies – Leverage Data Across Markets</a:t>
            </a:r>
          </a:p>
          <a:p>
            <a:r>
              <a:rPr lang="en-US" dirty="0">
                <a:latin typeface="MS Reference Sans Serif" panose="020B0604030504040204" pitchFamily="34" charset="0"/>
              </a:rPr>
              <a:t>Merchants: Buy &amp; Sell</a:t>
            </a:r>
          </a:p>
          <a:p>
            <a:r>
              <a:rPr lang="en-US" dirty="0">
                <a:latin typeface="MS Reference Sans Serif" panose="020B0604030504040204" pitchFamily="34" charset="0"/>
              </a:rPr>
              <a:t>Agents: Broker for Fees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7087D7-FFE4-43E3-8435-735B69A6F6DE}"/>
              </a:ext>
            </a:extLst>
          </p:cNvPr>
          <p:cNvSpPr txBox="1"/>
          <p:nvPr/>
        </p:nvSpPr>
        <p:spPr>
          <a:xfrm>
            <a:off x="9633595" y="6512861"/>
            <a:ext cx="1632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MS Reference Sans Serif" panose="020B0604030504040204" pitchFamily="34" charset="0"/>
                <a:hlinkClick r:id="rId6"/>
              </a:rPr>
              <a:t>SEC Form 10-K 2021</a:t>
            </a:r>
            <a:endParaRPr lang="en-US" sz="1000" dirty="0"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20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3BB4-0E03-4B56-8A0A-E1340D5C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35" y="365760"/>
            <a:ext cx="10415223" cy="1365386"/>
          </a:xfrm>
        </p:spPr>
        <p:txBody>
          <a:bodyPr/>
          <a:lstStyle/>
          <a:p>
            <a:r>
              <a:rPr lang="en-US" dirty="0">
                <a:latin typeface="MS Reference Sans Serif" panose="020B0604030504040204" pitchFamily="34" charset="0"/>
              </a:rPr>
              <a:t>Dataset –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E8EC-71FB-4EBB-81B1-0B127C78F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4" y="1828801"/>
            <a:ext cx="10105745" cy="1389558"/>
          </a:xfrm>
        </p:spPr>
        <p:txBody>
          <a:bodyPr/>
          <a:lstStyle/>
          <a:p>
            <a:r>
              <a:rPr lang="en-US" b="1" dirty="0">
                <a:latin typeface="MS Reference Sans Serif" panose="020B0604030504040204" pitchFamily="34" charset="0"/>
              </a:rPr>
              <a:t>DOT BTS On-Time Performance of Domestic Flights</a:t>
            </a:r>
          </a:p>
          <a:p>
            <a:pPr lvl="1"/>
            <a:r>
              <a:rPr lang="en-US" sz="1800" dirty="0">
                <a:latin typeface="MS Reference Sans Serif" panose="020B0604030504040204" pitchFamily="34" charset="0"/>
              </a:rPr>
              <a:t>Categorical Flight Delay-Causes &amp; Cancellations</a:t>
            </a:r>
          </a:p>
          <a:p>
            <a:pPr lvl="1"/>
            <a:r>
              <a:rPr lang="en-US" sz="1800" u="sng" dirty="0">
                <a:latin typeface="MS Reference Sans Serif" panose="020B0604030504040204" pitchFamily="34" charset="0"/>
              </a:rPr>
              <a:t>Delayed</a:t>
            </a:r>
            <a:r>
              <a:rPr lang="en-US" sz="1800" dirty="0">
                <a:latin typeface="MS Reference Sans Serif" panose="020B0604030504040204" pitchFamily="34" charset="0"/>
              </a:rPr>
              <a:t>: Arrived &gt;15min Late</a:t>
            </a:r>
          </a:p>
          <a:p>
            <a:pPr lvl="1"/>
            <a:r>
              <a:rPr lang="en-US" sz="1800" dirty="0">
                <a:latin typeface="MS Reference Sans Serif" panose="020B0604030504040204" pitchFamily="34" charset="0"/>
              </a:rPr>
              <a:t>Possibly Multiple Delay-Causes Per Flight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BBFAA-1C94-43C8-BE70-BF4845DB879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664042"/>
            <a:ext cx="10815961" cy="758952"/>
          </a:xfrm>
          <a:prstGeom prst="rect">
            <a:avLst/>
          </a:prstGeom>
        </p:spPr>
      </p:pic>
      <p:pic>
        <p:nvPicPr>
          <p:cNvPr id="5" name="Picture 4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5AED9B2C-12E3-4132-BA3B-AC56D5CBD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300" y="5805310"/>
            <a:ext cx="3447755" cy="503847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7599720-8D40-4D3D-B00D-5E3AC7AD6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084074"/>
              </p:ext>
            </p:extLst>
          </p:nvPr>
        </p:nvGraphicFramePr>
        <p:xfrm>
          <a:off x="710214" y="3191966"/>
          <a:ext cx="8633811" cy="1832812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078951">
                  <a:extLst>
                    <a:ext uri="{9D8B030D-6E8A-4147-A177-3AD203B41FA5}">
                      <a16:colId xmlns:a16="http://schemas.microsoft.com/office/drawing/2014/main" val="3290139493"/>
                    </a:ext>
                  </a:extLst>
                </a:gridCol>
                <a:gridCol w="5554860">
                  <a:extLst>
                    <a:ext uri="{9D8B030D-6E8A-4147-A177-3AD203B41FA5}">
                      <a16:colId xmlns:a16="http://schemas.microsoft.com/office/drawing/2014/main" val="1841283582"/>
                    </a:ext>
                  </a:extLst>
                </a:gridCol>
              </a:tblGrid>
              <a:tr h="30580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S Reference Sans Serif" panose="020B0604030504040204" pitchFamily="34" charset="0"/>
                        </a:rPr>
                        <a:t>Delay Cause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S Reference Sans Serif" panose="020B0604030504040204" pitchFamily="34" charset="0"/>
                        </a:rPr>
                        <a:t>Delay 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108011"/>
                  </a:ext>
                </a:extLst>
              </a:tr>
              <a:tr h="30580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S Reference Sans Serif" panose="020B0604030504040204" pitchFamily="34" charset="0"/>
                        </a:rPr>
                        <a:t>Air Carrier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MS Reference Sans Serif" panose="020B0604030504040204" pitchFamily="34" charset="0"/>
                        </a:rPr>
                        <a:t>Airline’s 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733669"/>
                  </a:ext>
                </a:extLst>
              </a:tr>
              <a:tr h="30580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S Reference Sans Serif" panose="020B0604030504040204" pitchFamily="34" charset="0"/>
                        </a:rPr>
                        <a:t>Extreme 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MS Reference Sans Serif" panose="020B0604030504040204" pitchFamily="34" charset="0"/>
                        </a:rPr>
                        <a:t>Bad weather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883194"/>
                  </a:ext>
                </a:extLst>
              </a:tr>
              <a:tr h="30580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S Reference Sans Serif" panose="020B0604030504040204" pitchFamily="34" charset="0"/>
                        </a:rPr>
                        <a:t>National Aviation System (NAS)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S Reference Sans Serif" panose="020B0604030504040204" pitchFamily="34" charset="0"/>
                        </a:rPr>
                        <a:t>Air Traffic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993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S Reference Sans Serif" panose="020B0604030504040204" pitchFamily="34" charset="0"/>
                        </a:rPr>
                        <a:t>Late-Arriving Aircraft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MS Reference Sans Serif" panose="020B0604030504040204" pitchFamily="34" charset="0"/>
                        </a:rPr>
                        <a:t>Aircraft arrives late from previous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104710"/>
                  </a:ext>
                </a:extLst>
              </a:tr>
              <a:tr h="23411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S Reference Sans Serif" panose="020B0604030504040204" pitchFamily="34" charset="0"/>
                        </a:rPr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MS Reference Sans Serif" panose="020B0604030504040204" pitchFamily="34" charset="0"/>
                        </a:rPr>
                        <a:t>Security breach, dangerous events, or &gt;29 min TSA 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018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658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3BB4-0E03-4B56-8A0A-E1340D5C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35" y="365760"/>
            <a:ext cx="10415223" cy="1365386"/>
          </a:xfrm>
        </p:spPr>
        <p:txBody>
          <a:bodyPr/>
          <a:lstStyle/>
          <a:p>
            <a:r>
              <a:rPr lang="en-US" dirty="0">
                <a:latin typeface="MS Reference Sans Serif" panose="020B0604030504040204" pitchFamily="34" charset="0"/>
              </a:rPr>
              <a:t>Dataset – Technical Synopsis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E8EC-71FB-4EBB-81B1-0B127C78F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4" y="1828800"/>
            <a:ext cx="10105745" cy="3721405"/>
          </a:xfrm>
        </p:spPr>
        <p:txBody>
          <a:bodyPr/>
          <a:lstStyle/>
          <a:p>
            <a:r>
              <a:rPr lang="en-US" dirty="0">
                <a:latin typeface="MS Reference Sans Serif" panose="020B0604030504040204" pitchFamily="34" charset="0"/>
              </a:rPr>
              <a:t>Data resided on Databricks simulated file system</a:t>
            </a:r>
          </a:p>
          <a:p>
            <a:r>
              <a:rPr lang="en-US" dirty="0">
                <a:latin typeface="MS Reference Sans Serif" panose="020B0604030504040204" pitchFamily="34" charset="0"/>
              </a:rPr>
              <a:t>121G Directory, 1920 CSV files</a:t>
            </a:r>
          </a:p>
          <a:p>
            <a:r>
              <a:rPr lang="en-US" dirty="0">
                <a:latin typeface="MS Reference Sans Serif" panose="020B0604030504040204" pitchFamily="34" charset="0"/>
              </a:rPr>
              <a:t>Each CSV ~65M, ~645k rows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BBFAA-1C94-43C8-BE70-BF4845DB879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664042"/>
            <a:ext cx="10815961" cy="758952"/>
          </a:xfrm>
          <a:prstGeom prst="rect">
            <a:avLst/>
          </a:prstGeom>
        </p:spPr>
      </p:pic>
      <p:pic>
        <p:nvPicPr>
          <p:cNvPr id="5" name="Picture 4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5AED9B2C-12E3-4132-BA3B-AC56D5CBD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300" y="5805310"/>
            <a:ext cx="3447755" cy="503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ACE904-F4C4-4F84-9237-0E6F566D6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488" y="3227888"/>
            <a:ext cx="7373347" cy="119052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DA9224-B690-468F-BCCE-2B7FF16D2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4488" y="4532248"/>
            <a:ext cx="4600779" cy="102162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2780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3BB4-0E03-4B56-8A0A-E1340D5C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35" y="365758"/>
            <a:ext cx="10415223" cy="1365386"/>
          </a:xfrm>
        </p:spPr>
        <p:txBody>
          <a:bodyPr/>
          <a:lstStyle/>
          <a:p>
            <a:r>
              <a:rPr lang="en-US" dirty="0">
                <a:latin typeface="MS Reference Sans Serif" panose="020B0604030504040204" pitchFamily="34" charset="0"/>
              </a:rPr>
              <a:t>Dataset – Technical Synopsis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BBFAA-1C94-43C8-BE70-BF4845DB879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664042"/>
            <a:ext cx="10815961" cy="758952"/>
          </a:xfrm>
          <a:prstGeom prst="rect">
            <a:avLst/>
          </a:prstGeom>
        </p:spPr>
      </p:pic>
      <p:pic>
        <p:nvPicPr>
          <p:cNvPr id="5" name="Picture 4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5AED9B2C-12E3-4132-BA3B-AC56D5CBD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300" y="5805310"/>
            <a:ext cx="3447755" cy="50384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807B9F8-0B0D-4B8E-938D-47D4915BDD63}"/>
              </a:ext>
            </a:extLst>
          </p:cNvPr>
          <p:cNvGrpSpPr/>
          <p:nvPr/>
        </p:nvGrpSpPr>
        <p:grpSpPr>
          <a:xfrm>
            <a:off x="3412273" y="1965974"/>
            <a:ext cx="7396289" cy="3520423"/>
            <a:chOff x="710214" y="1844985"/>
            <a:chExt cx="8301654" cy="398254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951776D-F213-4F01-B5B3-0BDADA922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0214" y="1844985"/>
              <a:ext cx="3125806" cy="108929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2A0C9D6-1941-412F-9A4E-43CE87ACF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0214" y="2881258"/>
              <a:ext cx="8301654" cy="21650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909EBAD-DCC5-4FD3-A41B-08936F47C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2516" y="3092725"/>
              <a:ext cx="1475426" cy="35282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88CE366-8C54-467C-B218-3502ACF47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0214" y="3539906"/>
              <a:ext cx="2221191" cy="2287619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EAC6175-E992-487E-85DB-3B6E4F2EA2D5}"/>
              </a:ext>
            </a:extLst>
          </p:cNvPr>
          <p:cNvSpPr/>
          <p:nvPr/>
        </p:nvSpPr>
        <p:spPr>
          <a:xfrm>
            <a:off x="3300758" y="1854465"/>
            <a:ext cx="7775430" cy="369574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BB7874-51A2-4081-BFF9-12872E86D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4" y="1873405"/>
            <a:ext cx="10105745" cy="3721405"/>
          </a:xfrm>
        </p:spPr>
        <p:txBody>
          <a:bodyPr/>
          <a:lstStyle/>
          <a:p>
            <a:r>
              <a:rPr lang="en-US" dirty="0">
                <a:latin typeface="MS Reference Sans Serif" panose="020B0604030504040204" pitchFamily="34" charset="0"/>
              </a:rPr>
              <a:t>Inferred Schema</a:t>
            </a:r>
          </a:p>
          <a:p>
            <a:pPr lvl="1"/>
            <a:r>
              <a:rPr lang="en-US" dirty="0">
                <a:latin typeface="MS Reference Sans Serif" panose="020B0604030504040204" pitchFamily="34" charset="0"/>
              </a:rPr>
              <a:t>Integers &amp; Strings</a:t>
            </a:r>
          </a:p>
        </p:txBody>
      </p:sp>
    </p:spTree>
    <p:extLst>
      <p:ext uri="{BB962C8B-B14F-4D97-AF65-F5344CB8AC3E}">
        <p14:creationId xmlns:p14="http://schemas.microsoft.com/office/powerpoint/2010/main" val="2004937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3BB4-0E03-4B56-8A0A-E1340D5C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35" y="-102586"/>
            <a:ext cx="10415223" cy="1365386"/>
          </a:xfrm>
        </p:spPr>
        <p:txBody>
          <a:bodyPr/>
          <a:lstStyle/>
          <a:p>
            <a:r>
              <a:rPr lang="en-US" sz="2800" dirty="0">
                <a:latin typeface="MS Reference Sans Serif" panose="020B0604030504040204" pitchFamily="34" charset="0"/>
              </a:rPr>
              <a:t>Analysis</a:t>
            </a:r>
            <a:br>
              <a:rPr lang="en-US" dirty="0">
                <a:latin typeface="MS Reference Sans Serif" panose="020B0604030504040204" pitchFamily="34" charset="0"/>
              </a:rPr>
            </a:br>
            <a:r>
              <a:rPr lang="en-US" dirty="0">
                <a:latin typeface="MS Reference Sans Serif" panose="020B0604030504040204" pitchFamily="34" charset="0"/>
              </a:rPr>
              <a:t>Delay Occurrences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E8EC-71FB-4EBB-81B1-0B127C78F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3" y="1282397"/>
            <a:ext cx="10105745" cy="3721405"/>
          </a:xfrm>
        </p:spPr>
        <p:txBody>
          <a:bodyPr/>
          <a:lstStyle/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By ratio of departure-delay occurrences to departures, which origin-airports have the most departure-delays?</a:t>
            </a:r>
          </a:p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For each origin-airport, what proportion of total departures is delayed by each delay-cause?</a:t>
            </a:r>
          </a:p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Irregular departure-delay ratios among top 30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BBFAA-1C94-43C8-BE70-BF4845DB879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099048"/>
            <a:ext cx="12192000" cy="758952"/>
          </a:xfrm>
          <a:prstGeom prst="rect">
            <a:avLst/>
          </a:prstGeom>
        </p:spPr>
      </p:pic>
      <p:pic>
        <p:nvPicPr>
          <p:cNvPr id="5" name="Picture 4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5AED9B2C-12E3-4132-BA3B-AC56D5CBD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340" y="6240316"/>
            <a:ext cx="3447755" cy="5038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51431C-030A-45DB-B902-C01BE1C2F3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352" y="3288958"/>
            <a:ext cx="3270838" cy="26440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EA60AA-CF95-4084-B9FD-E6B272254B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5103" y="3288958"/>
            <a:ext cx="8708740" cy="25670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6221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3BB4-0E03-4B56-8A0A-E1340D5C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35" y="-102586"/>
            <a:ext cx="10415223" cy="1365386"/>
          </a:xfrm>
        </p:spPr>
        <p:txBody>
          <a:bodyPr/>
          <a:lstStyle/>
          <a:p>
            <a:r>
              <a:rPr lang="en-US" sz="2800" dirty="0">
                <a:latin typeface="MS Reference Sans Serif" panose="020B0604030504040204" pitchFamily="34" charset="0"/>
              </a:rPr>
              <a:t>Analysis</a:t>
            </a:r>
            <a:br>
              <a:rPr lang="en-US" dirty="0">
                <a:latin typeface="MS Reference Sans Serif" panose="020B0604030504040204" pitchFamily="34" charset="0"/>
              </a:rPr>
            </a:br>
            <a:r>
              <a:rPr lang="en-US" dirty="0">
                <a:latin typeface="MS Reference Sans Serif" panose="020B0604030504040204" pitchFamily="34" charset="0"/>
              </a:rPr>
              <a:t>Delay Occurrences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E8EC-71FB-4EBB-81B1-0B127C78F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3" y="1282397"/>
            <a:ext cx="10105745" cy="3721405"/>
          </a:xfrm>
        </p:spPr>
        <p:txBody>
          <a:bodyPr/>
          <a:lstStyle/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By ratio of departure-delay occurrences to departures, which origin-airports have the most departure-delays?</a:t>
            </a:r>
          </a:p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For each origin-airport, what proportion of total departures is delayed by each delay-cause?</a:t>
            </a:r>
          </a:p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Very broad range of delay-ratios across airports</a:t>
            </a:r>
          </a:p>
          <a:p>
            <a:pPr>
              <a:lnSpc>
                <a:spcPts val="2160"/>
              </a:lnSpc>
            </a:pPr>
            <a:endParaRPr lang="en-US" dirty="0">
              <a:latin typeface="MS Reference Sans Serif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BBFAA-1C94-43C8-BE70-BF4845DB879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099048"/>
            <a:ext cx="12192000" cy="758952"/>
          </a:xfrm>
          <a:prstGeom prst="rect">
            <a:avLst/>
          </a:prstGeom>
        </p:spPr>
      </p:pic>
      <p:pic>
        <p:nvPicPr>
          <p:cNvPr id="5" name="Picture 4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5AED9B2C-12E3-4132-BA3B-AC56D5CBD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340" y="6240316"/>
            <a:ext cx="3447755" cy="503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E2CEEA-8914-44F9-9879-EA9E67BF6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92" y="3348651"/>
            <a:ext cx="4193062" cy="22866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43194D-3452-47B1-927E-3A8177110D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0772" y="3429000"/>
            <a:ext cx="7717236" cy="212596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1795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3BB4-0E03-4B56-8A0A-E1340D5C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35" y="-102586"/>
            <a:ext cx="10415223" cy="1365386"/>
          </a:xfrm>
        </p:spPr>
        <p:txBody>
          <a:bodyPr/>
          <a:lstStyle/>
          <a:p>
            <a:r>
              <a:rPr lang="en-US" sz="2800" dirty="0">
                <a:latin typeface="MS Reference Sans Serif" panose="020B0604030504040204" pitchFamily="34" charset="0"/>
              </a:rPr>
              <a:t>Analysis</a:t>
            </a:r>
            <a:br>
              <a:rPr lang="en-US" dirty="0">
                <a:latin typeface="MS Reference Sans Serif" panose="020B0604030504040204" pitchFamily="34" charset="0"/>
              </a:rPr>
            </a:br>
            <a:r>
              <a:rPr lang="en-US" dirty="0">
                <a:latin typeface="MS Reference Sans Serif" panose="020B0604030504040204" pitchFamily="34" charset="0"/>
              </a:rPr>
              <a:t>Delay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E8EC-71FB-4EBB-81B1-0B127C78F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3" y="1282397"/>
            <a:ext cx="10105745" cy="3721405"/>
          </a:xfrm>
        </p:spPr>
        <p:txBody>
          <a:bodyPr/>
          <a:lstStyle/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By summation of departure delay-time, which origin-airports have the most delay-time?</a:t>
            </a:r>
          </a:p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For each origin-airport, how much delay-time is each delay-cause responsible for?</a:t>
            </a:r>
          </a:p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Irregular skew of delay-causes among airports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BBFAA-1C94-43C8-BE70-BF4845DB879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099048"/>
            <a:ext cx="12192000" cy="758952"/>
          </a:xfrm>
          <a:prstGeom prst="rect">
            <a:avLst/>
          </a:prstGeom>
        </p:spPr>
      </p:pic>
      <p:pic>
        <p:nvPicPr>
          <p:cNvPr id="5" name="Picture 4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5AED9B2C-12E3-4132-BA3B-AC56D5CBD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340" y="6240316"/>
            <a:ext cx="3447755" cy="5038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E66171-92F5-4E05-9943-76A067D6E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87" y="3132897"/>
            <a:ext cx="4679344" cy="199406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E81958-AE51-491D-909F-4708C9B3EB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6452" y="3004170"/>
            <a:ext cx="7237861" cy="22969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799337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View">
    <a:dk1>
      <a:srgbClr val="000000"/>
    </a:dk1>
    <a:lt1>
      <a:srgbClr val="FFFFFF"/>
    </a:lt1>
    <a:dk2>
      <a:srgbClr val="46464A"/>
    </a:dk2>
    <a:lt2>
      <a:srgbClr val="D6D3CC"/>
    </a:lt2>
    <a:accent1>
      <a:srgbClr val="6F6F74"/>
    </a:accent1>
    <a:accent2>
      <a:srgbClr val="92A9B9"/>
    </a:accent2>
    <a:accent3>
      <a:srgbClr val="A7B789"/>
    </a:accent3>
    <a:accent4>
      <a:srgbClr val="B9A489"/>
    </a:accent4>
    <a:accent5>
      <a:srgbClr val="8D6374"/>
    </a:accent5>
    <a:accent6>
      <a:srgbClr val="9B7362"/>
    </a:accent6>
    <a:hlink>
      <a:srgbClr val="67AABF"/>
    </a:hlink>
    <a:folHlink>
      <a:srgbClr val="ABAF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1141</TotalTime>
  <Words>1555</Words>
  <Application>Microsoft Office PowerPoint</Application>
  <PresentationFormat>Widescreen</PresentationFormat>
  <Paragraphs>163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Schoolbook</vt:lpstr>
      <vt:lpstr>MS Reference Sans Serif</vt:lpstr>
      <vt:lpstr>Wingdings 2</vt:lpstr>
      <vt:lpstr>View</vt:lpstr>
      <vt:lpstr>On-Time Flight Performance Analysis</vt:lpstr>
      <vt:lpstr>Itinerary</vt:lpstr>
      <vt:lpstr>Company Overview</vt:lpstr>
      <vt:lpstr>Dataset – Background</vt:lpstr>
      <vt:lpstr>Dataset – Technical Synopsis</vt:lpstr>
      <vt:lpstr>Dataset – Technical Synopsis</vt:lpstr>
      <vt:lpstr>Analysis Delay Occurrences</vt:lpstr>
      <vt:lpstr>Analysis Delay Occurrences</vt:lpstr>
      <vt:lpstr>Analysis Delay Time</vt:lpstr>
      <vt:lpstr>Analysis Delay Time</vt:lpstr>
      <vt:lpstr>Analysis Delay Time</vt:lpstr>
      <vt:lpstr>Analysis Geography &amp; Weather</vt:lpstr>
      <vt:lpstr>Analysis Geography &amp; Weather</vt:lpstr>
      <vt:lpstr>Analysis Geography &amp; Path</vt:lpstr>
      <vt:lpstr>Analysis Geography &amp; Path</vt:lpstr>
      <vt:lpstr>Analysis Geography &amp; Path</vt:lpstr>
      <vt:lpstr>Business Actions, Further Work Expanded Use Cases, Addl. Datasets</vt:lpstr>
      <vt:lpstr>Appendix: Databricks Platform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 BTS On-Time Flight Performance Analysis</dc:title>
  <dc:creator>John Hupperts</dc:creator>
  <cp:lastModifiedBy>John Hupperts</cp:lastModifiedBy>
  <cp:revision>215</cp:revision>
  <dcterms:created xsi:type="dcterms:W3CDTF">2022-11-21T18:46:49Z</dcterms:created>
  <dcterms:modified xsi:type="dcterms:W3CDTF">2022-11-22T14:58:04Z</dcterms:modified>
</cp:coreProperties>
</file>