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379C93-D6AE-4F35-9A25-F905166278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A14923-BFB3-4B79-BBC3-E9C48C1DBA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27297E-4132-481E-A187-E0A1F0589C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541471-E722-4D2D-8530-A2F3D6D3D74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CFB4AB-DA4C-4CF6-95FD-D4102EA510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B0BF0B-79A4-4EFC-97D1-62385E2D31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F006E8-DA18-4E57-B90A-B6CA615DA6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C63692-8BD1-4901-AFC8-84CCF2EB3C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AF9304-841D-4EC5-BB9A-E7D464D99C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F7BF64-F992-45AC-BE9A-567FAEA078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CECC9D-7EEC-46B3-AD32-E17890B5D8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481D19-4830-41B3-B135-95D05ECFBB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AU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A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A5A057-500C-4185-995F-BFEC41B1758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585720" y="1092960"/>
            <a:ext cx="11258280" cy="466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504000" y="1020960"/>
            <a:ext cx="11267640" cy="466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 txBox="1"/>
          <p:nvPr/>
        </p:nvSpPr>
        <p:spPr>
          <a:xfrm>
            <a:off x="360000" y="576000"/>
            <a:ext cx="11340000" cy="420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AU" sz="2400" spc="-1" strike="noStrike">
                <a:latin typeface="Calibri"/>
              </a:rPr>
              <a:t>BRAN reanalysis and synthetic tide </a:t>
            </a:r>
            <a:endParaRPr b="1" lang="en-AU" sz="2400" spc="-1" strike="noStrike">
              <a:latin typeface="Calibri"/>
            </a:endParaRPr>
          </a:p>
          <a:p>
            <a:endParaRPr b="1" lang="en-AU" sz="1800" spc="-1" strike="noStrike">
              <a:latin typeface="Calibri"/>
            </a:endParaRPr>
          </a:p>
          <a:p>
            <a:r>
              <a:rPr b="1" lang="en-AU" sz="2400" spc="-1" strike="noStrike">
                <a:latin typeface="Calibri"/>
              </a:rPr>
              <a:t>SHOC regional model</a:t>
            </a:r>
            <a:endParaRPr b="1" lang="en-AU" sz="2400" spc="-1" strike="noStrike">
              <a:latin typeface="Calibri"/>
            </a:endParaRPr>
          </a:p>
          <a:p>
            <a:r>
              <a:rPr b="0" lang="en-AU" sz="2400" spc="-1" strike="noStrike">
                <a:latin typeface="Calibri"/>
              </a:rPr>
              <a:t>Hydrodynamic model forced by Ocean Map (T, S and SLA) and tide at boundaries (GOT) (3 months)</a:t>
            </a:r>
            <a:endParaRPr b="1" lang="en-AU" sz="2400" spc="-1" strike="noStrike">
              <a:latin typeface="Calibri"/>
            </a:endParaRPr>
          </a:p>
          <a:p>
            <a:endParaRPr b="1" lang="en-AU" sz="1800" spc="-1" strike="noStrike"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Calibri"/>
              </a:rPr>
              <a:t>How long does it take to converge with the M2 solution ? </a:t>
            </a:r>
            <a:endParaRPr b="1" lang="en-AU" sz="2400" spc="-1" strike="noStrike"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Calibri"/>
              </a:rPr>
              <a:t>What is the inprint of mesoscale/sub-mesoscale on M2 amplitude field when analysing shorter periods ?</a:t>
            </a:r>
            <a:endParaRPr b="1" lang="en-AU" sz="2400" spc="-1" strike="noStrike"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Calibri"/>
              </a:rPr>
              <a:t>Which spatial filtering allows to recover the M2 solution when analysing on shorter periods ?</a:t>
            </a:r>
            <a:endParaRPr b="1" lang="en-AU" sz="2400" spc="-1" strike="noStrike"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AU" sz="2400" spc="-1" strike="noStrike"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Calibri"/>
              </a:rPr>
              <a:t>Phase locked Internal tide : How to disantengle it from background oceanic field and recover it with HA ?  </a:t>
            </a:r>
            <a:endParaRPr b="1" lang="en-AU" sz="2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2"/>
          <p:cNvSpPr/>
          <p:nvPr/>
        </p:nvSpPr>
        <p:spPr>
          <a:xfrm>
            <a:off x="219600" y="245520"/>
            <a:ext cx="75808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Roadmap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71" name="TextBox 1"/>
          <p:cNvSpPr/>
          <p:nvPr/>
        </p:nvSpPr>
        <p:spPr>
          <a:xfrm>
            <a:off x="220320" y="845640"/>
            <a:ext cx="10184400" cy="146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sngStrike">
                <a:solidFill>
                  <a:srgbClr val="000000"/>
                </a:solidFill>
                <a:latin typeface="Calibri"/>
              </a:rPr>
              <a:t>Confidence intervals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2D reconstruction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Inference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Nodal factors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Test/Benchmarking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/>
          <p:cNvSpPr/>
          <p:nvPr/>
        </p:nvSpPr>
        <p:spPr>
          <a:xfrm>
            <a:off x="345960" y="1658520"/>
            <a:ext cx="11301480" cy="32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Simplified least square equation : 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Ax = B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 : nt x nc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: nc (x 1 for individual timeseries) 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B : nt (x 1 for individual timeseries) 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2D Optimization of UTide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(i.e. SWOT, model or any set of timeseries sharing the same time axis) 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2D vectorized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: do only one solve call for 2d-array B representing the horizontally stacked B's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Fully vectorized, theoretically the most efficient numerical approach 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The matrix B can become very huge, memory issues on personal computers for large dataset (e.g. HR model)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3"/>
          <p:cNvSpPr/>
          <p:nvPr/>
        </p:nvSpPr>
        <p:spPr>
          <a:xfrm>
            <a:off x="219600" y="245520"/>
            <a:ext cx="7580880" cy="67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Use cases : Tidal Analysis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SHOC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model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elevation outputs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43" name="TextBox 4"/>
          <p:cNvSpPr/>
          <p:nvPr/>
        </p:nvSpPr>
        <p:spPr>
          <a:xfrm>
            <a:off x="219240" y="1555920"/>
            <a:ext cx="51958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2D/Vectorized :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11 seconds</a:t>
            </a:r>
            <a:endParaRPr b="0" lang="en-AU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1D/Recursive :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2200 seconds (35 min)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44" name="TextBox 5"/>
          <p:cNvSpPr/>
          <p:nvPr/>
        </p:nvSpPr>
        <p:spPr>
          <a:xfrm>
            <a:off x="219240" y="1001160"/>
            <a:ext cx="1161288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Application on SHOC hourly elevations, for a 3-month run (59070 grid points, 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2184 timesteps)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Calibri"/>
                <a:ea typeface="Calibri"/>
              </a:rPr>
              <a:t>8 constituents, </a:t>
            </a:r>
            <a:r>
              <a:rPr b="1" lang="en-US" sz="1400" spc="-1" strike="noStrike">
                <a:solidFill>
                  <a:srgbClr val="595959"/>
                </a:solidFill>
                <a:latin typeface="Calibri"/>
                <a:ea typeface="Calibri"/>
              </a:rPr>
              <a:t>no</a:t>
            </a:r>
            <a:r>
              <a:rPr b="0" lang="en-US" sz="1400" spc="-1" strike="noStrike">
                <a:solidFill>
                  <a:srgbClr val="595959"/>
                </a:solidFill>
                <a:latin typeface="Calibri"/>
                <a:ea typeface="Calibri"/>
              </a:rPr>
              <a:t> confidence interval</a:t>
            </a:r>
            <a:endParaRPr b="0" lang="en-AU" sz="1400" spc="-1" strike="noStrike">
              <a:latin typeface="Arial"/>
            </a:endParaRPr>
          </a:p>
        </p:txBody>
      </p:sp>
      <p:pic>
        <p:nvPicPr>
          <p:cNvPr id="45" name="Picture 6" descr=""/>
          <p:cNvPicPr/>
          <p:nvPr/>
        </p:nvPicPr>
        <p:blipFill>
          <a:blip r:embed="rId1"/>
          <a:stretch/>
        </p:blipFill>
        <p:spPr>
          <a:xfrm>
            <a:off x="526680" y="4277160"/>
            <a:ext cx="10957680" cy="1979640"/>
          </a:xfrm>
          <a:prstGeom prst="rect">
            <a:avLst/>
          </a:prstGeom>
          <a:ln w="0">
            <a:noFill/>
          </a:ln>
        </p:spPr>
      </p:pic>
      <p:sp>
        <p:nvSpPr>
          <p:cNvPr id="46" name="TextBox 7"/>
          <p:cNvSpPr/>
          <p:nvPr/>
        </p:nvSpPr>
        <p:spPr>
          <a:xfrm>
            <a:off x="927720" y="3908880"/>
            <a:ext cx="98748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Amplitude and phase of M2, computed on SHOC model in the ACC-SMST area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7" name="TextBox 1"/>
          <p:cNvSpPr/>
          <p:nvPr/>
        </p:nvSpPr>
        <p:spPr>
          <a:xfrm>
            <a:off x="219240" y="2705760"/>
            <a:ext cx="51958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2D/Vectorized :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110 seconds</a:t>
            </a:r>
            <a:endParaRPr b="0" lang="en-AU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1D/Recursive :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2435 seconds (41 min)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48" name="TextBox 2"/>
          <p:cNvSpPr/>
          <p:nvPr/>
        </p:nvSpPr>
        <p:spPr>
          <a:xfrm>
            <a:off x="219240" y="2385000"/>
            <a:ext cx="1161288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Calibri"/>
              </a:rPr>
              <a:t>8 constituents, </a:t>
            </a:r>
            <a:r>
              <a:rPr b="1" lang="en-US" sz="1400" spc="-1" strike="noStrike">
                <a:solidFill>
                  <a:srgbClr val="595959"/>
                </a:solidFill>
                <a:latin typeface="Calibri"/>
              </a:rPr>
              <a:t>with</a:t>
            </a:r>
            <a:r>
              <a:rPr b="0" lang="en-US" sz="1400" spc="-1" strike="noStrike">
                <a:solidFill>
                  <a:srgbClr val="595959"/>
                </a:solidFill>
                <a:latin typeface="Calibri"/>
              </a:rPr>
              <a:t> confidence interval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49" name="Arrow: Right 8"/>
          <p:cNvSpPr/>
          <p:nvPr/>
        </p:nvSpPr>
        <p:spPr>
          <a:xfrm>
            <a:off x="4514040" y="2864880"/>
            <a:ext cx="427320" cy="26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TextBox 9"/>
          <p:cNvSpPr/>
          <p:nvPr/>
        </p:nvSpPr>
        <p:spPr>
          <a:xfrm>
            <a:off x="5144040" y="2712600"/>
            <a:ext cx="634176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CI calculation, based on residual PSD at tidal frequencies, is still 1D recursive in the 2D solver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2"/>
          <p:cNvSpPr/>
          <p:nvPr/>
        </p:nvSpPr>
        <p:spPr>
          <a:xfrm>
            <a:off x="219600" y="245520"/>
            <a:ext cx="758088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Use cases : Tidal Analysis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SWOT FSP track #006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52" name="TextBox 3"/>
          <p:cNvSpPr/>
          <p:nvPr/>
        </p:nvSpPr>
        <p:spPr>
          <a:xfrm>
            <a:off x="219240" y="1175040"/>
            <a:ext cx="11612880" cy="10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Barotropic tide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SWOT FSP SSH (SSHA uncorrected from tides), in Bass Strait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14145 grid points, 80 pass)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Calibri"/>
                <a:ea typeface="Calibri"/>
              </a:rPr>
              <a:t>8 constituents, </a:t>
            </a:r>
            <a:r>
              <a:rPr b="1" lang="en-US" sz="1400" spc="-1" strike="noStrike">
                <a:solidFill>
                  <a:srgbClr val="595959"/>
                </a:solidFill>
                <a:latin typeface="Calibri"/>
                <a:ea typeface="Calibri"/>
              </a:rPr>
              <a:t>no</a:t>
            </a:r>
            <a:r>
              <a:rPr b="0" lang="en-US" sz="1400" spc="-1" strike="noStrike">
                <a:solidFill>
                  <a:srgbClr val="595959"/>
                </a:solidFill>
                <a:latin typeface="Calibri"/>
                <a:ea typeface="Calibri"/>
              </a:rPr>
              <a:t> confidence interval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53" name="TextBox 5"/>
          <p:cNvSpPr/>
          <p:nvPr/>
        </p:nvSpPr>
        <p:spPr>
          <a:xfrm>
            <a:off x="219240" y="2235600"/>
            <a:ext cx="51958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2D/Vectorized :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0.14 seconds</a:t>
            </a:r>
            <a:endParaRPr b="0" lang="en-AU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1D/Recursive :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130 seconds </a:t>
            </a:r>
            <a:endParaRPr b="0" lang="en-AU" sz="1600" spc="-1" strike="noStrike">
              <a:latin typeface="Arial"/>
            </a:endParaRPr>
          </a:p>
        </p:txBody>
      </p:sp>
      <p:pic>
        <p:nvPicPr>
          <p:cNvPr id="54" name="Picture 1" descr="A screenshot of a graph&#10;&#10;Description automatically generated"/>
          <p:cNvPicPr/>
          <p:nvPr/>
        </p:nvPicPr>
        <p:blipFill>
          <a:blip r:embed="rId1"/>
          <a:stretch/>
        </p:blipFill>
        <p:spPr>
          <a:xfrm>
            <a:off x="6636240" y="244800"/>
            <a:ext cx="5082480" cy="2805120"/>
          </a:xfrm>
          <a:prstGeom prst="rect">
            <a:avLst/>
          </a:prstGeom>
          <a:ln w="0">
            <a:noFill/>
          </a:ln>
        </p:spPr>
      </p:pic>
      <p:sp>
        <p:nvSpPr>
          <p:cNvPr id="55" name="TextBox 4"/>
          <p:cNvSpPr/>
          <p:nvPr/>
        </p:nvSpPr>
        <p:spPr>
          <a:xfrm>
            <a:off x="219240" y="3950280"/>
            <a:ext cx="11612880" cy="10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Internal tide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SWOT FSP SSHA (Corrected from FES2022 tides), in ACC-SMST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55545 grid points, 80 pass)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Calibri"/>
                <a:ea typeface="Calibri"/>
              </a:rPr>
              <a:t>8 constituents, </a:t>
            </a:r>
            <a:r>
              <a:rPr b="1" lang="en-US" sz="1400" spc="-1" strike="noStrike">
                <a:solidFill>
                  <a:srgbClr val="595959"/>
                </a:solidFill>
                <a:latin typeface="Calibri"/>
                <a:ea typeface="Calibri"/>
              </a:rPr>
              <a:t>no</a:t>
            </a:r>
            <a:r>
              <a:rPr b="0" lang="en-US" sz="1400" spc="-1" strike="noStrike">
                <a:solidFill>
                  <a:srgbClr val="595959"/>
                </a:solidFill>
                <a:latin typeface="Calibri"/>
                <a:ea typeface="Calibri"/>
              </a:rPr>
              <a:t> confidence interval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56" name="TextBox 7"/>
          <p:cNvSpPr/>
          <p:nvPr/>
        </p:nvSpPr>
        <p:spPr>
          <a:xfrm>
            <a:off x="219240" y="5003280"/>
            <a:ext cx="51958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2D/Vectorized :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0.53 seconds</a:t>
            </a:r>
            <a:endParaRPr b="0" lang="en-AU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1D/Recursive :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440 seconds </a:t>
            </a:r>
            <a:endParaRPr b="0" lang="en-AU" sz="1600" spc="-1" strike="noStrike">
              <a:latin typeface="Arial"/>
            </a:endParaRPr>
          </a:p>
        </p:txBody>
      </p:sp>
      <p:pic>
        <p:nvPicPr>
          <p:cNvPr id="57" name="Picture 6" descr=""/>
          <p:cNvPicPr/>
          <p:nvPr/>
        </p:nvPicPr>
        <p:blipFill>
          <a:blip r:embed="rId2"/>
          <a:stretch/>
        </p:blipFill>
        <p:spPr>
          <a:xfrm>
            <a:off x="6656040" y="3507840"/>
            <a:ext cx="5035680" cy="2482200"/>
          </a:xfrm>
          <a:prstGeom prst="rect">
            <a:avLst/>
          </a:prstGeom>
          <a:ln w="0">
            <a:noFill/>
          </a:ln>
        </p:spPr>
      </p:pic>
      <p:sp>
        <p:nvSpPr>
          <p:cNvPr id="58" name="TextBox 8"/>
          <p:cNvSpPr/>
          <p:nvPr/>
        </p:nvSpPr>
        <p:spPr>
          <a:xfrm>
            <a:off x="6901920" y="6045120"/>
            <a:ext cx="487764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Non-locked signal/eddies contamination</a:t>
            </a:r>
            <a:endParaRPr b="0" lang="en-AU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Phase locked M2 internal tide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09800" y="331200"/>
            <a:ext cx="11864520" cy="629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684000" y="216000"/>
            <a:ext cx="5924160" cy="4476240"/>
          </a:xfrm>
          <a:prstGeom prst="rect">
            <a:avLst/>
          </a:prstGeom>
          <a:ln w="0">
            <a:noFill/>
          </a:ln>
        </p:spPr>
      </p:pic>
      <p:sp>
        <p:nvSpPr>
          <p:cNvPr id="61" name=""/>
          <p:cNvSpPr txBox="1"/>
          <p:nvPr/>
        </p:nvSpPr>
        <p:spPr>
          <a:xfrm>
            <a:off x="6984000" y="3096000"/>
            <a:ext cx="4500000" cy="32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1800" spc="-1" strike="noStrike">
                <a:latin typeface="Calibri"/>
              </a:rPr>
              <a:t>+/- 0.2 deg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984000" y="648000"/>
            <a:ext cx="4500000" cy="124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1800" spc="-1" strike="noStrike">
                <a:latin typeface="Calibri"/>
              </a:rPr>
              <a:t>+/- 1 per thousand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Calibri"/>
              </a:rPr>
              <a:t>→ </a:t>
            </a:r>
            <a:r>
              <a:rPr b="0" lang="en-AU" sz="1800" spc="-1" strike="noStrike">
                <a:latin typeface="Calibri"/>
              </a:rPr>
              <a:t>0.25 mm for M2 = 0.25 cm (SMST)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Calibri"/>
              </a:rPr>
              <a:t>→ </a:t>
            </a:r>
            <a:r>
              <a:rPr b="0" lang="en-AU" sz="1800" spc="-1" strike="noStrike">
                <a:latin typeface="Calibri"/>
              </a:rPr>
              <a:t>1 mm for M2 = 1 m 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Calibri"/>
              </a:rPr>
              <a:t>→ </a:t>
            </a:r>
            <a:r>
              <a:rPr b="0" lang="en-AU" sz="1800" spc="-1" strike="noStrike">
                <a:latin typeface="Calibri"/>
              </a:rPr>
              <a:t>1 cm for M2 = 10 cm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360000" y="5040000"/>
            <a:ext cx="11340000" cy="170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1800" spc="-1" strike="noStrike">
                <a:latin typeface="Calibri"/>
              </a:rPr>
              <a:t>The nodal correction in mainly time-dependant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Calibri"/>
              </a:rPr>
              <a:t>Omitting the latitudinal dependance have a negligeable impact at first order 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Calibri"/>
              </a:rPr>
              <a:t>→ </a:t>
            </a:r>
            <a:r>
              <a:rPr b="0" lang="en-AU" sz="1800" spc="-1" strike="noStrike">
                <a:latin typeface="Calibri"/>
              </a:rPr>
              <a:t>time-dependant nodal factor only for 2D Utide Solver allows to include it in the LSQ fit without any computional cost (latitude is taken as the average of the inputs points)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Calibri"/>
              </a:rPr>
              <a:t>→ </a:t>
            </a:r>
            <a:r>
              <a:rPr b="0" lang="en-AU" sz="1800" spc="-1" strike="noStrike">
                <a:latin typeface="Calibri"/>
              </a:rPr>
              <a:t>The accurate solution would require to exclude the nodal correction from the fit, and compute it a posteriori for each input point, then correct the fitted amplitude/phase (costly but faiseable)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504360" y="1100880"/>
            <a:ext cx="11267640" cy="466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499680" y="1086840"/>
            <a:ext cx="11267640" cy="466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504000" y="1080000"/>
            <a:ext cx="11267640" cy="466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2023-10-07T07:15:31Z</dcterms:created>
  <dc:creator/>
  <dc:description/>
  <dc:language>en-AU</dc:language>
  <cp:lastModifiedBy/>
  <dcterms:modified xsi:type="dcterms:W3CDTF">2024-03-20T16:39:04Z</dcterms:modified>
  <cp:revision>392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7</vt:r8>
  </property>
</Properties>
</file>