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6"/>
  </p:notesMasterIdLst>
  <p:sldIdLst>
    <p:sldId id="315" r:id="rId2"/>
    <p:sldId id="256" r:id="rId3"/>
    <p:sldId id="318" r:id="rId4"/>
    <p:sldId id="319" r:id="rId5"/>
    <p:sldId id="320" r:id="rId6"/>
    <p:sldId id="321" r:id="rId7"/>
    <p:sldId id="322" r:id="rId8"/>
    <p:sldId id="324" r:id="rId9"/>
    <p:sldId id="325" r:id="rId10"/>
    <p:sldId id="326" r:id="rId11"/>
    <p:sldId id="327" r:id="rId12"/>
    <p:sldId id="328" r:id="rId13"/>
    <p:sldId id="329" r:id="rId14"/>
    <p:sldId id="330" r:id="rId15"/>
  </p:sldIdLst>
  <p:sldSz cx="9144000" cy="5143500" type="screen16x9"/>
  <p:notesSz cx="6858000" cy="9144000"/>
  <p:embeddedFontLst>
    <p:embeddedFont>
      <p:font typeface="華康超明體(P)" panose="02020C00000000000000" pitchFamily="18" charset="-120"/>
      <p:regular r:id="rId17"/>
    </p:embeddedFont>
    <p:embeddedFont>
      <p:font typeface="Cormorant Garamond SemiBold" panose="02020500000000000000" charset="0"/>
      <p:regular r:id="rId18"/>
      <p:bold r:id="rId19"/>
      <p:italic r:id="rId20"/>
      <p:boldItalic r:id="rId21"/>
    </p:embeddedFont>
    <p:embeddedFont>
      <p:font typeface="Bebas Neue" panose="02020500000000000000" charset="0"/>
      <p:regular r:id="rId22"/>
    </p:embeddedFont>
    <p:embeddedFont>
      <p:font typeface="Spectral" panose="02020500000000000000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D8056C-5434-4E26-9CA2-7B31E5D3D7C2}">
  <a:tblStyle styleId="{BDD8056C-5434-4E26-9CA2-7B31E5D3D7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18c21d9f8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18c21d9f8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832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044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550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385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eba1a568b6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eba1a568b6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067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218c21d9f8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218c21d9f8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376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8a6db23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8a6db23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8a6db23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8a6db23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426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8a6db23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8a6db23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11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8a6db23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8a6db23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568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8a6db23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8a6db23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327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8a6db23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8a6db23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738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149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06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96950" y="1215300"/>
            <a:ext cx="6350100" cy="23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97025" y="3728200"/>
            <a:ext cx="6350100" cy="40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720000" y="1218850"/>
            <a:ext cx="4638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720000" y="1890200"/>
            <a:ext cx="4638600" cy="22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0" y="0"/>
            <a:ext cx="9144000" cy="35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535475" y="111200"/>
            <a:ext cx="284400" cy="137300"/>
            <a:chOff x="8535475" y="232250"/>
            <a:chExt cx="284400" cy="137300"/>
          </a:xfrm>
        </p:grpSpPr>
        <p:sp>
          <p:nvSpPr>
            <p:cNvPr id="50" name="Google Shape;50;p7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 hasCustomPrompt="1"/>
          </p:nvPr>
        </p:nvSpPr>
        <p:spPr>
          <a:xfrm>
            <a:off x="2203350" y="1243875"/>
            <a:ext cx="4737300" cy="13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1"/>
          </p:nvPr>
        </p:nvSpPr>
        <p:spPr>
          <a:xfrm>
            <a:off x="2203350" y="2587175"/>
            <a:ext cx="47373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725975" y="4082225"/>
            <a:ext cx="39375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725975" y="1265825"/>
            <a:ext cx="3937500" cy="28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5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4528225" y="3355325"/>
            <a:ext cx="3889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 idx="2" hasCustomPrompt="1"/>
          </p:nvPr>
        </p:nvSpPr>
        <p:spPr>
          <a:xfrm>
            <a:off x="5956075" y="2313688"/>
            <a:ext cx="1034100" cy="1033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1"/>
          </p:nvPr>
        </p:nvSpPr>
        <p:spPr>
          <a:xfrm>
            <a:off x="4528225" y="4197125"/>
            <a:ext cx="38898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/>
          <p:nvPr/>
        </p:nvSpPr>
        <p:spPr>
          <a:xfrm rot="5400000">
            <a:off x="418775" y="3625325"/>
            <a:ext cx="988800" cy="988800"/>
          </a:xfrm>
          <a:prstGeom prst="pie">
            <a:avLst>
              <a:gd name="adj1" fmla="val 5421019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/>
          <p:cNvSpPr/>
          <p:nvPr/>
        </p:nvSpPr>
        <p:spPr>
          <a:xfrm rot="-5400000">
            <a:off x="7709350" y="529375"/>
            <a:ext cx="983400" cy="983400"/>
          </a:xfrm>
          <a:prstGeom prst="pie">
            <a:avLst>
              <a:gd name="adj1" fmla="val 5421019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0" y="0"/>
            <a:ext cx="9144000" cy="52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31"/>
          <p:cNvGrpSpPr/>
          <p:nvPr/>
        </p:nvGrpSpPr>
        <p:grpSpPr>
          <a:xfrm>
            <a:off x="8535475" y="196100"/>
            <a:ext cx="284400" cy="137300"/>
            <a:chOff x="8535475" y="232250"/>
            <a:chExt cx="284400" cy="137300"/>
          </a:xfrm>
        </p:grpSpPr>
        <p:sp>
          <p:nvSpPr>
            <p:cNvPr id="260" name="Google Shape;260;p31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31"/>
          <p:cNvSpPr/>
          <p:nvPr/>
        </p:nvSpPr>
        <p:spPr>
          <a:xfrm>
            <a:off x="0" y="4614125"/>
            <a:ext cx="9144000" cy="52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/>
          <p:nvPr/>
        </p:nvSpPr>
        <p:spPr>
          <a:xfrm>
            <a:off x="0" y="0"/>
            <a:ext cx="9144000" cy="35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6" name="Google Shape;266;p32"/>
          <p:cNvGrpSpPr/>
          <p:nvPr/>
        </p:nvGrpSpPr>
        <p:grpSpPr>
          <a:xfrm>
            <a:off x="8535475" y="111200"/>
            <a:ext cx="284400" cy="137300"/>
            <a:chOff x="8535475" y="232250"/>
            <a:chExt cx="284400" cy="137300"/>
          </a:xfrm>
        </p:grpSpPr>
        <p:sp>
          <p:nvSpPr>
            <p:cNvPr id="267" name="Google Shape;267;p32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32"/>
          <p:cNvSpPr/>
          <p:nvPr/>
        </p:nvSpPr>
        <p:spPr>
          <a:xfrm rot="10800000" flipH="1">
            <a:off x="-1699825" y="1978150"/>
            <a:ext cx="7282800" cy="7282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 rot="5400000">
            <a:off x="6534725" y="3177750"/>
            <a:ext cx="1479600" cy="1479600"/>
          </a:xfrm>
          <a:prstGeom prst="pie">
            <a:avLst>
              <a:gd name="adj1" fmla="val 5421019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 rot="10800000">
            <a:off x="2034400" y="1155775"/>
            <a:ext cx="1519800" cy="1519800"/>
          </a:xfrm>
          <a:prstGeom prst="pie">
            <a:avLst>
              <a:gd name="adj1" fmla="val 5421019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5975" y="445025"/>
            <a:ext cx="769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rmorant Garamond SemiBold"/>
              <a:buNone/>
              <a:defRPr sz="3500">
                <a:solidFill>
                  <a:schemeClr val="dk1"/>
                </a:solidFill>
                <a:latin typeface="Cormorant Garamond SemiBold"/>
                <a:ea typeface="Cormorant Garamond SemiBold"/>
                <a:cs typeface="Cormorant Garamond SemiBold"/>
                <a:sym typeface="Cormorant Garamo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5975" y="1152475"/>
            <a:ext cx="7692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60" r:id="rId4"/>
    <p:sldLayoutId id="2147483665" r:id="rId5"/>
    <p:sldLayoutId id="2147483677" r:id="rId6"/>
    <p:sldLayoutId id="214748367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0"/>
          <p:cNvSpPr txBox="1">
            <a:spLocks noGrp="1"/>
          </p:cNvSpPr>
          <p:nvPr>
            <p:ph type="title"/>
          </p:nvPr>
        </p:nvSpPr>
        <p:spPr>
          <a:xfrm>
            <a:off x="720000" y="1218850"/>
            <a:ext cx="4638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自律上癮</a:t>
            </a:r>
            <a:r>
              <a:rPr lang="en-US" altLang="zh-TW" dirty="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bar</a:t>
            </a:r>
            <a:endParaRPr dirty="0">
              <a:latin typeface="華康超明體(P)" panose="02020C00000000000000" pitchFamily="18" charset="-120"/>
              <a:ea typeface="華康超明體(P)" panose="02020C00000000000000" pitchFamily="18" charset="-120"/>
            </a:endParaRPr>
          </a:p>
        </p:txBody>
      </p:sp>
      <p:sp>
        <p:nvSpPr>
          <p:cNvPr id="359" name="Google Shape;359;p40"/>
          <p:cNvSpPr txBox="1">
            <a:spLocks noGrp="1"/>
          </p:cNvSpPr>
          <p:nvPr>
            <p:ph type="subTitle" idx="1"/>
          </p:nvPr>
        </p:nvSpPr>
        <p:spPr>
          <a:xfrm>
            <a:off x="785398" y="2324540"/>
            <a:ext cx="4819740" cy="22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ea typeface="華康超明體(P)" panose="02020C00000000000000" pitchFamily="18" charset="-120"/>
              </a:rPr>
              <a:t>動機：</a:t>
            </a:r>
            <a:endParaRPr lang="en-US" altLang="zh-TW" sz="1600" dirty="0" smtClean="0">
              <a:ea typeface="華康超明體(P)" panose="02020C00000000000000" pitchFamily="18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想成一個自律的人</a:t>
            </a:r>
            <a:r>
              <a:rPr lang="zh-TW" altLang="en-US" sz="1600" dirty="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，整理這些方法、小工具、讓自己或瀏覽者都能夠有所收穫和成長</a:t>
            </a:r>
            <a:endParaRPr lang="en-US" altLang="zh-TW" sz="1600" dirty="0" smtClean="0">
              <a:latin typeface="華康超明體(P)" panose="02020C00000000000000" pitchFamily="18" charset="-120"/>
              <a:ea typeface="華康超明體(P)" panose="02020C00000000000000" pitchFamily="18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華康超明體(P)" panose="02020C00000000000000" pitchFamily="18" charset="-120"/>
              <a:ea typeface="華康超明體(P)" panose="02020C00000000000000" pitchFamily="18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目標：</a:t>
            </a:r>
            <a:endParaRPr lang="en-US" altLang="zh-TW" sz="1600" dirty="0" smtClean="0">
              <a:latin typeface="華康超明體(P)" panose="02020C00000000000000" pitchFamily="18" charset="-120"/>
              <a:ea typeface="華康超明體(P)" panose="02020C00000000000000" pitchFamily="18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桌機</a:t>
            </a:r>
            <a:r>
              <a:rPr lang="zh-TW" altLang="en-US" sz="1600" dirty="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和手機版面 都適用</a:t>
            </a:r>
            <a:endParaRPr lang="en-US" altLang="zh-TW" sz="1600" dirty="0" smtClean="0">
              <a:latin typeface="華康超明體(P)" panose="02020C00000000000000" pitchFamily="18" charset="-120"/>
              <a:ea typeface="華康超明體(P)" panose="02020C00000000000000" pitchFamily="18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每</a:t>
            </a:r>
            <a:r>
              <a:rPr lang="zh-TW" altLang="en-US" sz="1600" dirty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周定期更新網站上的圖文</a:t>
            </a:r>
            <a:r>
              <a:rPr lang="zh-TW" altLang="en-US" sz="1600" dirty="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、資訊</a:t>
            </a:r>
            <a:endParaRPr lang="en-US" altLang="zh-TW" sz="1600" dirty="0" smtClean="0">
              <a:latin typeface="華康超明體(P)" panose="02020C00000000000000" pitchFamily="18" charset="-120"/>
              <a:ea typeface="華康超明體(P)" panose="02020C00000000000000" pitchFamily="18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600" dirty="0">
              <a:latin typeface="華康超明體(P)" panose="02020C00000000000000" pitchFamily="18" charset="-120"/>
              <a:ea typeface="華康超明體(P)" panose="02020C00000000000000" pitchFamily="18" charset="-120"/>
            </a:endParaRPr>
          </a:p>
        </p:txBody>
      </p:sp>
      <p:sp>
        <p:nvSpPr>
          <p:cNvPr id="360" name="Google Shape;360;p40"/>
          <p:cNvSpPr/>
          <p:nvPr/>
        </p:nvSpPr>
        <p:spPr>
          <a:xfrm rot="5400000">
            <a:off x="6876325" y="1648700"/>
            <a:ext cx="1479600" cy="1479600"/>
          </a:xfrm>
          <a:prstGeom prst="pie">
            <a:avLst>
              <a:gd name="adj1" fmla="val 5421019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0"/>
          <p:cNvSpPr/>
          <p:nvPr/>
        </p:nvSpPr>
        <p:spPr>
          <a:xfrm rot="5400000">
            <a:off x="4932975" y="4235225"/>
            <a:ext cx="1519800" cy="1519800"/>
          </a:xfrm>
          <a:prstGeom prst="pie">
            <a:avLst>
              <a:gd name="adj1" fmla="val 5421019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0"/>
          <p:cNvSpPr/>
          <p:nvPr/>
        </p:nvSpPr>
        <p:spPr>
          <a:xfrm rot="10800000">
            <a:off x="5851675" y="1628600"/>
            <a:ext cx="1519800" cy="1519800"/>
          </a:xfrm>
          <a:prstGeom prst="pie">
            <a:avLst>
              <a:gd name="adj1" fmla="val 5421019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226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4"/>
          <p:cNvSpPr/>
          <p:nvPr/>
        </p:nvSpPr>
        <p:spPr>
          <a:xfrm>
            <a:off x="-1395025" y="-793550"/>
            <a:ext cx="7282800" cy="7282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44"/>
          <p:cNvSpPr/>
          <p:nvPr/>
        </p:nvSpPr>
        <p:spPr>
          <a:xfrm>
            <a:off x="0" y="0"/>
            <a:ext cx="9144000" cy="52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35" y="777777"/>
            <a:ext cx="2029727" cy="211782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331" y="771815"/>
            <a:ext cx="2102582" cy="212378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435" y="3143876"/>
            <a:ext cx="2036760" cy="20682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5331" y="3120292"/>
            <a:ext cx="2102582" cy="2156494"/>
          </a:xfrm>
          <a:prstGeom prst="rect">
            <a:avLst/>
          </a:prstGeom>
        </p:spPr>
      </p:pic>
      <p:sp>
        <p:nvSpPr>
          <p:cNvPr id="26" name="Google Shape;380;p41"/>
          <p:cNvSpPr/>
          <p:nvPr/>
        </p:nvSpPr>
        <p:spPr>
          <a:xfrm>
            <a:off x="7597080" y="780952"/>
            <a:ext cx="427635" cy="233934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zh-TW" altLang="en-US" sz="2400" dirty="0">
                <a:solidFill>
                  <a:schemeClr val="lt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Cormorant Garamond SemiBold"/>
                <a:sym typeface="Cormorant Garamond SemiBold"/>
              </a:rPr>
              <a:t>時事議題分享</a:t>
            </a:r>
            <a:endParaRPr sz="2400" dirty="0">
              <a:solidFill>
                <a:schemeClr val="lt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Cormorant Garamond SemiBold"/>
              <a:sym typeface="Cormorant Garamond SemiBold"/>
            </a:endParaRPr>
          </a:p>
        </p:txBody>
      </p:sp>
      <p:sp>
        <p:nvSpPr>
          <p:cNvPr id="27" name="Google Shape;380;p41"/>
          <p:cNvSpPr/>
          <p:nvPr/>
        </p:nvSpPr>
        <p:spPr>
          <a:xfrm>
            <a:off x="8357170" y="768631"/>
            <a:ext cx="427635" cy="233934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zh-TW" altLang="en-US" sz="2400" dirty="0">
                <a:solidFill>
                  <a:schemeClr val="lt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Cormorant Garamond SemiBold"/>
                <a:sym typeface="Cormorant Garamond SemiBold"/>
              </a:rPr>
              <a:t>自我放鬆療癒</a:t>
            </a:r>
            <a:endParaRPr sz="2400" dirty="0">
              <a:solidFill>
                <a:schemeClr val="lt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Cormorant Garamond SemiBold"/>
              <a:sym typeface="Cormorant Garamond SemiBold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410534" y="4703462"/>
            <a:ext cx="2038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點擊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切換頁面</a:t>
            </a:r>
            <a:endParaRPr lang="zh-TW" altLang="en-US" dirty="0"/>
          </a:p>
        </p:txBody>
      </p:sp>
      <p:sp>
        <p:nvSpPr>
          <p:cNvPr id="23" name="Google Shape;380;p41"/>
          <p:cNvSpPr/>
          <p:nvPr/>
        </p:nvSpPr>
        <p:spPr>
          <a:xfrm>
            <a:off x="6840289" y="768629"/>
            <a:ext cx="548010" cy="30642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zh-TW" altLang="en-US" sz="3200" dirty="0">
                <a:solidFill>
                  <a:schemeClr val="lt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Cormorant Garamond SemiBold"/>
                <a:sym typeface="Cormorant Garamond SemiBold"/>
              </a:rPr>
              <a:t>心理人格測驗</a:t>
            </a:r>
            <a:endParaRPr lang="zh-TW" altLang="en-US" sz="3200" dirty="0">
              <a:solidFill>
                <a:schemeClr val="lt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Cormorant Garamond SemiBold"/>
              <a:sym typeface="Cormorant Garamond SemiBold"/>
            </a:endParaRPr>
          </a:p>
        </p:txBody>
      </p:sp>
      <p:sp>
        <p:nvSpPr>
          <p:cNvPr id="29" name="Google Shape;380;p41"/>
          <p:cNvSpPr/>
          <p:nvPr/>
        </p:nvSpPr>
        <p:spPr>
          <a:xfrm>
            <a:off x="6170730" y="777777"/>
            <a:ext cx="427635" cy="233934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zh-TW" altLang="en-US" sz="2400" dirty="0">
                <a:solidFill>
                  <a:schemeClr val="lt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Cormorant Garamond SemiBold"/>
                <a:sym typeface="Cormorant Garamond SemiBold"/>
              </a:rPr>
              <a:t>自律書籍推薦</a:t>
            </a:r>
            <a:endParaRPr lang="zh-TW" altLang="en-US" sz="2400" dirty="0">
              <a:solidFill>
                <a:schemeClr val="lt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Cormorant Garamond SemiBold"/>
              <a:sym typeface="Cormorant Garamond SemiBold"/>
            </a:endParaRPr>
          </a:p>
        </p:txBody>
      </p:sp>
      <p:grpSp>
        <p:nvGrpSpPr>
          <p:cNvPr id="59" name="Google Shape;483;p44"/>
          <p:cNvGrpSpPr/>
          <p:nvPr/>
        </p:nvGrpSpPr>
        <p:grpSpPr>
          <a:xfrm>
            <a:off x="8535475" y="196100"/>
            <a:ext cx="284400" cy="137300"/>
            <a:chOff x="8535475" y="232250"/>
            <a:chExt cx="284400" cy="137300"/>
          </a:xfrm>
        </p:grpSpPr>
        <p:sp>
          <p:nvSpPr>
            <p:cNvPr id="60" name="Google Shape;484;p44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85;p44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86;p44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287;p36"/>
          <p:cNvSpPr txBox="1"/>
          <p:nvPr/>
        </p:nvSpPr>
        <p:spPr>
          <a:xfrm>
            <a:off x="3957461" y="185850"/>
            <a:ext cx="915601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uFill>
                  <a:noFill/>
                </a:u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自律工具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64" name="Google Shape;291;p36"/>
          <p:cNvSpPr txBox="1"/>
          <p:nvPr/>
        </p:nvSpPr>
        <p:spPr>
          <a:xfrm>
            <a:off x="2870557" y="200700"/>
            <a:ext cx="107788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何為自律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65" name="Google Shape;292;p36"/>
          <p:cNvSpPr txBox="1"/>
          <p:nvPr/>
        </p:nvSpPr>
        <p:spPr>
          <a:xfrm>
            <a:off x="6536010" y="17100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66" name="Google Shape;294;p36"/>
          <p:cNvGrpSpPr/>
          <p:nvPr/>
        </p:nvGrpSpPr>
        <p:grpSpPr>
          <a:xfrm>
            <a:off x="8535475" y="196100"/>
            <a:ext cx="284400" cy="137300"/>
            <a:chOff x="8535475" y="232250"/>
            <a:chExt cx="284400" cy="137300"/>
          </a:xfrm>
        </p:grpSpPr>
        <p:sp>
          <p:nvSpPr>
            <p:cNvPr id="67" name="Google Shape;295;p36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96;p36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97;p36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293;p36"/>
          <p:cNvSpPr txBox="1"/>
          <p:nvPr/>
        </p:nvSpPr>
        <p:spPr>
          <a:xfrm>
            <a:off x="7513965" y="185850"/>
            <a:ext cx="9156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了</a:t>
            </a: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解本站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71" name="Google Shape;287;p36"/>
          <p:cNvSpPr txBox="1"/>
          <p:nvPr/>
        </p:nvSpPr>
        <p:spPr>
          <a:xfrm>
            <a:off x="5041317" y="175600"/>
            <a:ext cx="1114484" cy="16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社會觀察家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72" name="Google Shape;287;p36"/>
          <p:cNvSpPr txBox="1"/>
          <p:nvPr/>
        </p:nvSpPr>
        <p:spPr>
          <a:xfrm>
            <a:off x="6056030" y="175600"/>
            <a:ext cx="1114484" cy="16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留言板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</p:spTree>
    <p:extLst>
      <p:ext uri="{BB962C8B-B14F-4D97-AF65-F5344CB8AC3E}">
        <p14:creationId xmlns:p14="http://schemas.microsoft.com/office/powerpoint/2010/main" val="23219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4"/>
          <p:cNvSpPr/>
          <p:nvPr/>
        </p:nvSpPr>
        <p:spPr>
          <a:xfrm>
            <a:off x="-1395025" y="-793550"/>
            <a:ext cx="7282800" cy="7282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44"/>
          <p:cNvSpPr/>
          <p:nvPr/>
        </p:nvSpPr>
        <p:spPr>
          <a:xfrm>
            <a:off x="0" y="0"/>
            <a:ext cx="9144000" cy="52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35" y="777777"/>
            <a:ext cx="2029727" cy="211782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331" y="771815"/>
            <a:ext cx="2102582" cy="212378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435" y="3143876"/>
            <a:ext cx="2036760" cy="20682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5331" y="3120292"/>
            <a:ext cx="2102582" cy="2156494"/>
          </a:xfrm>
          <a:prstGeom prst="rect">
            <a:avLst/>
          </a:prstGeom>
        </p:spPr>
      </p:pic>
      <p:sp>
        <p:nvSpPr>
          <p:cNvPr id="26" name="Google Shape;380;p41"/>
          <p:cNvSpPr/>
          <p:nvPr/>
        </p:nvSpPr>
        <p:spPr>
          <a:xfrm>
            <a:off x="7597080" y="780952"/>
            <a:ext cx="427635" cy="233934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zh-TW" altLang="en-US" sz="2400" dirty="0" smtClean="0">
                <a:solidFill>
                  <a:schemeClr val="lt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Cormorant Garamond SemiBold"/>
                <a:sym typeface="Cormorant Garamond SemiBold"/>
              </a:rPr>
              <a:t>時事議題分享</a:t>
            </a:r>
            <a:endParaRPr sz="2400" dirty="0">
              <a:solidFill>
                <a:schemeClr val="lt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Cormorant Garamond SemiBold"/>
              <a:sym typeface="Cormorant Garamond SemiBold"/>
            </a:endParaRPr>
          </a:p>
        </p:txBody>
      </p:sp>
      <p:sp>
        <p:nvSpPr>
          <p:cNvPr id="27" name="Google Shape;380;p41"/>
          <p:cNvSpPr/>
          <p:nvPr/>
        </p:nvSpPr>
        <p:spPr>
          <a:xfrm>
            <a:off x="8357170" y="768631"/>
            <a:ext cx="427635" cy="233934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zh-TW" altLang="en-US" sz="2400" dirty="0">
                <a:solidFill>
                  <a:schemeClr val="lt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Cormorant Garamond SemiBold"/>
                <a:sym typeface="Cormorant Garamond SemiBold"/>
              </a:rPr>
              <a:t>自我放鬆療癒</a:t>
            </a:r>
            <a:endParaRPr sz="2400" dirty="0">
              <a:solidFill>
                <a:schemeClr val="lt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Cormorant Garamond SemiBold"/>
              <a:sym typeface="Cormorant Garamond SemiBold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410534" y="4703462"/>
            <a:ext cx="2038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點擊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切換頁面</a:t>
            </a:r>
            <a:endParaRPr lang="zh-TW" altLang="en-US" dirty="0"/>
          </a:p>
        </p:txBody>
      </p:sp>
      <p:sp>
        <p:nvSpPr>
          <p:cNvPr id="29" name="Google Shape;380;p41"/>
          <p:cNvSpPr/>
          <p:nvPr/>
        </p:nvSpPr>
        <p:spPr>
          <a:xfrm>
            <a:off x="6170730" y="777777"/>
            <a:ext cx="427635" cy="233934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zh-TW" altLang="en-US" sz="2400" dirty="0">
                <a:solidFill>
                  <a:schemeClr val="lt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Cormorant Garamond SemiBold"/>
                <a:sym typeface="Cormorant Garamond SemiBold"/>
              </a:rPr>
              <a:t>自律書籍推薦</a:t>
            </a:r>
            <a:endParaRPr lang="zh-TW" altLang="en-US" sz="2400" dirty="0">
              <a:solidFill>
                <a:schemeClr val="lt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Cormorant Garamond SemiBold"/>
              <a:sym typeface="Cormorant Garamond SemiBold"/>
            </a:endParaRPr>
          </a:p>
        </p:txBody>
      </p:sp>
      <p:sp>
        <p:nvSpPr>
          <p:cNvPr id="24" name="Google Shape;380;p41"/>
          <p:cNvSpPr/>
          <p:nvPr/>
        </p:nvSpPr>
        <p:spPr>
          <a:xfrm>
            <a:off x="6874435" y="768631"/>
            <a:ext cx="427635" cy="233934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zh-TW" altLang="en-US" sz="2400" dirty="0">
                <a:solidFill>
                  <a:schemeClr val="lt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Cormorant Garamond SemiBold"/>
                <a:sym typeface="Cormorant Garamond SemiBold"/>
              </a:rPr>
              <a:t>心理人格測驗</a:t>
            </a:r>
            <a:endParaRPr lang="zh-TW" altLang="en-US" sz="2400" dirty="0">
              <a:solidFill>
                <a:schemeClr val="lt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Cormorant Garamond SemiBold"/>
              <a:sym typeface="Cormorant Garamond SemiBold"/>
            </a:endParaRPr>
          </a:p>
        </p:txBody>
      </p:sp>
      <p:sp>
        <p:nvSpPr>
          <p:cNvPr id="25" name="Google Shape;380;p41"/>
          <p:cNvSpPr/>
          <p:nvPr/>
        </p:nvSpPr>
        <p:spPr>
          <a:xfrm>
            <a:off x="7585025" y="777777"/>
            <a:ext cx="548010" cy="30642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zh-TW" altLang="en-US" sz="3200" dirty="0">
                <a:solidFill>
                  <a:schemeClr val="lt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Cormorant Garamond SemiBold"/>
                <a:sym typeface="Cormorant Garamond SemiBold"/>
              </a:rPr>
              <a:t>時事議題分享</a:t>
            </a:r>
            <a:endParaRPr lang="zh-TW" altLang="en-US" sz="3200" dirty="0">
              <a:solidFill>
                <a:schemeClr val="lt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Cormorant Garamond SemiBold"/>
              <a:sym typeface="Cormorant Garamond SemiBold"/>
            </a:endParaRPr>
          </a:p>
        </p:txBody>
      </p:sp>
      <p:grpSp>
        <p:nvGrpSpPr>
          <p:cNvPr id="59" name="Google Shape;483;p44"/>
          <p:cNvGrpSpPr/>
          <p:nvPr/>
        </p:nvGrpSpPr>
        <p:grpSpPr>
          <a:xfrm>
            <a:off x="8535475" y="196100"/>
            <a:ext cx="284400" cy="137300"/>
            <a:chOff x="8535475" y="232250"/>
            <a:chExt cx="284400" cy="137300"/>
          </a:xfrm>
        </p:grpSpPr>
        <p:sp>
          <p:nvSpPr>
            <p:cNvPr id="60" name="Google Shape;484;p44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85;p44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86;p44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287;p36"/>
          <p:cNvSpPr txBox="1"/>
          <p:nvPr/>
        </p:nvSpPr>
        <p:spPr>
          <a:xfrm>
            <a:off x="3957461" y="185850"/>
            <a:ext cx="915601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uFill>
                  <a:noFill/>
                </a:u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自律工具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64" name="Google Shape;291;p36"/>
          <p:cNvSpPr txBox="1"/>
          <p:nvPr/>
        </p:nvSpPr>
        <p:spPr>
          <a:xfrm>
            <a:off x="2870557" y="200700"/>
            <a:ext cx="107788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何為自律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65" name="Google Shape;292;p36"/>
          <p:cNvSpPr txBox="1"/>
          <p:nvPr/>
        </p:nvSpPr>
        <p:spPr>
          <a:xfrm>
            <a:off x="6536010" y="17100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66" name="Google Shape;294;p36"/>
          <p:cNvGrpSpPr/>
          <p:nvPr/>
        </p:nvGrpSpPr>
        <p:grpSpPr>
          <a:xfrm>
            <a:off x="8535475" y="196100"/>
            <a:ext cx="284400" cy="137300"/>
            <a:chOff x="8535475" y="232250"/>
            <a:chExt cx="284400" cy="137300"/>
          </a:xfrm>
        </p:grpSpPr>
        <p:sp>
          <p:nvSpPr>
            <p:cNvPr id="67" name="Google Shape;295;p36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96;p36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97;p36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293;p36"/>
          <p:cNvSpPr txBox="1"/>
          <p:nvPr/>
        </p:nvSpPr>
        <p:spPr>
          <a:xfrm>
            <a:off x="7513965" y="185850"/>
            <a:ext cx="9156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了</a:t>
            </a: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解本站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71" name="Google Shape;287;p36"/>
          <p:cNvSpPr txBox="1"/>
          <p:nvPr/>
        </p:nvSpPr>
        <p:spPr>
          <a:xfrm>
            <a:off x="5041317" y="175600"/>
            <a:ext cx="1114484" cy="16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社會觀察家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72" name="Google Shape;287;p36"/>
          <p:cNvSpPr txBox="1"/>
          <p:nvPr/>
        </p:nvSpPr>
        <p:spPr>
          <a:xfrm>
            <a:off x="6056030" y="175600"/>
            <a:ext cx="1114484" cy="16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留言板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</p:spTree>
    <p:extLst>
      <p:ext uri="{BB962C8B-B14F-4D97-AF65-F5344CB8AC3E}">
        <p14:creationId xmlns:p14="http://schemas.microsoft.com/office/powerpoint/2010/main" val="140829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4"/>
          <p:cNvSpPr/>
          <p:nvPr/>
        </p:nvSpPr>
        <p:spPr>
          <a:xfrm>
            <a:off x="-1395025" y="-793550"/>
            <a:ext cx="7282800" cy="7282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44"/>
          <p:cNvSpPr/>
          <p:nvPr/>
        </p:nvSpPr>
        <p:spPr>
          <a:xfrm>
            <a:off x="0" y="0"/>
            <a:ext cx="9144000" cy="52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35" y="777777"/>
            <a:ext cx="2029727" cy="211782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331" y="771815"/>
            <a:ext cx="2102582" cy="212378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435" y="3143876"/>
            <a:ext cx="2036760" cy="20682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5331" y="3120292"/>
            <a:ext cx="2102582" cy="2156494"/>
          </a:xfrm>
          <a:prstGeom prst="rect">
            <a:avLst/>
          </a:prstGeom>
        </p:spPr>
      </p:pic>
      <p:sp>
        <p:nvSpPr>
          <p:cNvPr id="26" name="Google Shape;380;p41"/>
          <p:cNvSpPr/>
          <p:nvPr/>
        </p:nvSpPr>
        <p:spPr>
          <a:xfrm>
            <a:off x="7597080" y="780952"/>
            <a:ext cx="427635" cy="233934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zh-TW" altLang="en-US" sz="2400" dirty="0" smtClean="0">
                <a:solidFill>
                  <a:schemeClr val="lt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Cormorant Garamond SemiBold"/>
                <a:sym typeface="Cormorant Garamond SemiBold"/>
              </a:rPr>
              <a:t>時事議題分享</a:t>
            </a:r>
            <a:endParaRPr sz="2400" dirty="0">
              <a:solidFill>
                <a:schemeClr val="lt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Cormorant Garamond SemiBold"/>
              <a:sym typeface="Cormorant Garamond SemiBold"/>
            </a:endParaRPr>
          </a:p>
        </p:txBody>
      </p:sp>
      <p:sp>
        <p:nvSpPr>
          <p:cNvPr id="27" name="Google Shape;380;p41"/>
          <p:cNvSpPr/>
          <p:nvPr/>
        </p:nvSpPr>
        <p:spPr>
          <a:xfrm>
            <a:off x="8357170" y="768631"/>
            <a:ext cx="427635" cy="233934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zh-TW" altLang="en-US" sz="2400" dirty="0">
                <a:solidFill>
                  <a:schemeClr val="lt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Cormorant Garamond SemiBold"/>
                <a:sym typeface="Cormorant Garamond SemiBold"/>
              </a:rPr>
              <a:t>自我放鬆療癒</a:t>
            </a:r>
            <a:endParaRPr sz="2400" dirty="0">
              <a:solidFill>
                <a:schemeClr val="lt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Cormorant Garamond SemiBold"/>
              <a:sym typeface="Cormorant Garamond SemiBold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410534" y="4703462"/>
            <a:ext cx="2038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點擊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切換頁面</a:t>
            </a:r>
            <a:endParaRPr lang="zh-TW" altLang="en-US" dirty="0"/>
          </a:p>
        </p:txBody>
      </p:sp>
      <p:sp>
        <p:nvSpPr>
          <p:cNvPr id="29" name="Google Shape;380;p41"/>
          <p:cNvSpPr/>
          <p:nvPr/>
        </p:nvSpPr>
        <p:spPr>
          <a:xfrm>
            <a:off x="6170730" y="777777"/>
            <a:ext cx="427635" cy="233934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zh-TW" altLang="en-US" sz="2400" dirty="0">
                <a:solidFill>
                  <a:schemeClr val="lt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Cormorant Garamond SemiBold"/>
                <a:sym typeface="Cormorant Garamond SemiBold"/>
              </a:rPr>
              <a:t>自律書籍推薦</a:t>
            </a:r>
            <a:endParaRPr lang="zh-TW" altLang="en-US" sz="2400" dirty="0">
              <a:solidFill>
                <a:schemeClr val="lt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Cormorant Garamond SemiBold"/>
              <a:sym typeface="Cormorant Garamond SemiBold"/>
            </a:endParaRPr>
          </a:p>
        </p:txBody>
      </p:sp>
      <p:sp>
        <p:nvSpPr>
          <p:cNvPr id="24" name="Google Shape;380;p41"/>
          <p:cNvSpPr/>
          <p:nvPr/>
        </p:nvSpPr>
        <p:spPr>
          <a:xfrm>
            <a:off x="6874435" y="768631"/>
            <a:ext cx="427635" cy="233934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zh-TW" altLang="en-US" sz="2400" dirty="0">
                <a:solidFill>
                  <a:schemeClr val="lt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Cormorant Garamond SemiBold"/>
                <a:sym typeface="Cormorant Garamond SemiBold"/>
              </a:rPr>
              <a:t>心理人格測驗</a:t>
            </a:r>
            <a:endParaRPr lang="zh-TW" altLang="en-US" sz="2400" dirty="0">
              <a:solidFill>
                <a:schemeClr val="lt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Cormorant Garamond SemiBold"/>
              <a:sym typeface="Cormorant Garamond SemiBold"/>
            </a:endParaRPr>
          </a:p>
        </p:txBody>
      </p:sp>
      <p:sp>
        <p:nvSpPr>
          <p:cNvPr id="30" name="Google Shape;380;p41"/>
          <p:cNvSpPr/>
          <p:nvPr/>
        </p:nvSpPr>
        <p:spPr>
          <a:xfrm>
            <a:off x="8296982" y="768631"/>
            <a:ext cx="548010" cy="30642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zh-TW" altLang="en-US" sz="3200" dirty="0">
                <a:solidFill>
                  <a:schemeClr val="lt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Cormorant Garamond SemiBold"/>
                <a:sym typeface="Cormorant Garamond SemiBold"/>
              </a:rPr>
              <a:t>自我放鬆療癒</a:t>
            </a:r>
            <a:endParaRPr lang="zh-TW" altLang="en-US" sz="3200" dirty="0">
              <a:solidFill>
                <a:schemeClr val="lt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Cormorant Garamond SemiBold"/>
              <a:sym typeface="Cormorant Garamond SemiBold"/>
            </a:endParaRPr>
          </a:p>
        </p:txBody>
      </p:sp>
      <p:grpSp>
        <p:nvGrpSpPr>
          <p:cNvPr id="31" name="Google Shape;483;p44"/>
          <p:cNvGrpSpPr/>
          <p:nvPr/>
        </p:nvGrpSpPr>
        <p:grpSpPr>
          <a:xfrm>
            <a:off x="8535475" y="196100"/>
            <a:ext cx="284400" cy="137300"/>
            <a:chOff x="8535475" y="232250"/>
            <a:chExt cx="284400" cy="137300"/>
          </a:xfrm>
        </p:grpSpPr>
        <p:sp>
          <p:nvSpPr>
            <p:cNvPr id="32" name="Google Shape;484;p44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85;p44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86;p44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287;p36"/>
          <p:cNvSpPr txBox="1"/>
          <p:nvPr/>
        </p:nvSpPr>
        <p:spPr>
          <a:xfrm>
            <a:off x="3957461" y="185850"/>
            <a:ext cx="915601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uFill>
                  <a:noFill/>
                </a:u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自律工具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38" name="Google Shape;291;p36"/>
          <p:cNvSpPr txBox="1"/>
          <p:nvPr/>
        </p:nvSpPr>
        <p:spPr>
          <a:xfrm>
            <a:off x="2870557" y="200700"/>
            <a:ext cx="107788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何為自律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39" name="Google Shape;292;p36"/>
          <p:cNvSpPr txBox="1"/>
          <p:nvPr/>
        </p:nvSpPr>
        <p:spPr>
          <a:xfrm>
            <a:off x="6536010" y="17100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40" name="Google Shape;294;p36"/>
          <p:cNvGrpSpPr/>
          <p:nvPr/>
        </p:nvGrpSpPr>
        <p:grpSpPr>
          <a:xfrm>
            <a:off x="8535475" y="196100"/>
            <a:ext cx="284400" cy="137300"/>
            <a:chOff x="8535475" y="232250"/>
            <a:chExt cx="284400" cy="137300"/>
          </a:xfrm>
        </p:grpSpPr>
        <p:sp>
          <p:nvSpPr>
            <p:cNvPr id="41" name="Google Shape;295;p36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96;p36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97;p36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293;p36"/>
          <p:cNvSpPr txBox="1"/>
          <p:nvPr/>
        </p:nvSpPr>
        <p:spPr>
          <a:xfrm>
            <a:off x="7513965" y="185850"/>
            <a:ext cx="9156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認識</a:t>
            </a: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我們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45" name="Google Shape;287;p36"/>
          <p:cNvSpPr txBox="1"/>
          <p:nvPr/>
        </p:nvSpPr>
        <p:spPr>
          <a:xfrm>
            <a:off x="5041317" y="175600"/>
            <a:ext cx="1114484" cy="16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社會觀察家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46" name="Google Shape;287;p36"/>
          <p:cNvSpPr txBox="1"/>
          <p:nvPr/>
        </p:nvSpPr>
        <p:spPr>
          <a:xfrm>
            <a:off x="6056030" y="175600"/>
            <a:ext cx="1114484" cy="16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留言板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</p:spTree>
    <p:extLst>
      <p:ext uri="{BB962C8B-B14F-4D97-AF65-F5344CB8AC3E}">
        <p14:creationId xmlns:p14="http://schemas.microsoft.com/office/powerpoint/2010/main" val="41822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336;p39"/>
          <p:cNvSpPr/>
          <p:nvPr/>
        </p:nvSpPr>
        <p:spPr>
          <a:xfrm>
            <a:off x="3656510" y="-128754"/>
            <a:ext cx="7282800" cy="7282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67"/>
          <p:cNvSpPr/>
          <p:nvPr/>
        </p:nvSpPr>
        <p:spPr>
          <a:xfrm rot="5400000" flipH="1">
            <a:off x="4873063" y="1334445"/>
            <a:ext cx="1479600" cy="1479600"/>
          </a:xfrm>
          <a:prstGeom prst="pie">
            <a:avLst>
              <a:gd name="adj1" fmla="val 5421019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67"/>
          <p:cNvSpPr/>
          <p:nvPr/>
        </p:nvSpPr>
        <p:spPr>
          <a:xfrm rot="10800000" flipH="1">
            <a:off x="6689160" y="1152680"/>
            <a:ext cx="1519800" cy="1519800"/>
          </a:xfrm>
          <a:prstGeom prst="pie">
            <a:avLst>
              <a:gd name="adj1" fmla="val 5421019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67"/>
          <p:cNvSpPr txBox="1">
            <a:spLocks noGrp="1"/>
          </p:cNvSpPr>
          <p:nvPr>
            <p:ph type="title" idx="2"/>
          </p:nvPr>
        </p:nvSpPr>
        <p:spPr>
          <a:xfrm>
            <a:off x="7326031" y="3628217"/>
            <a:ext cx="882929" cy="4252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來偷刻</a:t>
            </a:r>
            <a:endParaRPr sz="1800" dirty="0">
              <a:latin typeface="華康超明體(P)" panose="02020C00000000000000" pitchFamily="18" charset="-120"/>
              <a:ea typeface="華康超明體(P)" panose="02020C00000000000000" pitchFamily="18" charset="-120"/>
            </a:endParaRPr>
          </a:p>
        </p:txBody>
      </p:sp>
      <p:sp>
        <p:nvSpPr>
          <p:cNvPr id="1152" name="Google Shape;1152;p67"/>
          <p:cNvSpPr/>
          <p:nvPr/>
        </p:nvSpPr>
        <p:spPr>
          <a:xfrm>
            <a:off x="0" y="0"/>
            <a:ext cx="9144000" cy="52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85;p36"/>
          <p:cNvSpPr txBox="1">
            <a:spLocks/>
          </p:cNvSpPr>
          <p:nvPr/>
        </p:nvSpPr>
        <p:spPr>
          <a:xfrm>
            <a:off x="5642322" y="1300655"/>
            <a:ext cx="3743285" cy="23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Garamond SemiBold"/>
              <a:buNone/>
              <a:defRPr sz="2500" b="0" i="0" u="none" strike="noStrike" cap="none">
                <a:solidFill>
                  <a:schemeClr val="dk1"/>
                </a:solidFill>
                <a:latin typeface="Cormorant Garamond SemiBold"/>
                <a:ea typeface="Cormorant Garamond SemiBold"/>
                <a:cs typeface="Cormorant Garamond SemiBold"/>
                <a:sym typeface="Cormorant Garamon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zh-TW" altLang="en-US" sz="5400" dirty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留言板</a:t>
            </a:r>
            <a:endParaRPr lang="zh-TW" altLang="en-US" sz="5400" dirty="0">
              <a:latin typeface="華康超明體(P)" panose="02020C00000000000000" pitchFamily="18" charset="-120"/>
              <a:ea typeface="華康超明體(P)" panose="02020C00000000000000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09932" y="1597191"/>
            <a:ext cx="5642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暱稱</a:t>
            </a:r>
            <a:r>
              <a:rPr lang="zh-TW" altLang="en-US" sz="2800" dirty="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：</a:t>
            </a:r>
            <a:r>
              <a:rPr lang="en-US" altLang="zh-TW" sz="2800" dirty="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/>
            </a:r>
            <a:br>
              <a:rPr lang="en-US" altLang="zh-TW" sz="2800" dirty="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</a:br>
            <a:r>
              <a:rPr lang="zh-TW" altLang="en-US" sz="2800" u="sng" dirty="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留言：</a:t>
            </a:r>
            <a:r>
              <a:rPr lang="en-US" altLang="zh-TW" sz="2800" u="sng" dirty="0" err="1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ooooooooooo</a:t>
            </a:r>
            <a:endParaRPr lang="zh-TW" altLang="en-US" sz="2800" u="sng" dirty="0">
              <a:latin typeface="華康超明體(P)" panose="02020C00000000000000" pitchFamily="18" charset="-120"/>
              <a:ea typeface="華康超明體(P)" panose="02020C00000000000000" pitchFamily="18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710" y="2178361"/>
            <a:ext cx="278594" cy="31839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1066" y="301728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374151"/>
                </a:solidFill>
                <a:latin typeface="Söhne"/>
              </a:rPr>
              <a:t>使用者可以</a:t>
            </a:r>
            <a:r>
              <a:rPr lang="zh-TW" altLang="en-US" dirty="0" smtClean="0">
                <a:solidFill>
                  <a:srgbClr val="374151"/>
                </a:solidFill>
                <a:latin typeface="Söhne"/>
              </a:rPr>
              <a:t>輸入</a:t>
            </a:r>
            <a:r>
              <a:rPr lang="zh-TW" altLang="en-US" dirty="0">
                <a:solidFill>
                  <a:srgbClr val="374151"/>
                </a:solidFill>
                <a:latin typeface="Söhne"/>
              </a:rPr>
              <a:t>暱稱</a:t>
            </a:r>
            <a:r>
              <a:rPr lang="zh-TW" altLang="en-US" dirty="0" smtClean="0">
                <a:solidFill>
                  <a:srgbClr val="374151"/>
                </a:solidFill>
                <a:latin typeface="Söhne"/>
              </a:rPr>
              <a:t>和</a:t>
            </a:r>
            <a:r>
              <a:rPr lang="zh-TW" altLang="en-US" dirty="0">
                <a:solidFill>
                  <a:srgbClr val="374151"/>
                </a:solidFill>
                <a:latin typeface="Söhne"/>
              </a:rPr>
              <a:t>留言，並且提交</a:t>
            </a:r>
            <a:r>
              <a:rPr lang="zh-TW" altLang="en-US" dirty="0" smtClean="0">
                <a:solidFill>
                  <a:srgbClr val="374151"/>
                </a:solidFill>
                <a:latin typeface="Söhne"/>
              </a:rPr>
              <a:t>到伺服器</a:t>
            </a:r>
            <a:r>
              <a:rPr lang="zh-TW" altLang="en-US" dirty="0">
                <a:solidFill>
                  <a:srgbClr val="374151"/>
                </a:solidFill>
                <a:latin typeface="Söhne"/>
              </a:rPr>
              <a:t>端程式</a:t>
            </a:r>
            <a:r>
              <a:rPr lang="zh-TW" altLang="en-US" dirty="0" smtClean="0">
                <a:solidFill>
                  <a:srgbClr val="374151"/>
                </a:solidFill>
                <a:latin typeface="Söhne"/>
              </a:rPr>
              <a:t>。我可以在</a:t>
            </a:r>
            <a:r>
              <a:rPr lang="zh-TW" altLang="en-US" dirty="0">
                <a:solidFill>
                  <a:srgbClr val="374151"/>
                </a:solidFill>
                <a:latin typeface="Söhne"/>
              </a:rPr>
              <a:t>伺服器端程式中處理這些提交，並且回傳一個感謝訊息或其他回應。</a:t>
            </a:r>
            <a:endParaRPr lang="zh-TW" altLang="en-US" dirty="0"/>
          </a:p>
        </p:txBody>
      </p:sp>
      <p:grpSp>
        <p:nvGrpSpPr>
          <p:cNvPr id="29" name="Google Shape;483;p44"/>
          <p:cNvGrpSpPr/>
          <p:nvPr/>
        </p:nvGrpSpPr>
        <p:grpSpPr>
          <a:xfrm>
            <a:off x="8535475" y="196100"/>
            <a:ext cx="284400" cy="137300"/>
            <a:chOff x="8535475" y="232250"/>
            <a:chExt cx="284400" cy="137300"/>
          </a:xfrm>
        </p:grpSpPr>
        <p:sp>
          <p:nvSpPr>
            <p:cNvPr id="30" name="Google Shape;484;p44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85;p44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86;p44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287;p36"/>
          <p:cNvSpPr txBox="1"/>
          <p:nvPr/>
        </p:nvSpPr>
        <p:spPr>
          <a:xfrm>
            <a:off x="3957461" y="185850"/>
            <a:ext cx="915601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uFill>
                  <a:noFill/>
                </a:u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自律工具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34" name="Google Shape;291;p36"/>
          <p:cNvSpPr txBox="1"/>
          <p:nvPr/>
        </p:nvSpPr>
        <p:spPr>
          <a:xfrm>
            <a:off x="2870557" y="200700"/>
            <a:ext cx="107788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何為自律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35" name="Google Shape;292;p36"/>
          <p:cNvSpPr txBox="1"/>
          <p:nvPr/>
        </p:nvSpPr>
        <p:spPr>
          <a:xfrm>
            <a:off x="6536010" y="17100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36" name="Google Shape;294;p36"/>
          <p:cNvGrpSpPr/>
          <p:nvPr/>
        </p:nvGrpSpPr>
        <p:grpSpPr>
          <a:xfrm>
            <a:off x="8535475" y="196100"/>
            <a:ext cx="284400" cy="137300"/>
            <a:chOff x="8535475" y="232250"/>
            <a:chExt cx="284400" cy="137300"/>
          </a:xfrm>
        </p:grpSpPr>
        <p:sp>
          <p:nvSpPr>
            <p:cNvPr id="37" name="Google Shape;295;p36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96;p36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97;p36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293;p36"/>
          <p:cNvSpPr txBox="1"/>
          <p:nvPr/>
        </p:nvSpPr>
        <p:spPr>
          <a:xfrm>
            <a:off x="7513965" y="185850"/>
            <a:ext cx="9156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了</a:t>
            </a: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解本站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41" name="Google Shape;287;p36"/>
          <p:cNvSpPr txBox="1"/>
          <p:nvPr/>
        </p:nvSpPr>
        <p:spPr>
          <a:xfrm>
            <a:off x="5041317" y="175600"/>
            <a:ext cx="1114484" cy="16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社會觀察家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42" name="Google Shape;287;p36"/>
          <p:cNvSpPr txBox="1"/>
          <p:nvPr/>
        </p:nvSpPr>
        <p:spPr>
          <a:xfrm>
            <a:off x="6056030" y="175600"/>
            <a:ext cx="1114484" cy="16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留言板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</p:spTree>
    <p:extLst>
      <p:ext uri="{BB962C8B-B14F-4D97-AF65-F5344CB8AC3E}">
        <p14:creationId xmlns:p14="http://schemas.microsoft.com/office/powerpoint/2010/main" val="16161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65"/>
          <p:cNvSpPr/>
          <p:nvPr/>
        </p:nvSpPr>
        <p:spPr>
          <a:xfrm rot="10800000" flipH="1">
            <a:off x="951235" y="-2376400"/>
            <a:ext cx="7428540" cy="7282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65"/>
          <p:cNvSpPr/>
          <p:nvPr/>
        </p:nvSpPr>
        <p:spPr>
          <a:xfrm rot="-5400000">
            <a:off x="1163525" y="3005075"/>
            <a:ext cx="1479600" cy="1479600"/>
          </a:xfrm>
          <a:prstGeom prst="pie">
            <a:avLst>
              <a:gd name="adj1" fmla="val 5421019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65"/>
          <p:cNvSpPr/>
          <p:nvPr/>
        </p:nvSpPr>
        <p:spPr>
          <a:xfrm>
            <a:off x="7619875" y="1682900"/>
            <a:ext cx="1519800" cy="1519800"/>
          </a:xfrm>
          <a:prstGeom prst="pie">
            <a:avLst>
              <a:gd name="adj1" fmla="val 5421019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65"/>
          <p:cNvSpPr txBox="1">
            <a:spLocks noGrp="1"/>
          </p:cNvSpPr>
          <p:nvPr>
            <p:ph type="subTitle" idx="1"/>
          </p:nvPr>
        </p:nvSpPr>
        <p:spPr>
          <a:xfrm>
            <a:off x="2562064" y="1596287"/>
            <a:ext cx="47373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</a:t>
            </a:r>
            <a:r>
              <a:rPr lang="en" dirty="0" smtClean="0"/>
              <a:t>ow do we treat the life, the life how we treat.</a:t>
            </a:r>
            <a:endParaRPr dirty="0"/>
          </a:p>
        </p:txBody>
      </p:sp>
      <p:sp>
        <p:nvSpPr>
          <p:cNvPr id="1118" name="Google Shape;1118;p65"/>
          <p:cNvSpPr/>
          <p:nvPr/>
        </p:nvSpPr>
        <p:spPr>
          <a:xfrm>
            <a:off x="0" y="0"/>
            <a:ext cx="9144000" cy="52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85;p36"/>
          <p:cNvSpPr txBox="1">
            <a:spLocks/>
          </p:cNvSpPr>
          <p:nvPr/>
        </p:nvSpPr>
        <p:spPr>
          <a:xfrm>
            <a:off x="1428648" y="-709300"/>
            <a:ext cx="3743285" cy="23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Garamond SemiBold"/>
              <a:buNone/>
              <a:defRPr sz="2500" b="0" i="0" u="none" strike="noStrike" cap="none">
                <a:solidFill>
                  <a:schemeClr val="dk1"/>
                </a:solidFill>
                <a:latin typeface="Cormorant Garamond SemiBold"/>
                <a:ea typeface="Cormorant Garamond SemiBold"/>
                <a:cs typeface="Cormorant Garamond SemiBold"/>
                <a:sym typeface="Cormorant Garamon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lang="zh-TW" altLang="en-US" sz="5400" dirty="0">
              <a:latin typeface="華康超明體(P)" panose="02020C00000000000000" pitchFamily="18" charset="-120"/>
              <a:ea typeface="華康超明體(P)" panose="02020C00000000000000" pitchFamily="18" charset="-120"/>
            </a:endParaRPr>
          </a:p>
        </p:txBody>
      </p:sp>
      <p:sp>
        <p:nvSpPr>
          <p:cNvPr id="21" name="Google Shape;285;p36"/>
          <p:cNvSpPr txBox="1">
            <a:spLocks/>
          </p:cNvSpPr>
          <p:nvPr/>
        </p:nvSpPr>
        <p:spPr>
          <a:xfrm>
            <a:off x="1300113" y="850600"/>
            <a:ext cx="3743285" cy="91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Garamond SemiBold"/>
              <a:buNone/>
              <a:defRPr sz="2500" b="0" i="0" u="none" strike="noStrike" cap="none">
                <a:solidFill>
                  <a:schemeClr val="dk1"/>
                </a:solidFill>
                <a:latin typeface="Cormorant Garamond SemiBold"/>
                <a:ea typeface="Cormorant Garamond SemiBold"/>
                <a:cs typeface="Cormorant Garamond SemiBold"/>
                <a:sym typeface="Cormorant Garamon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zh-TW" altLang="en-US" sz="5400" dirty="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了解本站</a:t>
            </a:r>
            <a:endParaRPr lang="zh-TW" altLang="en-US" sz="5400" dirty="0">
              <a:latin typeface="華康超明體(P)" panose="02020C00000000000000" pitchFamily="18" charset="-120"/>
              <a:ea typeface="華康超明體(P)" panose="02020C00000000000000" pitchFamily="18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03690" y="2167237"/>
            <a:ext cx="36551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800" dirty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架設</a:t>
            </a:r>
            <a:r>
              <a:rPr lang="zh-TW" altLang="en-US" sz="1800" dirty="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者</a:t>
            </a:r>
            <a:endParaRPr lang="en-US" altLang="zh-TW" sz="1800" dirty="0" smtClean="0">
              <a:latin typeface="華康超明體(P)" panose="02020C00000000000000" pitchFamily="18" charset="-120"/>
              <a:ea typeface="華康超明體(P)" panose="02020C00000000000000" pitchFamily="18" charset="-120"/>
            </a:endParaRPr>
          </a:p>
          <a:p>
            <a:r>
              <a:rPr lang="zh-TW" altLang="en-US" sz="1800" dirty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架設動機</a:t>
            </a:r>
            <a:endParaRPr lang="en-US" altLang="zh-TW" sz="1800" dirty="0">
              <a:latin typeface="華康超明體(P)" panose="02020C00000000000000" pitchFamily="18" charset="-120"/>
              <a:ea typeface="華康超明體(P)" panose="02020C00000000000000" pitchFamily="18" charset="-120"/>
            </a:endParaRPr>
          </a:p>
          <a:p>
            <a:r>
              <a:rPr lang="zh-TW" altLang="en-US" sz="1800" dirty="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參考</a:t>
            </a:r>
            <a:r>
              <a:rPr lang="zh-TW" altLang="en-US" sz="1800" dirty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網頁</a:t>
            </a:r>
            <a:endParaRPr lang="en-US" altLang="zh-TW" sz="1800" dirty="0" smtClean="0">
              <a:latin typeface="華康超明體(P)" panose="02020C00000000000000" pitchFamily="18" charset="-120"/>
              <a:ea typeface="華康超明體(P)" panose="02020C00000000000000" pitchFamily="18" charset="-120"/>
            </a:endParaRPr>
          </a:p>
          <a:p>
            <a:r>
              <a:rPr lang="en-US" altLang="zh-TW" sz="1800" dirty="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………</a:t>
            </a:r>
            <a:endParaRPr lang="en-US" altLang="zh-TW" sz="1800" dirty="0">
              <a:latin typeface="華康超明體(P)" panose="02020C00000000000000" pitchFamily="18" charset="-120"/>
              <a:ea typeface="華康超明體(P)" panose="02020C00000000000000" pitchFamily="18" charset="-120"/>
            </a:endParaRPr>
          </a:p>
          <a:p>
            <a:endParaRPr lang="zh-TW" altLang="en-US" sz="1800" dirty="0"/>
          </a:p>
        </p:txBody>
      </p:sp>
      <p:grpSp>
        <p:nvGrpSpPr>
          <p:cNvPr id="23" name="Google Shape;483;p44"/>
          <p:cNvGrpSpPr/>
          <p:nvPr/>
        </p:nvGrpSpPr>
        <p:grpSpPr>
          <a:xfrm>
            <a:off x="8535475" y="196100"/>
            <a:ext cx="284400" cy="137300"/>
            <a:chOff x="8535475" y="232250"/>
            <a:chExt cx="284400" cy="137300"/>
          </a:xfrm>
        </p:grpSpPr>
        <p:sp>
          <p:nvSpPr>
            <p:cNvPr id="24" name="Google Shape;484;p44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85;p44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86;p44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87;p36"/>
          <p:cNvSpPr txBox="1"/>
          <p:nvPr/>
        </p:nvSpPr>
        <p:spPr>
          <a:xfrm>
            <a:off x="3957461" y="185850"/>
            <a:ext cx="915601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uFill>
                  <a:noFill/>
                </a:u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自律工具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28" name="Google Shape;291;p36"/>
          <p:cNvSpPr txBox="1"/>
          <p:nvPr/>
        </p:nvSpPr>
        <p:spPr>
          <a:xfrm>
            <a:off x="2870557" y="200700"/>
            <a:ext cx="107788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何為自律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29" name="Google Shape;292;p36"/>
          <p:cNvSpPr txBox="1"/>
          <p:nvPr/>
        </p:nvSpPr>
        <p:spPr>
          <a:xfrm>
            <a:off x="6536010" y="17100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30" name="Google Shape;294;p36"/>
          <p:cNvGrpSpPr/>
          <p:nvPr/>
        </p:nvGrpSpPr>
        <p:grpSpPr>
          <a:xfrm>
            <a:off x="8535475" y="196100"/>
            <a:ext cx="284400" cy="137300"/>
            <a:chOff x="8535475" y="232250"/>
            <a:chExt cx="284400" cy="137300"/>
          </a:xfrm>
        </p:grpSpPr>
        <p:sp>
          <p:nvSpPr>
            <p:cNvPr id="31" name="Google Shape;295;p36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96;p36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97;p36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293;p36"/>
          <p:cNvSpPr txBox="1"/>
          <p:nvPr/>
        </p:nvSpPr>
        <p:spPr>
          <a:xfrm>
            <a:off x="7513965" y="185850"/>
            <a:ext cx="9156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了</a:t>
            </a: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解本站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35" name="Google Shape;287;p36"/>
          <p:cNvSpPr txBox="1"/>
          <p:nvPr/>
        </p:nvSpPr>
        <p:spPr>
          <a:xfrm>
            <a:off x="5041317" y="175600"/>
            <a:ext cx="1114484" cy="16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社會觀察家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36" name="Google Shape;287;p36"/>
          <p:cNvSpPr txBox="1"/>
          <p:nvPr/>
        </p:nvSpPr>
        <p:spPr>
          <a:xfrm>
            <a:off x="6056030" y="175600"/>
            <a:ext cx="1114484" cy="16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留言板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</p:spTree>
    <p:extLst>
      <p:ext uri="{BB962C8B-B14F-4D97-AF65-F5344CB8AC3E}">
        <p14:creationId xmlns:p14="http://schemas.microsoft.com/office/powerpoint/2010/main" val="321553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/>
          <p:nvPr/>
        </p:nvSpPr>
        <p:spPr>
          <a:xfrm>
            <a:off x="879400" y="-785930"/>
            <a:ext cx="7282800" cy="7282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4" name="Google Shape;284;p36"/>
          <p:cNvSpPr/>
          <p:nvPr/>
        </p:nvSpPr>
        <p:spPr>
          <a:xfrm>
            <a:off x="0" y="0"/>
            <a:ext cx="9144000" cy="52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6"/>
          <p:cNvSpPr txBox="1">
            <a:spLocks noGrp="1"/>
          </p:cNvSpPr>
          <p:nvPr>
            <p:ph type="ctrTitle"/>
          </p:nvPr>
        </p:nvSpPr>
        <p:spPr>
          <a:xfrm>
            <a:off x="965875" y="174250"/>
            <a:ext cx="6350100" cy="23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自律上癮</a:t>
            </a:r>
            <a:r>
              <a:rPr lang="en-US" altLang="zh-TW" dirty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bar</a:t>
            </a:r>
            <a:endParaRPr b="1" dirty="0"/>
          </a:p>
        </p:txBody>
      </p:sp>
      <p:sp>
        <p:nvSpPr>
          <p:cNvPr id="290" name="Google Shape;290;p36"/>
          <p:cNvSpPr txBox="1"/>
          <p:nvPr/>
        </p:nvSpPr>
        <p:spPr>
          <a:xfrm>
            <a:off x="71443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98" name="Google Shape;298;p36"/>
          <p:cNvSpPr/>
          <p:nvPr/>
        </p:nvSpPr>
        <p:spPr>
          <a:xfrm rot="16200000">
            <a:off x="206125" y="770075"/>
            <a:ext cx="1519500" cy="1519500"/>
          </a:xfrm>
          <a:prstGeom prst="pie">
            <a:avLst>
              <a:gd name="adj1" fmla="val 5421019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6"/>
          <p:cNvSpPr/>
          <p:nvPr/>
        </p:nvSpPr>
        <p:spPr>
          <a:xfrm rot="5400000">
            <a:off x="6519175" y="2109650"/>
            <a:ext cx="1262100" cy="1262100"/>
          </a:xfrm>
          <a:prstGeom prst="pie">
            <a:avLst>
              <a:gd name="adj1" fmla="val 5421019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214" l="9375" r="89286">
                        <a14:foregroundMark x1="65625" y1="48661" x2="74107" y2="897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143" y="2661400"/>
            <a:ext cx="2133600" cy="2133600"/>
          </a:xfrm>
          <a:prstGeom prst="rect">
            <a:avLst/>
          </a:prstGeom>
        </p:spPr>
      </p:pic>
      <p:sp>
        <p:nvSpPr>
          <p:cNvPr id="22" name="Google Shape;286;p36"/>
          <p:cNvSpPr txBox="1">
            <a:spLocks/>
          </p:cNvSpPr>
          <p:nvPr/>
        </p:nvSpPr>
        <p:spPr>
          <a:xfrm>
            <a:off x="2354198" y="3152560"/>
            <a:ext cx="5535053" cy="97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6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 marL="0" indent="0"/>
            <a:r>
              <a:rPr lang="zh-TW" altLang="en-US" dirty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自律是實現自由的捷徑，它讓我們更好地掌控自己的生活</a:t>
            </a:r>
            <a:r>
              <a:rPr lang="zh-TW" altLang="en-US" dirty="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。</a:t>
            </a:r>
            <a:endParaRPr lang="en-US" altLang="zh-TW" dirty="0" smtClean="0">
              <a:latin typeface="華康超明體(P)" panose="02020C00000000000000" pitchFamily="18" charset="-120"/>
              <a:ea typeface="華康超明體(P)" panose="02020C00000000000000" pitchFamily="18" charset="-120"/>
            </a:endParaRPr>
          </a:p>
          <a:p>
            <a:pPr marL="0" indent="0"/>
            <a:endParaRPr lang="en-US" altLang="zh-TW" dirty="0">
              <a:latin typeface="華康超明體(P)" panose="02020C00000000000000" pitchFamily="18" charset="-120"/>
              <a:ea typeface="華康超明體(P)" panose="02020C00000000000000" pitchFamily="18" charset="-120"/>
            </a:endParaRPr>
          </a:p>
          <a:p>
            <a:pPr marL="0" indent="0"/>
            <a:r>
              <a:rPr lang="zh-TW" altLang="en-US" dirty="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透過</a:t>
            </a:r>
            <a:r>
              <a:rPr lang="zh-TW" altLang="en-US" dirty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自律，</a:t>
            </a:r>
            <a:r>
              <a:rPr lang="zh-TW" altLang="en-US" dirty="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我們</a:t>
            </a:r>
            <a:r>
              <a:rPr lang="zh-TW" altLang="en-US" dirty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得</a:t>
            </a:r>
            <a:r>
              <a:rPr lang="zh-TW" altLang="en-US" dirty="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以</a:t>
            </a:r>
            <a:r>
              <a:rPr lang="zh-TW" altLang="en-US" dirty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解放自己，享受更多的選擇和機會</a:t>
            </a:r>
            <a:r>
              <a:rPr lang="zh-TW" altLang="en-US" dirty="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。</a:t>
            </a:r>
            <a:endParaRPr lang="zh-TW" altLang="en-US" dirty="0">
              <a:latin typeface="華康超明體(P)" panose="02020C00000000000000" pitchFamily="18" charset="-120"/>
              <a:ea typeface="華康超明體(P)" panose="02020C00000000000000" pitchFamily="18" charset="-120"/>
            </a:endParaRPr>
          </a:p>
        </p:txBody>
      </p:sp>
      <p:sp>
        <p:nvSpPr>
          <p:cNvPr id="5" name="向下箭號 4"/>
          <p:cNvSpPr/>
          <p:nvPr/>
        </p:nvSpPr>
        <p:spPr>
          <a:xfrm>
            <a:off x="4168140" y="4716780"/>
            <a:ext cx="487680" cy="297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767162" y="4683323"/>
            <a:ext cx="2038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滾輪設計下一頁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88" name="Google Shape;483;p44"/>
          <p:cNvGrpSpPr/>
          <p:nvPr/>
        </p:nvGrpSpPr>
        <p:grpSpPr>
          <a:xfrm>
            <a:off x="8535475" y="196100"/>
            <a:ext cx="284400" cy="137300"/>
            <a:chOff x="8535475" y="232250"/>
            <a:chExt cx="284400" cy="137300"/>
          </a:xfrm>
        </p:grpSpPr>
        <p:sp>
          <p:nvSpPr>
            <p:cNvPr id="89" name="Google Shape;484;p44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85;p44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86;p44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287;p36"/>
          <p:cNvSpPr txBox="1"/>
          <p:nvPr/>
        </p:nvSpPr>
        <p:spPr>
          <a:xfrm>
            <a:off x="3957461" y="185850"/>
            <a:ext cx="915601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uFill>
                  <a:noFill/>
                </a:u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自律工具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93" name="Google Shape;291;p36"/>
          <p:cNvSpPr txBox="1"/>
          <p:nvPr/>
        </p:nvSpPr>
        <p:spPr>
          <a:xfrm>
            <a:off x="2870557" y="200700"/>
            <a:ext cx="107788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何為自律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94" name="Google Shape;292;p36"/>
          <p:cNvSpPr txBox="1"/>
          <p:nvPr/>
        </p:nvSpPr>
        <p:spPr>
          <a:xfrm>
            <a:off x="6536010" y="17100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95" name="Google Shape;294;p36"/>
          <p:cNvGrpSpPr/>
          <p:nvPr/>
        </p:nvGrpSpPr>
        <p:grpSpPr>
          <a:xfrm>
            <a:off x="8535475" y="196100"/>
            <a:ext cx="284400" cy="137300"/>
            <a:chOff x="8535475" y="232250"/>
            <a:chExt cx="284400" cy="137300"/>
          </a:xfrm>
        </p:grpSpPr>
        <p:sp>
          <p:nvSpPr>
            <p:cNvPr id="96" name="Google Shape;295;p36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96;p36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97;p36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293;p36"/>
          <p:cNvSpPr txBox="1"/>
          <p:nvPr/>
        </p:nvSpPr>
        <p:spPr>
          <a:xfrm>
            <a:off x="7513965" y="185850"/>
            <a:ext cx="9156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了</a:t>
            </a: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解本站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100" name="Google Shape;287;p36"/>
          <p:cNvSpPr txBox="1"/>
          <p:nvPr/>
        </p:nvSpPr>
        <p:spPr>
          <a:xfrm>
            <a:off x="5041317" y="175600"/>
            <a:ext cx="1114484" cy="16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社會觀察家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101" name="Google Shape;287;p36"/>
          <p:cNvSpPr txBox="1"/>
          <p:nvPr/>
        </p:nvSpPr>
        <p:spPr>
          <a:xfrm>
            <a:off x="6056030" y="175600"/>
            <a:ext cx="1114484" cy="16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留言板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/>
          <p:nvPr/>
        </p:nvSpPr>
        <p:spPr>
          <a:xfrm>
            <a:off x="885085" y="-689244"/>
            <a:ext cx="7282800" cy="7282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4" name="Google Shape;284;p36"/>
          <p:cNvSpPr/>
          <p:nvPr/>
        </p:nvSpPr>
        <p:spPr>
          <a:xfrm>
            <a:off x="0" y="0"/>
            <a:ext cx="9144000" cy="52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6"/>
          <p:cNvSpPr txBox="1">
            <a:spLocks noGrp="1"/>
          </p:cNvSpPr>
          <p:nvPr>
            <p:ph type="ctrTitle"/>
          </p:nvPr>
        </p:nvSpPr>
        <p:spPr>
          <a:xfrm>
            <a:off x="0" y="-666600"/>
            <a:ext cx="3743285" cy="23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4400" dirty="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何為自律</a:t>
            </a:r>
            <a:endParaRPr sz="4400" b="1" dirty="0"/>
          </a:p>
        </p:txBody>
      </p:sp>
      <p:sp>
        <p:nvSpPr>
          <p:cNvPr id="298" name="Google Shape;298;p36"/>
          <p:cNvSpPr/>
          <p:nvPr/>
        </p:nvSpPr>
        <p:spPr>
          <a:xfrm rot="5400000">
            <a:off x="74579" y="901621"/>
            <a:ext cx="836152" cy="573060"/>
          </a:xfrm>
          <a:prstGeom prst="pie">
            <a:avLst>
              <a:gd name="adj1" fmla="val 5421019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6"/>
          <p:cNvSpPr/>
          <p:nvPr/>
        </p:nvSpPr>
        <p:spPr>
          <a:xfrm rot="5400000">
            <a:off x="2843752" y="1487608"/>
            <a:ext cx="694510" cy="475985"/>
          </a:xfrm>
          <a:prstGeom prst="pie">
            <a:avLst>
              <a:gd name="adj1" fmla="val 5421019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86;p36"/>
          <p:cNvSpPr txBox="1">
            <a:spLocks/>
          </p:cNvSpPr>
          <p:nvPr/>
        </p:nvSpPr>
        <p:spPr>
          <a:xfrm>
            <a:off x="1119285" y="2134915"/>
            <a:ext cx="968595" cy="97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6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 marL="0" indent="0"/>
            <a:r>
              <a:rPr lang="zh-TW" altLang="en-US" dirty="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內文</a:t>
            </a:r>
            <a:endParaRPr lang="zh-TW" altLang="en-US" dirty="0">
              <a:latin typeface="華康超明體(P)" panose="02020C00000000000000" pitchFamily="18" charset="-120"/>
              <a:ea typeface="華康超明體(P)" panose="02020C00000000000000" pitchFamily="18" charset="-120"/>
            </a:endParaRPr>
          </a:p>
        </p:txBody>
      </p:sp>
      <p:sp>
        <p:nvSpPr>
          <p:cNvPr id="5" name="向下箭號 4"/>
          <p:cNvSpPr/>
          <p:nvPr/>
        </p:nvSpPr>
        <p:spPr>
          <a:xfrm>
            <a:off x="4168140" y="4716780"/>
            <a:ext cx="487680" cy="297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767162" y="4683323"/>
            <a:ext cx="2038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滾輪設計下一頁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567941" y="3898463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會跑的時鐘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478780" y="3025140"/>
            <a:ext cx="1225485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2" name="Google Shape;483;p44"/>
          <p:cNvGrpSpPr/>
          <p:nvPr/>
        </p:nvGrpSpPr>
        <p:grpSpPr>
          <a:xfrm>
            <a:off x="8535475" y="196100"/>
            <a:ext cx="284400" cy="137300"/>
            <a:chOff x="8535475" y="232250"/>
            <a:chExt cx="284400" cy="137300"/>
          </a:xfrm>
        </p:grpSpPr>
        <p:sp>
          <p:nvSpPr>
            <p:cNvPr id="33" name="Google Shape;484;p44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85;p44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86;p44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287;p36"/>
          <p:cNvSpPr txBox="1"/>
          <p:nvPr/>
        </p:nvSpPr>
        <p:spPr>
          <a:xfrm>
            <a:off x="3957461" y="185850"/>
            <a:ext cx="915601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uFill>
                  <a:noFill/>
                </a:u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自律工具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37" name="Google Shape;291;p36"/>
          <p:cNvSpPr txBox="1"/>
          <p:nvPr/>
        </p:nvSpPr>
        <p:spPr>
          <a:xfrm>
            <a:off x="2870557" y="200700"/>
            <a:ext cx="107788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何為自律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38" name="Google Shape;292;p36"/>
          <p:cNvSpPr txBox="1"/>
          <p:nvPr/>
        </p:nvSpPr>
        <p:spPr>
          <a:xfrm>
            <a:off x="6536010" y="17100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39" name="Google Shape;294;p36"/>
          <p:cNvGrpSpPr/>
          <p:nvPr/>
        </p:nvGrpSpPr>
        <p:grpSpPr>
          <a:xfrm>
            <a:off x="8535475" y="196100"/>
            <a:ext cx="284400" cy="137300"/>
            <a:chOff x="8535475" y="232250"/>
            <a:chExt cx="284400" cy="137300"/>
          </a:xfrm>
        </p:grpSpPr>
        <p:sp>
          <p:nvSpPr>
            <p:cNvPr id="40" name="Google Shape;295;p36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96;p36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97;p36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293;p36"/>
          <p:cNvSpPr txBox="1"/>
          <p:nvPr/>
        </p:nvSpPr>
        <p:spPr>
          <a:xfrm>
            <a:off x="7513965" y="185850"/>
            <a:ext cx="9156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了</a:t>
            </a: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解本站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44" name="Google Shape;287;p36"/>
          <p:cNvSpPr txBox="1"/>
          <p:nvPr/>
        </p:nvSpPr>
        <p:spPr>
          <a:xfrm>
            <a:off x="5041317" y="175600"/>
            <a:ext cx="1114484" cy="16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社會觀察家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45" name="Google Shape;287;p36"/>
          <p:cNvSpPr txBox="1"/>
          <p:nvPr/>
        </p:nvSpPr>
        <p:spPr>
          <a:xfrm>
            <a:off x="6056030" y="175600"/>
            <a:ext cx="1114484" cy="16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留言板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</p:spTree>
    <p:extLst>
      <p:ext uri="{BB962C8B-B14F-4D97-AF65-F5344CB8AC3E}">
        <p14:creationId xmlns:p14="http://schemas.microsoft.com/office/powerpoint/2010/main" val="14438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/>
          <p:nvPr/>
        </p:nvSpPr>
        <p:spPr>
          <a:xfrm>
            <a:off x="2773680" y="53340"/>
            <a:ext cx="7282800" cy="7282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4" name="Google Shape;284;p36"/>
          <p:cNvSpPr/>
          <p:nvPr/>
        </p:nvSpPr>
        <p:spPr>
          <a:xfrm>
            <a:off x="0" y="0"/>
            <a:ext cx="9144000" cy="52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6"/>
          <p:cNvSpPr txBox="1">
            <a:spLocks noGrp="1"/>
          </p:cNvSpPr>
          <p:nvPr>
            <p:ph type="ctrTitle"/>
          </p:nvPr>
        </p:nvSpPr>
        <p:spPr>
          <a:xfrm>
            <a:off x="0" y="-666600"/>
            <a:ext cx="3743285" cy="23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4400" dirty="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自律工具</a:t>
            </a:r>
            <a:endParaRPr sz="4400" b="1" dirty="0"/>
          </a:p>
        </p:txBody>
      </p:sp>
      <p:sp>
        <p:nvSpPr>
          <p:cNvPr id="290" name="Google Shape;290;p36"/>
          <p:cNvSpPr txBox="1"/>
          <p:nvPr/>
        </p:nvSpPr>
        <p:spPr>
          <a:xfrm>
            <a:off x="71443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98" name="Google Shape;298;p36"/>
          <p:cNvSpPr/>
          <p:nvPr/>
        </p:nvSpPr>
        <p:spPr>
          <a:xfrm rot="5400000">
            <a:off x="74579" y="901621"/>
            <a:ext cx="836152" cy="573060"/>
          </a:xfrm>
          <a:prstGeom prst="pie">
            <a:avLst>
              <a:gd name="adj1" fmla="val 5421019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6"/>
          <p:cNvSpPr/>
          <p:nvPr/>
        </p:nvSpPr>
        <p:spPr>
          <a:xfrm rot="5400000">
            <a:off x="2843752" y="1487608"/>
            <a:ext cx="694510" cy="475985"/>
          </a:xfrm>
          <a:prstGeom prst="pie">
            <a:avLst>
              <a:gd name="adj1" fmla="val 5421019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80;p41"/>
          <p:cNvSpPr/>
          <p:nvPr/>
        </p:nvSpPr>
        <p:spPr>
          <a:xfrm>
            <a:off x="582075" y="2072856"/>
            <a:ext cx="2730545" cy="6174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 smtClean="0">
                <a:solidFill>
                  <a:schemeClr val="lt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Cormorant Garamond SemiBold"/>
                <a:sym typeface="Cormorant Garamond SemiBold"/>
              </a:rPr>
              <a:t>時間管理工具</a:t>
            </a:r>
            <a:endParaRPr sz="3000" dirty="0">
              <a:solidFill>
                <a:schemeClr val="lt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Cormorant Garamond SemiBold"/>
              <a:sym typeface="Cormorant Garamond SemiBold"/>
            </a:endParaRPr>
          </a:p>
        </p:txBody>
      </p:sp>
      <p:sp>
        <p:nvSpPr>
          <p:cNvPr id="44" name="Google Shape;380;p41"/>
          <p:cNvSpPr/>
          <p:nvPr/>
        </p:nvSpPr>
        <p:spPr>
          <a:xfrm>
            <a:off x="3723546" y="2072856"/>
            <a:ext cx="2004786" cy="6174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 smtClean="0">
                <a:solidFill>
                  <a:schemeClr val="lt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Cormorant Garamond SemiBold"/>
                <a:sym typeface="Cormorant Garamond SemiBold"/>
              </a:rPr>
              <a:t>計畫工具</a:t>
            </a:r>
            <a:endParaRPr sz="3000" dirty="0">
              <a:solidFill>
                <a:schemeClr val="lt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Cormorant Garamond SemiBold"/>
              <a:sym typeface="Cormorant Garamond SemiBold"/>
            </a:endParaRPr>
          </a:p>
        </p:txBody>
      </p:sp>
      <p:sp>
        <p:nvSpPr>
          <p:cNvPr id="45" name="Google Shape;380;p41"/>
          <p:cNvSpPr/>
          <p:nvPr/>
        </p:nvSpPr>
        <p:spPr>
          <a:xfrm>
            <a:off x="6474802" y="2072856"/>
            <a:ext cx="1954763" cy="6174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>
                <a:solidFill>
                  <a:schemeClr val="lt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Cormorant Garamond SemiBold"/>
                <a:sym typeface="Cormorant Garamond SemiBold"/>
              </a:rPr>
              <a:t>提醒</a:t>
            </a:r>
            <a:r>
              <a:rPr lang="zh-TW" altLang="en-US" sz="3000" dirty="0" smtClean="0">
                <a:solidFill>
                  <a:schemeClr val="lt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Cormorant Garamond SemiBold"/>
                <a:sym typeface="Cormorant Garamond SemiBold"/>
              </a:rPr>
              <a:t>工具</a:t>
            </a:r>
            <a:endParaRPr sz="3000" dirty="0">
              <a:solidFill>
                <a:schemeClr val="lt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Cormorant Garamond SemiBold"/>
              <a:sym typeface="Cormorant Garamond SemiBold"/>
            </a:endParaRPr>
          </a:p>
        </p:txBody>
      </p:sp>
      <p:sp>
        <p:nvSpPr>
          <p:cNvPr id="47" name="Google Shape;286;p36"/>
          <p:cNvSpPr txBox="1">
            <a:spLocks/>
          </p:cNvSpPr>
          <p:nvPr/>
        </p:nvSpPr>
        <p:spPr>
          <a:xfrm>
            <a:off x="1119285" y="3274480"/>
            <a:ext cx="1497362" cy="97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6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 marL="0" indent="0"/>
            <a:r>
              <a:rPr lang="zh-TW" altLang="en-US" dirty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番茄時鐘法</a:t>
            </a:r>
          </a:p>
        </p:txBody>
      </p:sp>
      <p:sp>
        <p:nvSpPr>
          <p:cNvPr id="48" name="Google Shape;286;p36"/>
          <p:cNvSpPr txBox="1">
            <a:spLocks/>
          </p:cNvSpPr>
          <p:nvPr/>
        </p:nvSpPr>
        <p:spPr>
          <a:xfrm>
            <a:off x="3977258" y="3274480"/>
            <a:ext cx="1497362" cy="97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6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 marL="0" indent="0"/>
            <a:r>
              <a:rPr lang="en-US" altLang="zh-TW" dirty="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Notion</a:t>
            </a:r>
            <a:endParaRPr lang="zh-TW" altLang="en-US" dirty="0">
              <a:latin typeface="華康超明體(P)" panose="02020C00000000000000" pitchFamily="18" charset="-120"/>
              <a:ea typeface="華康超明體(P)" panose="02020C00000000000000" pitchFamily="18" charset="-120"/>
            </a:endParaRPr>
          </a:p>
        </p:txBody>
      </p:sp>
      <p:sp>
        <p:nvSpPr>
          <p:cNvPr id="49" name="Google Shape;286;p36"/>
          <p:cNvSpPr txBox="1">
            <a:spLocks/>
          </p:cNvSpPr>
          <p:nvPr/>
        </p:nvSpPr>
        <p:spPr>
          <a:xfrm>
            <a:off x="6704265" y="3274480"/>
            <a:ext cx="1497362" cy="97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6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 marL="0" indent="0"/>
            <a:r>
              <a:rPr lang="en-US" altLang="zh-TW" dirty="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Google</a:t>
            </a:r>
            <a:r>
              <a:rPr lang="zh-TW" altLang="en-US" dirty="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日曆</a:t>
            </a:r>
            <a:endParaRPr lang="zh-TW" altLang="en-US" dirty="0">
              <a:latin typeface="華康超明體(P)" panose="02020C00000000000000" pitchFamily="18" charset="-120"/>
              <a:ea typeface="華康超明體(P)" panose="02020C00000000000000" pitchFamily="18" charset="-120"/>
            </a:endParaRPr>
          </a:p>
        </p:txBody>
      </p:sp>
      <p:grpSp>
        <p:nvGrpSpPr>
          <p:cNvPr id="51" name="Google Shape;483;p44"/>
          <p:cNvGrpSpPr/>
          <p:nvPr/>
        </p:nvGrpSpPr>
        <p:grpSpPr>
          <a:xfrm>
            <a:off x="8535475" y="196100"/>
            <a:ext cx="284400" cy="137300"/>
            <a:chOff x="8535475" y="232250"/>
            <a:chExt cx="284400" cy="137300"/>
          </a:xfrm>
        </p:grpSpPr>
        <p:sp>
          <p:nvSpPr>
            <p:cNvPr id="52" name="Google Shape;484;p44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85;p44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86;p44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287;p36"/>
          <p:cNvSpPr txBox="1"/>
          <p:nvPr/>
        </p:nvSpPr>
        <p:spPr>
          <a:xfrm>
            <a:off x="3957461" y="185850"/>
            <a:ext cx="915601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uFill>
                  <a:noFill/>
                </a:u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自律工具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56" name="Google Shape;291;p36"/>
          <p:cNvSpPr txBox="1"/>
          <p:nvPr/>
        </p:nvSpPr>
        <p:spPr>
          <a:xfrm>
            <a:off x="2870557" y="200700"/>
            <a:ext cx="107788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何為自律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57" name="Google Shape;292;p36"/>
          <p:cNvSpPr txBox="1"/>
          <p:nvPr/>
        </p:nvSpPr>
        <p:spPr>
          <a:xfrm>
            <a:off x="6536010" y="17100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58" name="Google Shape;294;p36"/>
          <p:cNvGrpSpPr/>
          <p:nvPr/>
        </p:nvGrpSpPr>
        <p:grpSpPr>
          <a:xfrm>
            <a:off x="8535475" y="196100"/>
            <a:ext cx="284400" cy="137300"/>
            <a:chOff x="8535475" y="232250"/>
            <a:chExt cx="284400" cy="137300"/>
          </a:xfrm>
        </p:grpSpPr>
        <p:sp>
          <p:nvSpPr>
            <p:cNvPr id="59" name="Google Shape;295;p36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96;p36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97;p36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293;p36"/>
          <p:cNvSpPr txBox="1"/>
          <p:nvPr/>
        </p:nvSpPr>
        <p:spPr>
          <a:xfrm>
            <a:off x="7513965" y="185850"/>
            <a:ext cx="9156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了</a:t>
            </a: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解本站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63" name="Google Shape;287;p36"/>
          <p:cNvSpPr txBox="1"/>
          <p:nvPr/>
        </p:nvSpPr>
        <p:spPr>
          <a:xfrm>
            <a:off x="5041317" y="175600"/>
            <a:ext cx="1114484" cy="16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社會觀察家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64" name="Google Shape;287;p36"/>
          <p:cNvSpPr txBox="1"/>
          <p:nvPr/>
        </p:nvSpPr>
        <p:spPr>
          <a:xfrm>
            <a:off x="6056030" y="175600"/>
            <a:ext cx="1114484" cy="16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留言板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</p:spTree>
    <p:extLst>
      <p:ext uri="{BB962C8B-B14F-4D97-AF65-F5344CB8AC3E}">
        <p14:creationId xmlns:p14="http://schemas.microsoft.com/office/powerpoint/2010/main" val="32572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/>
          <p:nvPr/>
        </p:nvSpPr>
        <p:spPr>
          <a:xfrm>
            <a:off x="3977279" y="-122183"/>
            <a:ext cx="7282800" cy="7282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4" name="Google Shape;284;p36"/>
          <p:cNvSpPr/>
          <p:nvPr/>
        </p:nvSpPr>
        <p:spPr>
          <a:xfrm>
            <a:off x="0" y="0"/>
            <a:ext cx="9144000" cy="52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80;p41"/>
          <p:cNvSpPr/>
          <p:nvPr/>
        </p:nvSpPr>
        <p:spPr>
          <a:xfrm>
            <a:off x="5338992" y="772635"/>
            <a:ext cx="2730545" cy="6174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 smtClean="0">
                <a:solidFill>
                  <a:schemeClr val="lt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Cormorant Garamond SemiBold"/>
                <a:sym typeface="Cormorant Garamond SemiBold"/>
              </a:rPr>
              <a:t>時間管理工具</a:t>
            </a:r>
            <a:endParaRPr sz="3000" dirty="0">
              <a:solidFill>
                <a:schemeClr val="lt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Cormorant Garamond SemiBold"/>
              <a:sym typeface="Cormorant Garamond SemiBold"/>
            </a:endParaRPr>
          </a:p>
        </p:txBody>
      </p:sp>
      <p:sp>
        <p:nvSpPr>
          <p:cNvPr id="44" name="Google Shape;380;p41"/>
          <p:cNvSpPr/>
          <p:nvPr/>
        </p:nvSpPr>
        <p:spPr>
          <a:xfrm>
            <a:off x="4337475" y="2485485"/>
            <a:ext cx="855270" cy="3128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050" dirty="0" smtClean="0">
                <a:solidFill>
                  <a:schemeClr val="lt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Cormorant Garamond SemiBold"/>
                <a:sym typeface="Cormorant Garamond SemiBold"/>
              </a:rPr>
              <a:t>計畫工具</a:t>
            </a:r>
            <a:endParaRPr sz="1050" dirty="0">
              <a:solidFill>
                <a:schemeClr val="lt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Cormorant Garamond SemiBold"/>
              <a:sym typeface="Cormorant Garamond SemiBold"/>
            </a:endParaRPr>
          </a:p>
        </p:txBody>
      </p:sp>
      <p:sp>
        <p:nvSpPr>
          <p:cNvPr id="25" name="Google Shape;380;p41"/>
          <p:cNvSpPr/>
          <p:nvPr/>
        </p:nvSpPr>
        <p:spPr>
          <a:xfrm>
            <a:off x="4604609" y="4315660"/>
            <a:ext cx="855270" cy="3128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050" dirty="0">
                <a:solidFill>
                  <a:schemeClr val="lt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Cormorant Garamond SemiBold"/>
                <a:sym typeface="Cormorant Garamond SemiBold"/>
              </a:rPr>
              <a:t>提醒</a:t>
            </a:r>
            <a:r>
              <a:rPr lang="zh-TW" altLang="en-US" sz="1050" dirty="0" smtClean="0">
                <a:solidFill>
                  <a:schemeClr val="lt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Cormorant Garamond SemiBold"/>
                <a:sym typeface="Cormorant Garamond SemiBold"/>
              </a:rPr>
              <a:t>工具</a:t>
            </a:r>
            <a:endParaRPr sz="1050" dirty="0">
              <a:solidFill>
                <a:schemeClr val="lt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Cormorant Garamond SemiBold"/>
              <a:sym typeface="Cormorant Garamond SemiBold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415261" y="4759969"/>
            <a:ext cx="2038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點擊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切換頁面</a:t>
            </a:r>
            <a:endParaRPr lang="zh-TW" altLang="en-US" dirty="0"/>
          </a:p>
        </p:txBody>
      </p:sp>
      <p:sp>
        <p:nvSpPr>
          <p:cNvPr id="27" name="Google Shape;286;p36"/>
          <p:cNvSpPr txBox="1">
            <a:spLocks/>
          </p:cNvSpPr>
          <p:nvPr/>
        </p:nvSpPr>
        <p:spPr>
          <a:xfrm>
            <a:off x="107026" y="1129795"/>
            <a:ext cx="1760940" cy="97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6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 marL="0" indent="0"/>
            <a:r>
              <a:rPr lang="zh-TW" altLang="en-US" dirty="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番茄</a:t>
            </a:r>
            <a:r>
              <a:rPr lang="zh-TW" altLang="en-US" dirty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時鐘法</a:t>
            </a:r>
          </a:p>
          <a:p>
            <a:pPr marL="0" indent="0"/>
            <a:r>
              <a:rPr lang="en-US" altLang="zh-TW" dirty="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 </a:t>
            </a:r>
            <a:br>
              <a:rPr lang="en-US" altLang="zh-TW" dirty="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</a:br>
            <a:r>
              <a:rPr lang="zh-TW" altLang="en-US" dirty="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架設計時器</a:t>
            </a:r>
            <a:endParaRPr lang="zh-TW" altLang="en-US" dirty="0">
              <a:latin typeface="華康超明體(P)" panose="02020C00000000000000" pitchFamily="18" charset="-120"/>
              <a:ea typeface="華康超明體(P)" panose="02020C00000000000000" pitchFamily="18" charset="-120"/>
            </a:endParaRPr>
          </a:p>
        </p:txBody>
      </p:sp>
      <p:sp>
        <p:nvSpPr>
          <p:cNvPr id="29" name="Google Shape;285;p36"/>
          <p:cNvSpPr txBox="1">
            <a:spLocks/>
          </p:cNvSpPr>
          <p:nvPr/>
        </p:nvSpPr>
        <p:spPr>
          <a:xfrm>
            <a:off x="6412506" y="2163501"/>
            <a:ext cx="1941549" cy="1765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Garamond SemiBold"/>
              <a:buNone/>
              <a:defRPr sz="6400" b="0" i="0" u="none" strike="noStrike" cap="none">
                <a:solidFill>
                  <a:schemeClr val="dk1"/>
                </a:solidFill>
                <a:latin typeface="Cormorant Garamond SemiBold"/>
                <a:ea typeface="Cormorant Garamond SemiBold"/>
                <a:cs typeface="Cormorant Garamond SemiBold"/>
                <a:sym typeface="Cormorant Garamon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zh-TW" altLang="en-US" sz="600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自律工具</a:t>
            </a:r>
            <a:endParaRPr lang="zh-TW" altLang="en-US" sz="60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51" y="2368872"/>
            <a:ext cx="3243430" cy="1354702"/>
          </a:xfrm>
          <a:prstGeom prst="rect">
            <a:avLst/>
          </a:prstGeom>
        </p:spPr>
      </p:pic>
      <p:grpSp>
        <p:nvGrpSpPr>
          <p:cNvPr id="32" name="Google Shape;483;p44"/>
          <p:cNvGrpSpPr/>
          <p:nvPr/>
        </p:nvGrpSpPr>
        <p:grpSpPr>
          <a:xfrm>
            <a:off x="8535475" y="196100"/>
            <a:ext cx="284400" cy="137300"/>
            <a:chOff x="8535475" y="232250"/>
            <a:chExt cx="284400" cy="137300"/>
          </a:xfrm>
        </p:grpSpPr>
        <p:sp>
          <p:nvSpPr>
            <p:cNvPr id="33" name="Google Shape;484;p44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85;p44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86;p44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287;p36"/>
          <p:cNvSpPr txBox="1"/>
          <p:nvPr/>
        </p:nvSpPr>
        <p:spPr>
          <a:xfrm>
            <a:off x="3957461" y="185850"/>
            <a:ext cx="915601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uFill>
                  <a:noFill/>
                </a:u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自律工具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38" name="Google Shape;291;p36"/>
          <p:cNvSpPr txBox="1"/>
          <p:nvPr/>
        </p:nvSpPr>
        <p:spPr>
          <a:xfrm>
            <a:off x="2870557" y="200700"/>
            <a:ext cx="107788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何為自律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39" name="Google Shape;292;p36"/>
          <p:cNvSpPr txBox="1"/>
          <p:nvPr/>
        </p:nvSpPr>
        <p:spPr>
          <a:xfrm>
            <a:off x="6536010" y="17100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40" name="Google Shape;294;p36"/>
          <p:cNvGrpSpPr/>
          <p:nvPr/>
        </p:nvGrpSpPr>
        <p:grpSpPr>
          <a:xfrm>
            <a:off x="8535475" y="196100"/>
            <a:ext cx="284400" cy="137300"/>
            <a:chOff x="8535475" y="232250"/>
            <a:chExt cx="284400" cy="137300"/>
          </a:xfrm>
        </p:grpSpPr>
        <p:sp>
          <p:nvSpPr>
            <p:cNvPr id="41" name="Google Shape;295;p36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96;p36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97;p36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293;p36"/>
          <p:cNvSpPr txBox="1"/>
          <p:nvPr/>
        </p:nvSpPr>
        <p:spPr>
          <a:xfrm>
            <a:off x="7513965" y="185850"/>
            <a:ext cx="9156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了</a:t>
            </a: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解本站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50" name="Google Shape;287;p36"/>
          <p:cNvSpPr txBox="1"/>
          <p:nvPr/>
        </p:nvSpPr>
        <p:spPr>
          <a:xfrm>
            <a:off x="5041317" y="175600"/>
            <a:ext cx="1114484" cy="16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社會觀察家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51" name="Google Shape;287;p36"/>
          <p:cNvSpPr txBox="1"/>
          <p:nvPr/>
        </p:nvSpPr>
        <p:spPr>
          <a:xfrm>
            <a:off x="6056030" y="175600"/>
            <a:ext cx="1114484" cy="16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留言板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</p:spTree>
    <p:extLst>
      <p:ext uri="{BB962C8B-B14F-4D97-AF65-F5344CB8AC3E}">
        <p14:creationId xmlns:p14="http://schemas.microsoft.com/office/powerpoint/2010/main" val="17187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/>
          <p:nvPr/>
        </p:nvSpPr>
        <p:spPr>
          <a:xfrm>
            <a:off x="3977279" y="-122183"/>
            <a:ext cx="7282800" cy="7282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4" name="Google Shape;284;p36"/>
          <p:cNvSpPr/>
          <p:nvPr/>
        </p:nvSpPr>
        <p:spPr>
          <a:xfrm>
            <a:off x="0" y="0"/>
            <a:ext cx="9144000" cy="52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6"/>
          <p:cNvSpPr txBox="1">
            <a:spLocks noGrp="1"/>
          </p:cNvSpPr>
          <p:nvPr>
            <p:ph type="ctrTitle"/>
          </p:nvPr>
        </p:nvSpPr>
        <p:spPr>
          <a:xfrm>
            <a:off x="6412506" y="2163501"/>
            <a:ext cx="1941549" cy="1765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6000" dirty="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自律工具</a:t>
            </a:r>
            <a:endParaRPr sz="6000" b="1" dirty="0"/>
          </a:p>
        </p:txBody>
      </p:sp>
      <p:sp>
        <p:nvSpPr>
          <p:cNvPr id="290" name="Google Shape;290;p36"/>
          <p:cNvSpPr txBox="1"/>
          <p:nvPr/>
        </p:nvSpPr>
        <p:spPr>
          <a:xfrm>
            <a:off x="71443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6" name="Google Shape;380;p41"/>
          <p:cNvSpPr/>
          <p:nvPr/>
        </p:nvSpPr>
        <p:spPr>
          <a:xfrm>
            <a:off x="5338993" y="772634"/>
            <a:ext cx="1365272" cy="35716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solidFill>
                  <a:schemeClr val="lt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Cormorant Garamond SemiBold"/>
                <a:sym typeface="Cormorant Garamond SemiBold"/>
              </a:rPr>
              <a:t>時間管理工具</a:t>
            </a:r>
            <a:endParaRPr dirty="0">
              <a:solidFill>
                <a:schemeClr val="lt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Cormorant Garamond SemiBold"/>
              <a:sym typeface="Cormorant Garamond SemiBold"/>
            </a:endParaRPr>
          </a:p>
        </p:txBody>
      </p:sp>
      <p:sp>
        <p:nvSpPr>
          <p:cNvPr id="44" name="Google Shape;380;p41"/>
          <p:cNvSpPr/>
          <p:nvPr/>
        </p:nvSpPr>
        <p:spPr>
          <a:xfrm>
            <a:off x="4337474" y="2485484"/>
            <a:ext cx="1714837" cy="61243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 smtClean="0">
                <a:solidFill>
                  <a:schemeClr val="lt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Cormorant Garamond SemiBold"/>
                <a:sym typeface="Cormorant Garamond SemiBold"/>
              </a:rPr>
              <a:t>計畫工具</a:t>
            </a:r>
            <a:endParaRPr sz="3000" dirty="0">
              <a:solidFill>
                <a:schemeClr val="lt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Cormorant Garamond SemiBold"/>
              <a:sym typeface="Cormorant Garamond SemiBold"/>
            </a:endParaRPr>
          </a:p>
        </p:txBody>
      </p:sp>
      <p:sp>
        <p:nvSpPr>
          <p:cNvPr id="25" name="Google Shape;380;p41"/>
          <p:cNvSpPr/>
          <p:nvPr/>
        </p:nvSpPr>
        <p:spPr>
          <a:xfrm>
            <a:off x="4604609" y="4315660"/>
            <a:ext cx="855270" cy="3128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050" dirty="0">
                <a:solidFill>
                  <a:schemeClr val="lt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Cormorant Garamond SemiBold"/>
                <a:sym typeface="Cormorant Garamond SemiBold"/>
              </a:rPr>
              <a:t>提醒</a:t>
            </a:r>
            <a:r>
              <a:rPr lang="zh-TW" altLang="en-US" sz="1050" dirty="0" smtClean="0">
                <a:solidFill>
                  <a:schemeClr val="lt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Cormorant Garamond SemiBold"/>
                <a:sym typeface="Cormorant Garamond SemiBold"/>
              </a:rPr>
              <a:t>工具</a:t>
            </a:r>
            <a:endParaRPr sz="1050" dirty="0">
              <a:solidFill>
                <a:schemeClr val="lt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Cormorant Garamond SemiBold"/>
              <a:sym typeface="Cormorant Garamond SemiBold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415261" y="4759969"/>
            <a:ext cx="2038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點擊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切換頁面</a:t>
            </a:r>
            <a:endParaRPr lang="zh-TW" altLang="en-US" dirty="0"/>
          </a:p>
        </p:txBody>
      </p:sp>
      <p:sp>
        <p:nvSpPr>
          <p:cNvPr id="27" name="Google Shape;286;p36"/>
          <p:cNvSpPr txBox="1">
            <a:spLocks/>
          </p:cNvSpPr>
          <p:nvPr/>
        </p:nvSpPr>
        <p:spPr>
          <a:xfrm>
            <a:off x="107026" y="1129795"/>
            <a:ext cx="1760940" cy="97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6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 marL="0" indent="0"/>
            <a:r>
              <a:rPr lang="zh-TW" altLang="en-US" dirty="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內文介紹</a:t>
            </a:r>
            <a:endParaRPr lang="en-US" altLang="zh-TW" dirty="0" smtClean="0">
              <a:latin typeface="華康超明體(P)" panose="02020C00000000000000" pitchFamily="18" charset="-120"/>
              <a:ea typeface="華康超明體(P)" panose="02020C00000000000000" pitchFamily="18" charset="-120"/>
            </a:endParaRPr>
          </a:p>
          <a:p>
            <a:pPr marL="0" indent="0"/>
            <a:r>
              <a:rPr lang="en-US" altLang="zh-TW" dirty="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notion</a:t>
            </a:r>
            <a:endParaRPr lang="zh-TW" altLang="en-US" dirty="0">
              <a:latin typeface="華康超明體(P)" panose="02020C00000000000000" pitchFamily="18" charset="-120"/>
              <a:ea typeface="華康超明體(P)" panose="02020C00000000000000" pitchFamily="18" charset="-120"/>
            </a:endParaRPr>
          </a:p>
          <a:p>
            <a:pPr marL="0" indent="0"/>
            <a:endParaRPr lang="zh-TW" altLang="en-US" dirty="0">
              <a:latin typeface="華康超明體(P)" panose="02020C00000000000000" pitchFamily="18" charset="-120"/>
              <a:ea typeface="華康超明體(P)" panose="02020C00000000000000" pitchFamily="18" charset="-120"/>
            </a:endParaRPr>
          </a:p>
        </p:txBody>
      </p:sp>
      <p:grpSp>
        <p:nvGrpSpPr>
          <p:cNvPr id="22" name="Google Shape;483;p44"/>
          <p:cNvGrpSpPr/>
          <p:nvPr/>
        </p:nvGrpSpPr>
        <p:grpSpPr>
          <a:xfrm>
            <a:off x="8535475" y="196100"/>
            <a:ext cx="284400" cy="137300"/>
            <a:chOff x="8535475" y="232250"/>
            <a:chExt cx="284400" cy="137300"/>
          </a:xfrm>
        </p:grpSpPr>
        <p:sp>
          <p:nvSpPr>
            <p:cNvPr id="23" name="Google Shape;484;p44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85;p44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86;p44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287;p36"/>
          <p:cNvSpPr txBox="1"/>
          <p:nvPr/>
        </p:nvSpPr>
        <p:spPr>
          <a:xfrm>
            <a:off x="3957461" y="185850"/>
            <a:ext cx="915601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uFill>
                  <a:noFill/>
                </a:u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自律工具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31" name="Google Shape;291;p36"/>
          <p:cNvSpPr txBox="1"/>
          <p:nvPr/>
        </p:nvSpPr>
        <p:spPr>
          <a:xfrm>
            <a:off x="2870557" y="200700"/>
            <a:ext cx="107788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何為自律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32" name="Google Shape;292;p36"/>
          <p:cNvSpPr txBox="1"/>
          <p:nvPr/>
        </p:nvSpPr>
        <p:spPr>
          <a:xfrm>
            <a:off x="6536010" y="17100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33" name="Google Shape;294;p36"/>
          <p:cNvGrpSpPr/>
          <p:nvPr/>
        </p:nvGrpSpPr>
        <p:grpSpPr>
          <a:xfrm>
            <a:off x="8535475" y="196100"/>
            <a:ext cx="284400" cy="137300"/>
            <a:chOff x="8535475" y="232250"/>
            <a:chExt cx="284400" cy="137300"/>
          </a:xfrm>
        </p:grpSpPr>
        <p:sp>
          <p:nvSpPr>
            <p:cNvPr id="34" name="Google Shape;295;p36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96;p36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97;p36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293;p36"/>
          <p:cNvSpPr txBox="1"/>
          <p:nvPr/>
        </p:nvSpPr>
        <p:spPr>
          <a:xfrm>
            <a:off x="7513965" y="185850"/>
            <a:ext cx="9156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了</a:t>
            </a: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解本站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39" name="Google Shape;287;p36"/>
          <p:cNvSpPr txBox="1"/>
          <p:nvPr/>
        </p:nvSpPr>
        <p:spPr>
          <a:xfrm>
            <a:off x="5041317" y="175600"/>
            <a:ext cx="1114484" cy="16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社會觀察家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40" name="Google Shape;287;p36"/>
          <p:cNvSpPr txBox="1"/>
          <p:nvPr/>
        </p:nvSpPr>
        <p:spPr>
          <a:xfrm>
            <a:off x="6056030" y="175600"/>
            <a:ext cx="1114484" cy="16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留言板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</p:spTree>
    <p:extLst>
      <p:ext uri="{BB962C8B-B14F-4D97-AF65-F5344CB8AC3E}">
        <p14:creationId xmlns:p14="http://schemas.microsoft.com/office/powerpoint/2010/main" val="331823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/>
          <p:nvPr/>
        </p:nvSpPr>
        <p:spPr>
          <a:xfrm>
            <a:off x="3977279" y="-122183"/>
            <a:ext cx="7282800" cy="7282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4" name="Google Shape;284;p36"/>
          <p:cNvSpPr/>
          <p:nvPr/>
        </p:nvSpPr>
        <p:spPr>
          <a:xfrm>
            <a:off x="0" y="0"/>
            <a:ext cx="9144000" cy="52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6"/>
          <p:cNvSpPr txBox="1"/>
          <p:nvPr/>
        </p:nvSpPr>
        <p:spPr>
          <a:xfrm>
            <a:off x="71443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4" name="Google Shape;380;p41"/>
          <p:cNvSpPr/>
          <p:nvPr/>
        </p:nvSpPr>
        <p:spPr>
          <a:xfrm>
            <a:off x="4337475" y="2485485"/>
            <a:ext cx="855270" cy="3128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050" dirty="0" smtClean="0">
                <a:solidFill>
                  <a:schemeClr val="lt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Cormorant Garamond SemiBold"/>
                <a:sym typeface="Cormorant Garamond SemiBold"/>
              </a:rPr>
              <a:t>計畫工具</a:t>
            </a:r>
            <a:endParaRPr sz="1050" dirty="0">
              <a:solidFill>
                <a:schemeClr val="lt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Cormorant Garamond SemiBold"/>
              <a:sym typeface="Cormorant Garamond SemiBold"/>
            </a:endParaRPr>
          </a:p>
        </p:txBody>
      </p:sp>
      <p:sp>
        <p:nvSpPr>
          <p:cNvPr id="25" name="Google Shape;380;p41"/>
          <p:cNvSpPr/>
          <p:nvPr/>
        </p:nvSpPr>
        <p:spPr>
          <a:xfrm>
            <a:off x="4604608" y="3988676"/>
            <a:ext cx="1772543" cy="6398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>
                <a:solidFill>
                  <a:schemeClr val="lt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Cormorant Garamond SemiBold"/>
                <a:sym typeface="Cormorant Garamond SemiBold"/>
              </a:rPr>
              <a:t>提醒</a:t>
            </a:r>
            <a:r>
              <a:rPr lang="zh-TW" altLang="en-US" sz="3000" dirty="0" smtClean="0">
                <a:solidFill>
                  <a:schemeClr val="lt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Cormorant Garamond SemiBold"/>
                <a:sym typeface="Cormorant Garamond SemiBold"/>
              </a:rPr>
              <a:t>工具</a:t>
            </a:r>
            <a:endParaRPr sz="3000" dirty="0">
              <a:solidFill>
                <a:schemeClr val="lt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Cormorant Garamond SemiBold"/>
              <a:sym typeface="Cormorant Garamond SemiBold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415261" y="4759969"/>
            <a:ext cx="2038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點擊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切換頁面</a:t>
            </a:r>
            <a:endParaRPr lang="zh-TW" altLang="en-US" dirty="0"/>
          </a:p>
        </p:txBody>
      </p:sp>
      <p:sp>
        <p:nvSpPr>
          <p:cNvPr id="27" name="Google Shape;286;p36"/>
          <p:cNvSpPr txBox="1">
            <a:spLocks/>
          </p:cNvSpPr>
          <p:nvPr/>
        </p:nvSpPr>
        <p:spPr>
          <a:xfrm>
            <a:off x="107026" y="1129795"/>
            <a:ext cx="1760940" cy="97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6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None/>
              <a:defRPr sz="1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 marL="0" indent="0"/>
            <a:r>
              <a:rPr lang="zh-TW" altLang="en-US" dirty="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內文介紹</a:t>
            </a:r>
            <a:endParaRPr lang="en-US" altLang="zh-TW" dirty="0" smtClean="0">
              <a:latin typeface="華康超明體(P)" panose="02020C00000000000000" pitchFamily="18" charset="-120"/>
              <a:ea typeface="華康超明體(P)" panose="02020C00000000000000" pitchFamily="18" charset="-120"/>
            </a:endParaRPr>
          </a:p>
          <a:p>
            <a:pPr marL="0" indent="0"/>
            <a:r>
              <a:rPr lang="en-US" altLang="zh-TW" dirty="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Google</a:t>
            </a:r>
            <a:r>
              <a:rPr lang="zh-TW" altLang="en-US" dirty="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日曆</a:t>
            </a:r>
            <a:endParaRPr lang="zh-TW" altLang="en-US" dirty="0">
              <a:latin typeface="華康超明體(P)" panose="02020C00000000000000" pitchFamily="18" charset="-120"/>
              <a:ea typeface="華康超明體(P)" panose="02020C00000000000000" pitchFamily="18" charset="-120"/>
            </a:endParaRPr>
          </a:p>
          <a:p>
            <a:pPr marL="0" indent="0"/>
            <a:endParaRPr lang="zh-TW" altLang="en-US" dirty="0">
              <a:latin typeface="華康超明體(P)" panose="02020C00000000000000" pitchFamily="18" charset="-120"/>
              <a:ea typeface="華康超明體(P)" panose="02020C00000000000000" pitchFamily="18" charset="-120"/>
            </a:endParaRPr>
          </a:p>
        </p:txBody>
      </p:sp>
      <p:sp>
        <p:nvSpPr>
          <p:cNvPr id="21" name="Google Shape;380;p41"/>
          <p:cNvSpPr/>
          <p:nvPr/>
        </p:nvSpPr>
        <p:spPr>
          <a:xfrm>
            <a:off x="5338993" y="772634"/>
            <a:ext cx="1365272" cy="35716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solidFill>
                  <a:schemeClr val="lt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Cormorant Garamond SemiBold"/>
                <a:sym typeface="Cormorant Garamond SemiBold"/>
              </a:rPr>
              <a:t>時間管理工具</a:t>
            </a:r>
            <a:endParaRPr dirty="0">
              <a:solidFill>
                <a:schemeClr val="lt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Cormorant Garamond SemiBold"/>
              <a:sym typeface="Cormorant Garamond SemiBold"/>
            </a:endParaRPr>
          </a:p>
        </p:txBody>
      </p:sp>
      <p:sp>
        <p:nvSpPr>
          <p:cNvPr id="23" name="Google Shape;285;p36"/>
          <p:cNvSpPr txBox="1">
            <a:spLocks/>
          </p:cNvSpPr>
          <p:nvPr/>
        </p:nvSpPr>
        <p:spPr>
          <a:xfrm>
            <a:off x="6412506" y="2163501"/>
            <a:ext cx="1941549" cy="1765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Garamond SemiBold"/>
              <a:buNone/>
              <a:defRPr sz="6400" b="0" i="0" u="none" strike="noStrike" cap="none">
                <a:solidFill>
                  <a:schemeClr val="dk1"/>
                </a:solidFill>
                <a:latin typeface="Cormorant Garamond SemiBold"/>
                <a:ea typeface="Cormorant Garamond SemiBold"/>
                <a:cs typeface="Cormorant Garamond SemiBold"/>
                <a:sym typeface="Cormorant Garamon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zh-TW" altLang="en-US" sz="600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自律工具</a:t>
            </a:r>
            <a:endParaRPr lang="zh-TW" altLang="en-US" sz="6000" b="1" dirty="0"/>
          </a:p>
        </p:txBody>
      </p:sp>
      <p:grpSp>
        <p:nvGrpSpPr>
          <p:cNvPr id="29" name="Google Shape;483;p44"/>
          <p:cNvGrpSpPr/>
          <p:nvPr/>
        </p:nvGrpSpPr>
        <p:grpSpPr>
          <a:xfrm>
            <a:off x="8535475" y="196100"/>
            <a:ext cx="284400" cy="137300"/>
            <a:chOff x="8535475" y="232250"/>
            <a:chExt cx="284400" cy="137300"/>
          </a:xfrm>
        </p:grpSpPr>
        <p:sp>
          <p:nvSpPr>
            <p:cNvPr id="30" name="Google Shape;484;p44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85;p44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86;p44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287;p36"/>
          <p:cNvSpPr txBox="1"/>
          <p:nvPr/>
        </p:nvSpPr>
        <p:spPr>
          <a:xfrm>
            <a:off x="3957461" y="185850"/>
            <a:ext cx="915601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uFill>
                  <a:noFill/>
                </a:u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自律工具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34" name="Google Shape;291;p36"/>
          <p:cNvSpPr txBox="1"/>
          <p:nvPr/>
        </p:nvSpPr>
        <p:spPr>
          <a:xfrm>
            <a:off x="2870557" y="200700"/>
            <a:ext cx="107788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何為自律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35" name="Google Shape;292;p36"/>
          <p:cNvSpPr txBox="1"/>
          <p:nvPr/>
        </p:nvSpPr>
        <p:spPr>
          <a:xfrm>
            <a:off x="6536010" y="17100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37" name="Google Shape;294;p36"/>
          <p:cNvGrpSpPr/>
          <p:nvPr/>
        </p:nvGrpSpPr>
        <p:grpSpPr>
          <a:xfrm>
            <a:off x="8535475" y="196100"/>
            <a:ext cx="284400" cy="137300"/>
            <a:chOff x="8535475" y="232250"/>
            <a:chExt cx="284400" cy="137300"/>
          </a:xfrm>
        </p:grpSpPr>
        <p:sp>
          <p:nvSpPr>
            <p:cNvPr id="38" name="Google Shape;295;p36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96;p36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97;p36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293;p36"/>
          <p:cNvSpPr txBox="1"/>
          <p:nvPr/>
        </p:nvSpPr>
        <p:spPr>
          <a:xfrm>
            <a:off x="7513965" y="185850"/>
            <a:ext cx="9156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了</a:t>
            </a: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解本站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42" name="Google Shape;287;p36"/>
          <p:cNvSpPr txBox="1"/>
          <p:nvPr/>
        </p:nvSpPr>
        <p:spPr>
          <a:xfrm>
            <a:off x="5041317" y="175600"/>
            <a:ext cx="1114484" cy="16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社會觀察家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43" name="Google Shape;287;p36"/>
          <p:cNvSpPr txBox="1"/>
          <p:nvPr/>
        </p:nvSpPr>
        <p:spPr>
          <a:xfrm>
            <a:off x="6056030" y="175600"/>
            <a:ext cx="1114484" cy="16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留言板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</p:spTree>
    <p:extLst>
      <p:ext uri="{BB962C8B-B14F-4D97-AF65-F5344CB8AC3E}">
        <p14:creationId xmlns:p14="http://schemas.microsoft.com/office/powerpoint/2010/main" val="27454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70;p44"/>
          <p:cNvSpPr/>
          <p:nvPr/>
        </p:nvSpPr>
        <p:spPr>
          <a:xfrm>
            <a:off x="2956965" y="3485094"/>
            <a:ext cx="7282800" cy="7282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p44"/>
          <p:cNvSpPr/>
          <p:nvPr/>
        </p:nvSpPr>
        <p:spPr>
          <a:xfrm>
            <a:off x="-483270" y="-404930"/>
            <a:ext cx="7282800" cy="7282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1" name="Google Shape;471;p44"/>
          <p:cNvSpPr/>
          <p:nvPr/>
        </p:nvSpPr>
        <p:spPr>
          <a:xfrm rot="5400000">
            <a:off x="5418625" y="1423475"/>
            <a:ext cx="1479600" cy="1479600"/>
          </a:xfrm>
          <a:prstGeom prst="pie">
            <a:avLst>
              <a:gd name="adj1" fmla="val 5421019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4"/>
          <p:cNvSpPr/>
          <p:nvPr/>
        </p:nvSpPr>
        <p:spPr>
          <a:xfrm rot="10800000">
            <a:off x="7378285" y="2087950"/>
            <a:ext cx="1519800" cy="1519800"/>
          </a:xfrm>
          <a:prstGeom prst="pie">
            <a:avLst>
              <a:gd name="adj1" fmla="val 5421019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44"/>
          <p:cNvSpPr/>
          <p:nvPr/>
        </p:nvSpPr>
        <p:spPr>
          <a:xfrm>
            <a:off x="0" y="0"/>
            <a:ext cx="9144000" cy="52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85;p36"/>
          <p:cNvSpPr txBox="1">
            <a:spLocks/>
          </p:cNvSpPr>
          <p:nvPr/>
        </p:nvSpPr>
        <p:spPr>
          <a:xfrm>
            <a:off x="5705778" y="1955975"/>
            <a:ext cx="3743285" cy="23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Garamond SemiBold"/>
              <a:buNone/>
              <a:defRPr sz="2500" b="0" i="0" u="none" strike="noStrike" cap="none">
                <a:solidFill>
                  <a:schemeClr val="dk1"/>
                </a:solidFill>
                <a:latin typeface="Cormorant Garamond SemiBold"/>
                <a:ea typeface="Cormorant Garamond SemiBold"/>
                <a:cs typeface="Cormorant Garamond SemiBold"/>
                <a:sym typeface="Cormorant Garamon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zh-TW" altLang="en-US" sz="5400" dirty="0" smtClean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社會</a:t>
            </a:r>
            <a:endParaRPr lang="en-US" altLang="zh-TW" sz="5400" dirty="0" smtClean="0">
              <a:latin typeface="華康超明體(P)" panose="02020C00000000000000" pitchFamily="18" charset="-120"/>
              <a:ea typeface="華康超明體(P)" panose="02020C00000000000000" pitchFamily="18" charset="-120"/>
            </a:endParaRPr>
          </a:p>
          <a:p>
            <a:r>
              <a:rPr lang="zh-TW" altLang="en-US" sz="5400" b="1" dirty="0">
                <a:latin typeface="華康超明體(P)" panose="02020C00000000000000" pitchFamily="18" charset="-120"/>
                <a:ea typeface="華康超明體(P)" panose="02020C00000000000000" pitchFamily="18" charset="-120"/>
              </a:rPr>
              <a:t>觀察家</a:t>
            </a:r>
            <a:endParaRPr lang="zh-TW" altLang="en-US" sz="5400" b="1" dirty="0"/>
          </a:p>
        </p:txBody>
      </p:sp>
      <p:sp>
        <p:nvSpPr>
          <p:cNvPr id="5" name="矩形 4"/>
          <p:cNvSpPr/>
          <p:nvPr/>
        </p:nvSpPr>
        <p:spPr>
          <a:xfrm>
            <a:off x="-429837" y="841455"/>
            <a:ext cx="60821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400" dirty="0" smtClean="0">
                <a:solidFill>
                  <a:schemeClr val="bg1">
                    <a:lumMod val="10000"/>
                  </a:schemeClr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「以</a:t>
            </a:r>
            <a:r>
              <a:rPr lang="zh-TW" altLang="en-US" sz="2400" dirty="0">
                <a:solidFill>
                  <a:schemeClr val="bg1">
                    <a:lumMod val="10000"/>
                  </a:schemeClr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獨到的</a:t>
            </a:r>
            <a:r>
              <a:rPr lang="zh-TW" altLang="en-US" sz="2400" dirty="0" smtClean="0">
                <a:solidFill>
                  <a:schemeClr val="bg1">
                    <a:lumMod val="10000"/>
                  </a:schemeClr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洞察力和</a:t>
            </a:r>
            <a:r>
              <a:rPr lang="zh-TW" altLang="en-US" sz="2400" dirty="0">
                <a:solidFill>
                  <a:schemeClr val="bg1">
                    <a:lumMod val="10000"/>
                  </a:schemeClr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批判性思考</a:t>
            </a:r>
            <a:r>
              <a:rPr lang="zh-TW" altLang="en-US" sz="2400" dirty="0" smtClean="0">
                <a:solidFill>
                  <a:schemeClr val="bg1">
                    <a:lumMod val="10000"/>
                  </a:schemeClr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，</a:t>
            </a:r>
            <a:endParaRPr lang="en-US" altLang="zh-TW" sz="2400" dirty="0" smtClean="0">
              <a:solidFill>
                <a:schemeClr val="bg1">
                  <a:lumMod val="10000"/>
                </a:schemeClr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  <a:p>
            <a:pPr algn="ctr">
              <a:lnSpc>
                <a:spcPct val="200000"/>
              </a:lnSpc>
            </a:pPr>
            <a:r>
              <a:rPr lang="zh-TW" altLang="en-US" sz="2400" dirty="0" smtClean="0">
                <a:solidFill>
                  <a:schemeClr val="bg1">
                    <a:lumMod val="10000"/>
                  </a:schemeClr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揭示</a:t>
            </a:r>
            <a:r>
              <a:rPr lang="zh-TW" altLang="en-US" sz="2400" dirty="0">
                <a:solidFill>
                  <a:schemeClr val="bg1">
                    <a:lumMod val="10000"/>
                  </a:schemeClr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社會現象中的隱藏</a:t>
            </a:r>
            <a:r>
              <a:rPr lang="zh-TW" altLang="en-US" sz="2400" dirty="0" smtClean="0">
                <a:solidFill>
                  <a:schemeClr val="bg1">
                    <a:lumMod val="10000"/>
                  </a:schemeClr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問題」</a:t>
            </a:r>
            <a:endParaRPr lang="zh-TW" altLang="en-US" sz="2400" dirty="0">
              <a:solidFill>
                <a:schemeClr val="bg1">
                  <a:lumMod val="10000"/>
                </a:schemeClr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3097" y="2823375"/>
            <a:ext cx="49790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透過 </a:t>
            </a:r>
            <a:r>
              <a:rPr lang="zh-TW" altLang="en-US" sz="2000" u="sng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自律</a:t>
            </a:r>
            <a:r>
              <a:rPr lang="zh-TW" altLang="en-US" sz="2000" u="sng" dirty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上癮</a:t>
            </a:r>
            <a:r>
              <a:rPr lang="en-US" altLang="zh-TW" sz="2000" u="sng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bar</a:t>
            </a:r>
            <a:r>
              <a:rPr lang="zh-TW" altLang="en-US" sz="2000" u="sng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 </a:t>
            </a:r>
            <a:r>
              <a:rPr lang="zh-TW" altLang="en-US" sz="20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的雙眼</a:t>
            </a:r>
            <a:endParaRPr lang="en-US" altLang="zh-TW" sz="2000" dirty="0" smtClean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  <a:p>
            <a:pPr>
              <a:lnSpc>
                <a:spcPct val="200000"/>
              </a:lnSpc>
            </a:pPr>
            <a:r>
              <a:rPr lang="zh-TW" altLang="en-US" sz="20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帶您窺見一些未知、有趣的事務。</a:t>
            </a:r>
            <a:endParaRPr lang="zh-TW" altLang="en-US" sz="20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grpSp>
        <p:nvGrpSpPr>
          <p:cNvPr id="47" name="Google Shape;483;p44"/>
          <p:cNvGrpSpPr/>
          <p:nvPr/>
        </p:nvGrpSpPr>
        <p:grpSpPr>
          <a:xfrm>
            <a:off x="8535475" y="196100"/>
            <a:ext cx="284400" cy="137300"/>
            <a:chOff x="8535475" y="232250"/>
            <a:chExt cx="284400" cy="137300"/>
          </a:xfrm>
        </p:grpSpPr>
        <p:sp>
          <p:nvSpPr>
            <p:cNvPr id="48" name="Google Shape;484;p44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85;p44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86;p44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287;p36"/>
          <p:cNvSpPr txBox="1"/>
          <p:nvPr/>
        </p:nvSpPr>
        <p:spPr>
          <a:xfrm>
            <a:off x="3957461" y="185850"/>
            <a:ext cx="915601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uFill>
                  <a:noFill/>
                </a:u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自律工具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52" name="Google Shape;291;p36"/>
          <p:cNvSpPr txBox="1"/>
          <p:nvPr/>
        </p:nvSpPr>
        <p:spPr>
          <a:xfrm>
            <a:off x="2870557" y="200700"/>
            <a:ext cx="107788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何為自律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53" name="Google Shape;292;p36"/>
          <p:cNvSpPr txBox="1"/>
          <p:nvPr/>
        </p:nvSpPr>
        <p:spPr>
          <a:xfrm>
            <a:off x="6536010" y="17100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54" name="Google Shape;294;p36"/>
          <p:cNvGrpSpPr/>
          <p:nvPr/>
        </p:nvGrpSpPr>
        <p:grpSpPr>
          <a:xfrm>
            <a:off x="8535475" y="196100"/>
            <a:ext cx="284400" cy="137300"/>
            <a:chOff x="8535475" y="232250"/>
            <a:chExt cx="284400" cy="137300"/>
          </a:xfrm>
        </p:grpSpPr>
        <p:sp>
          <p:nvSpPr>
            <p:cNvPr id="55" name="Google Shape;295;p36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96;p36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97;p36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293;p36"/>
          <p:cNvSpPr txBox="1"/>
          <p:nvPr/>
        </p:nvSpPr>
        <p:spPr>
          <a:xfrm>
            <a:off x="7513965" y="185850"/>
            <a:ext cx="9156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了</a:t>
            </a: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解本站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59" name="Google Shape;287;p36"/>
          <p:cNvSpPr txBox="1"/>
          <p:nvPr/>
        </p:nvSpPr>
        <p:spPr>
          <a:xfrm>
            <a:off x="5041317" y="175600"/>
            <a:ext cx="1114484" cy="16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社會觀察家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60" name="Google Shape;287;p36"/>
          <p:cNvSpPr txBox="1"/>
          <p:nvPr/>
        </p:nvSpPr>
        <p:spPr>
          <a:xfrm>
            <a:off x="6056030" y="175600"/>
            <a:ext cx="1114484" cy="16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留言板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</p:spTree>
    <p:extLst>
      <p:ext uri="{BB962C8B-B14F-4D97-AF65-F5344CB8AC3E}">
        <p14:creationId xmlns:p14="http://schemas.microsoft.com/office/powerpoint/2010/main" val="11653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4"/>
          <p:cNvSpPr/>
          <p:nvPr/>
        </p:nvSpPr>
        <p:spPr>
          <a:xfrm>
            <a:off x="-1395025" y="-793550"/>
            <a:ext cx="7282800" cy="7282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44"/>
          <p:cNvSpPr/>
          <p:nvPr/>
        </p:nvSpPr>
        <p:spPr>
          <a:xfrm>
            <a:off x="0" y="0"/>
            <a:ext cx="9144000" cy="52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35" y="777777"/>
            <a:ext cx="2029727" cy="211782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331" y="771815"/>
            <a:ext cx="2102582" cy="212378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435" y="3143876"/>
            <a:ext cx="2036760" cy="20682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5331" y="3120292"/>
            <a:ext cx="2102582" cy="2156494"/>
          </a:xfrm>
          <a:prstGeom prst="rect">
            <a:avLst/>
          </a:prstGeom>
        </p:spPr>
      </p:pic>
      <p:sp>
        <p:nvSpPr>
          <p:cNvPr id="24" name="Google Shape;380;p41"/>
          <p:cNvSpPr/>
          <p:nvPr/>
        </p:nvSpPr>
        <p:spPr>
          <a:xfrm>
            <a:off x="6073141" y="768630"/>
            <a:ext cx="548010" cy="30642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 smtClean="0">
                <a:solidFill>
                  <a:schemeClr val="lt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Cormorant Garamond SemiBold"/>
                <a:sym typeface="Cormorant Garamond SemiBold"/>
              </a:rPr>
              <a:t>自律書籍推薦</a:t>
            </a:r>
            <a:endParaRPr sz="3200" dirty="0">
              <a:solidFill>
                <a:schemeClr val="lt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Cormorant Garamond SemiBold"/>
              <a:sym typeface="Cormorant Garamond SemiBold"/>
            </a:endParaRPr>
          </a:p>
        </p:txBody>
      </p:sp>
      <p:sp>
        <p:nvSpPr>
          <p:cNvPr id="25" name="Google Shape;380;p41"/>
          <p:cNvSpPr/>
          <p:nvPr/>
        </p:nvSpPr>
        <p:spPr>
          <a:xfrm>
            <a:off x="6910968" y="768631"/>
            <a:ext cx="427635" cy="233934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 smtClean="0">
                <a:solidFill>
                  <a:schemeClr val="lt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Cormorant Garamond SemiBold"/>
                <a:sym typeface="Cormorant Garamond SemiBold"/>
              </a:rPr>
              <a:t>心理人格測驗</a:t>
            </a:r>
            <a:endParaRPr sz="2400" dirty="0">
              <a:solidFill>
                <a:schemeClr val="lt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Cormorant Garamond SemiBold"/>
              <a:sym typeface="Cormorant Garamond SemiBold"/>
            </a:endParaRPr>
          </a:p>
        </p:txBody>
      </p:sp>
      <p:sp>
        <p:nvSpPr>
          <p:cNvPr id="26" name="Google Shape;380;p41"/>
          <p:cNvSpPr/>
          <p:nvPr/>
        </p:nvSpPr>
        <p:spPr>
          <a:xfrm>
            <a:off x="7597080" y="780952"/>
            <a:ext cx="427635" cy="233934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zh-TW" altLang="en-US" sz="2400" dirty="0">
                <a:solidFill>
                  <a:schemeClr val="lt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Cormorant Garamond SemiBold"/>
                <a:sym typeface="Cormorant Garamond SemiBold"/>
              </a:rPr>
              <a:t>時事議題分享</a:t>
            </a:r>
            <a:endParaRPr sz="2400" dirty="0">
              <a:solidFill>
                <a:schemeClr val="lt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Cormorant Garamond SemiBold"/>
              <a:sym typeface="Cormorant Garamond SemiBold"/>
            </a:endParaRPr>
          </a:p>
        </p:txBody>
      </p:sp>
      <p:sp>
        <p:nvSpPr>
          <p:cNvPr id="27" name="Google Shape;380;p41"/>
          <p:cNvSpPr/>
          <p:nvPr/>
        </p:nvSpPr>
        <p:spPr>
          <a:xfrm>
            <a:off x="8357170" y="768631"/>
            <a:ext cx="427635" cy="233934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zh-TW" altLang="en-US" sz="2400" dirty="0">
                <a:solidFill>
                  <a:schemeClr val="lt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Cormorant Garamond SemiBold"/>
                <a:sym typeface="Cormorant Garamond SemiBold"/>
              </a:rPr>
              <a:t>自我放鬆療癒</a:t>
            </a:r>
            <a:endParaRPr sz="2400" dirty="0">
              <a:solidFill>
                <a:schemeClr val="lt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Cormorant Garamond SemiBold"/>
              <a:sym typeface="Cormorant Garamond SemiBold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410534" y="4703462"/>
            <a:ext cx="2038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點擊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切換頁面</a:t>
            </a:r>
            <a:endParaRPr lang="zh-TW" altLang="en-US" dirty="0"/>
          </a:p>
        </p:txBody>
      </p:sp>
      <p:grpSp>
        <p:nvGrpSpPr>
          <p:cNvPr id="44" name="Google Shape;483;p44"/>
          <p:cNvGrpSpPr/>
          <p:nvPr/>
        </p:nvGrpSpPr>
        <p:grpSpPr>
          <a:xfrm>
            <a:off x="8535475" y="196100"/>
            <a:ext cx="284400" cy="137300"/>
            <a:chOff x="8535475" y="232250"/>
            <a:chExt cx="284400" cy="137300"/>
          </a:xfrm>
        </p:grpSpPr>
        <p:sp>
          <p:nvSpPr>
            <p:cNvPr id="45" name="Google Shape;484;p44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85;p44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86;p44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287;p36"/>
          <p:cNvSpPr txBox="1"/>
          <p:nvPr/>
        </p:nvSpPr>
        <p:spPr>
          <a:xfrm>
            <a:off x="3957461" y="185850"/>
            <a:ext cx="915601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uFill>
                  <a:noFill/>
                </a:u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自律工具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49" name="Google Shape;291;p36"/>
          <p:cNvSpPr txBox="1"/>
          <p:nvPr/>
        </p:nvSpPr>
        <p:spPr>
          <a:xfrm>
            <a:off x="2870557" y="200700"/>
            <a:ext cx="107788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何為自律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50" name="Google Shape;292;p36"/>
          <p:cNvSpPr txBox="1"/>
          <p:nvPr/>
        </p:nvSpPr>
        <p:spPr>
          <a:xfrm>
            <a:off x="6536010" y="17100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51" name="Google Shape;294;p36"/>
          <p:cNvGrpSpPr/>
          <p:nvPr/>
        </p:nvGrpSpPr>
        <p:grpSpPr>
          <a:xfrm>
            <a:off x="8535475" y="196100"/>
            <a:ext cx="284400" cy="137300"/>
            <a:chOff x="8535475" y="232250"/>
            <a:chExt cx="284400" cy="137300"/>
          </a:xfrm>
        </p:grpSpPr>
        <p:sp>
          <p:nvSpPr>
            <p:cNvPr id="52" name="Google Shape;295;p36"/>
            <p:cNvSpPr/>
            <p:nvPr/>
          </p:nvSpPr>
          <p:spPr>
            <a:xfrm>
              <a:off x="8535475" y="2322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96;p36"/>
            <p:cNvSpPr/>
            <p:nvPr/>
          </p:nvSpPr>
          <p:spPr>
            <a:xfrm>
              <a:off x="8535475" y="2860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97;p36"/>
            <p:cNvSpPr/>
            <p:nvPr/>
          </p:nvSpPr>
          <p:spPr>
            <a:xfrm>
              <a:off x="8535475" y="339850"/>
              <a:ext cx="284400" cy="29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293;p36"/>
          <p:cNvSpPr txBox="1"/>
          <p:nvPr/>
        </p:nvSpPr>
        <p:spPr>
          <a:xfrm>
            <a:off x="7513965" y="185850"/>
            <a:ext cx="9156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了</a:t>
            </a: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解本站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56" name="Google Shape;287;p36"/>
          <p:cNvSpPr txBox="1"/>
          <p:nvPr/>
        </p:nvSpPr>
        <p:spPr>
          <a:xfrm>
            <a:off x="5041317" y="175600"/>
            <a:ext cx="1114484" cy="16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社會觀察家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  <p:sp>
        <p:nvSpPr>
          <p:cNvPr id="57" name="Google Shape;287;p36"/>
          <p:cNvSpPr txBox="1"/>
          <p:nvPr/>
        </p:nvSpPr>
        <p:spPr>
          <a:xfrm>
            <a:off x="6056030" y="175600"/>
            <a:ext cx="1114484" cy="16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華康超明體(P)" panose="02020C00000000000000" pitchFamily="18" charset="-120"/>
                <a:ea typeface="華康超明體(P)" panose="02020C00000000000000" pitchFamily="18" charset="-120"/>
                <a:cs typeface="Spectral"/>
                <a:sym typeface="Spectral"/>
              </a:rPr>
              <a:t>留言板</a:t>
            </a:r>
            <a:endParaRPr sz="1600" dirty="0">
              <a:solidFill>
                <a:schemeClr val="dk1"/>
              </a:solidFill>
              <a:latin typeface="華康超明體(P)" panose="02020C00000000000000" pitchFamily="18" charset="-120"/>
              <a:ea typeface="華康超明體(P)" panose="02020C00000000000000" pitchFamily="18" charset="-120"/>
              <a:cs typeface="Spectral"/>
              <a:sym typeface="Spectral"/>
            </a:endParaRPr>
          </a:p>
        </p:txBody>
      </p:sp>
    </p:spTree>
    <p:extLst>
      <p:ext uri="{BB962C8B-B14F-4D97-AF65-F5344CB8AC3E}">
        <p14:creationId xmlns:p14="http://schemas.microsoft.com/office/powerpoint/2010/main" val="380030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site Promotion Social Media Strategy by Slidesgo">
  <a:themeElements>
    <a:clrScheme name="Simple Light">
      <a:dk1>
        <a:srgbClr val="023535"/>
      </a:dk1>
      <a:lt1>
        <a:srgbClr val="F3F3F3"/>
      </a:lt1>
      <a:dk2>
        <a:srgbClr val="F3D0C9"/>
      </a:dk2>
      <a:lt2>
        <a:srgbClr val="F3E8E5"/>
      </a:lt2>
      <a:accent1>
        <a:srgbClr val="008F8C"/>
      </a:accent1>
      <a:accent2>
        <a:srgbClr val="23606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517</Words>
  <Application>Microsoft Office PowerPoint</Application>
  <PresentationFormat>如螢幕大小 (16:9)</PresentationFormat>
  <Paragraphs>147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Söhne</vt:lpstr>
      <vt:lpstr>華康超明體(P)</vt:lpstr>
      <vt:lpstr>Nunito Light</vt:lpstr>
      <vt:lpstr>Cormorant Garamond SemiBold</vt:lpstr>
      <vt:lpstr>新細明體</vt:lpstr>
      <vt:lpstr>Bebas Neue</vt:lpstr>
      <vt:lpstr>Spectral</vt:lpstr>
      <vt:lpstr>Arial</vt:lpstr>
      <vt:lpstr>Website Promotion Social Media Strategy by Slidesgo</vt:lpstr>
      <vt:lpstr>自律上癮bar</vt:lpstr>
      <vt:lpstr>自律上癮bar</vt:lpstr>
      <vt:lpstr>何為自律</vt:lpstr>
      <vt:lpstr>自律工具</vt:lpstr>
      <vt:lpstr>PowerPoint 簡報</vt:lpstr>
      <vt:lpstr>自律工具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來偷刻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自律上癮bar</dc:title>
  <dc:creator>User</dc:creator>
  <cp:lastModifiedBy>User</cp:lastModifiedBy>
  <cp:revision>13</cp:revision>
  <dcterms:modified xsi:type="dcterms:W3CDTF">2023-04-09T16:04:40Z</dcterms:modified>
</cp:coreProperties>
</file>