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59" r:id="rId6"/>
    <p:sldId id="260" r:id="rId7"/>
    <p:sldId id="261" r:id="rId8"/>
    <p:sldId id="262" r:id="rId9"/>
    <p:sldId id="263" r:id="rId10"/>
    <p:sldId id="265"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8" d="100"/>
          <a:sy n="98" d="100"/>
        </p:scale>
        <p:origin x="5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9DC26-AB88-4983-8D6C-B67AAEF2FD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C1A530-7491-48BE-9233-E999C2C48D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44168B-8A4B-4AC0-809C-AB31C06ABC02}"/>
              </a:ext>
            </a:extLst>
          </p:cNvPr>
          <p:cNvSpPr>
            <a:spLocks noGrp="1"/>
          </p:cNvSpPr>
          <p:nvPr>
            <p:ph type="dt" sz="half" idx="10"/>
          </p:nvPr>
        </p:nvSpPr>
        <p:spPr/>
        <p:txBody>
          <a:bodyPr/>
          <a:lstStyle/>
          <a:p>
            <a:fld id="{DF384648-6F43-48D9-BFD2-D5BF83F6D139}" type="datetimeFigureOut">
              <a:rPr lang="en-US" smtClean="0"/>
              <a:t>4/27/2024</a:t>
            </a:fld>
            <a:endParaRPr lang="en-US"/>
          </a:p>
        </p:txBody>
      </p:sp>
      <p:sp>
        <p:nvSpPr>
          <p:cNvPr id="5" name="Footer Placeholder 4">
            <a:extLst>
              <a:ext uri="{FF2B5EF4-FFF2-40B4-BE49-F238E27FC236}">
                <a16:creationId xmlns:a16="http://schemas.microsoft.com/office/drawing/2014/main" id="{6EF2FBF6-300F-4B04-8A95-33D5D4784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4DB12-1D6E-4277-9CF7-1D46FE90F532}"/>
              </a:ext>
            </a:extLst>
          </p:cNvPr>
          <p:cNvSpPr>
            <a:spLocks noGrp="1"/>
          </p:cNvSpPr>
          <p:nvPr>
            <p:ph type="sldNum" sz="quarter" idx="12"/>
          </p:nvPr>
        </p:nvSpPr>
        <p:spPr/>
        <p:txBody>
          <a:bodyPr/>
          <a:lstStyle/>
          <a:p>
            <a:fld id="{6FE470AF-A375-4666-BB8A-9268507D3F34}" type="slidenum">
              <a:rPr lang="en-US" smtClean="0"/>
              <a:t>‹#›</a:t>
            </a:fld>
            <a:endParaRPr lang="en-US"/>
          </a:p>
        </p:txBody>
      </p:sp>
    </p:spTree>
    <p:extLst>
      <p:ext uri="{BB962C8B-B14F-4D97-AF65-F5344CB8AC3E}">
        <p14:creationId xmlns:p14="http://schemas.microsoft.com/office/powerpoint/2010/main" val="3049953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71BE7-9089-45C5-88B2-CAE4F6B7BC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81954A-5602-4C68-B1CA-8A6934E50D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480CB0-E33A-4FAD-AA71-EC1C4CE3A014}"/>
              </a:ext>
            </a:extLst>
          </p:cNvPr>
          <p:cNvSpPr>
            <a:spLocks noGrp="1"/>
          </p:cNvSpPr>
          <p:nvPr>
            <p:ph type="dt" sz="half" idx="10"/>
          </p:nvPr>
        </p:nvSpPr>
        <p:spPr/>
        <p:txBody>
          <a:bodyPr/>
          <a:lstStyle/>
          <a:p>
            <a:fld id="{DF384648-6F43-48D9-BFD2-D5BF83F6D139}" type="datetimeFigureOut">
              <a:rPr lang="en-US" smtClean="0"/>
              <a:t>4/27/2024</a:t>
            </a:fld>
            <a:endParaRPr lang="en-US"/>
          </a:p>
        </p:txBody>
      </p:sp>
      <p:sp>
        <p:nvSpPr>
          <p:cNvPr id="5" name="Footer Placeholder 4">
            <a:extLst>
              <a:ext uri="{FF2B5EF4-FFF2-40B4-BE49-F238E27FC236}">
                <a16:creationId xmlns:a16="http://schemas.microsoft.com/office/drawing/2014/main" id="{2D0FA986-ECB6-4132-8702-C95D2B80B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001A86-BF45-4484-B3D8-56CF7B8CE399}"/>
              </a:ext>
            </a:extLst>
          </p:cNvPr>
          <p:cNvSpPr>
            <a:spLocks noGrp="1"/>
          </p:cNvSpPr>
          <p:nvPr>
            <p:ph type="sldNum" sz="quarter" idx="12"/>
          </p:nvPr>
        </p:nvSpPr>
        <p:spPr/>
        <p:txBody>
          <a:bodyPr/>
          <a:lstStyle/>
          <a:p>
            <a:fld id="{6FE470AF-A375-4666-BB8A-9268507D3F34}" type="slidenum">
              <a:rPr lang="en-US" smtClean="0"/>
              <a:t>‹#›</a:t>
            </a:fld>
            <a:endParaRPr lang="en-US"/>
          </a:p>
        </p:txBody>
      </p:sp>
    </p:spTree>
    <p:extLst>
      <p:ext uri="{BB962C8B-B14F-4D97-AF65-F5344CB8AC3E}">
        <p14:creationId xmlns:p14="http://schemas.microsoft.com/office/powerpoint/2010/main" val="1373564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89E232-CAA9-4CA8-9679-8A6D75AE23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51EADC-EA3D-4B91-A28E-27B43DAC64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C3D2B-294F-4C86-8E3E-37E2C1040AD3}"/>
              </a:ext>
            </a:extLst>
          </p:cNvPr>
          <p:cNvSpPr>
            <a:spLocks noGrp="1"/>
          </p:cNvSpPr>
          <p:nvPr>
            <p:ph type="dt" sz="half" idx="10"/>
          </p:nvPr>
        </p:nvSpPr>
        <p:spPr/>
        <p:txBody>
          <a:bodyPr/>
          <a:lstStyle/>
          <a:p>
            <a:fld id="{DF384648-6F43-48D9-BFD2-D5BF83F6D139}" type="datetimeFigureOut">
              <a:rPr lang="en-US" smtClean="0"/>
              <a:t>4/27/2024</a:t>
            </a:fld>
            <a:endParaRPr lang="en-US"/>
          </a:p>
        </p:txBody>
      </p:sp>
      <p:sp>
        <p:nvSpPr>
          <p:cNvPr id="5" name="Footer Placeholder 4">
            <a:extLst>
              <a:ext uri="{FF2B5EF4-FFF2-40B4-BE49-F238E27FC236}">
                <a16:creationId xmlns:a16="http://schemas.microsoft.com/office/drawing/2014/main" id="{C8884590-20C4-4BA7-84CB-34CBACBD8A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519D55-2708-414C-8DF3-70767E87D9AE}"/>
              </a:ext>
            </a:extLst>
          </p:cNvPr>
          <p:cNvSpPr>
            <a:spLocks noGrp="1"/>
          </p:cNvSpPr>
          <p:nvPr>
            <p:ph type="sldNum" sz="quarter" idx="12"/>
          </p:nvPr>
        </p:nvSpPr>
        <p:spPr/>
        <p:txBody>
          <a:bodyPr/>
          <a:lstStyle/>
          <a:p>
            <a:fld id="{6FE470AF-A375-4666-BB8A-9268507D3F34}" type="slidenum">
              <a:rPr lang="en-US" smtClean="0"/>
              <a:t>‹#›</a:t>
            </a:fld>
            <a:endParaRPr lang="en-US"/>
          </a:p>
        </p:txBody>
      </p:sp>
    </p:spTree>
    <p:extLst>
      <p:ext uri="{BB962C8B-B14F-4D97-AF65-F5344CB8AC3E}">
        <p14:creationId xmlns:p14="http://schemas.microsoft.com/office/powerpoint/2010/main" val="2306643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9A58-87F7-47E6-9990-474CCF8A70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F43BE8-54A2-48D1-A7E7-90CB333923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26AA56-0794-4530-B9C2-13D81B13D382}"/>
              </a:ext>
            </a:extLst>
          </p:cNvPr>
          <p:cNvSpPr>
            <a:spLocks noGrp="1"/>
          </p:cNvSpPr>
          <p:nvPr>
            <p:ph type="dt" sz="half" idx="10"/>
          </p:nvPr>
        </p:nvSpPr>
        <p:spPr/>
        <p:txBody>
          <a:bodyPr/>
          <a:lstStyle/>
          <a:p>
            <a:fld id="{DF384648-6F43-48D9-BFD2-D5BF83F6D139}" type="datetimeFigureOut">
              <a:rPr lang="en-US" smtClean="0"/>
              <a:t>4/27/2024</a:t>
            </a:fld>
            <a:endParaRPr lang="en-US"/>
          </a:p>
        </p:txBody>
      </p:sp>
      <p:sp>
        <p:nvSpPr>
          <p:cNvPr id="5" name="Footer Placeholder 4">
            <a:extLst>
              <a:ext uri="{FF2B5EF4-FFF2-40B4-BE49-F238E27FC236}">
                <a16:creationId xmlns:a16="http://schemas.microsoft.com/office/drawing/2014/main" id="{AE1BDDFA-E656-493E-A61B-2BCBA2628F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EE8659-DDE0-414A-9C95-EA79BF3F222C}"/>
              </a:ext>
            </a:extLst>
          </p:cNvPr>
          <p:cNvSpPr>
            <a:spLocks noGrp="1"/>
          </p:cNvSpPr>
          <p:nvPr>
            <p:ph type="sldNum" sz="quarter" idx="12"/>
          </p:nvPr>
        </p:nvSpPr>
        <p:spPr/>
        <p:txBody>
          <a:bodyPr/>
          <a:lstStyle/>
          <a:p>
            <a:fld id="{6FE470AF-A375-4666-BB8A-9268507D3F34}" type="slidenum">
              <a:rPr lang="en-US" smtClean="0"/>
              <a:t>‹#›</a:t>
            </a:fld>
            <a:endParaRPr lang="en-US"/>
          </a:p>
        </p:txBody>
      </p:sp>
    </p:spTree>
    <p:extLst>
      <p:ext uri="{BB962C8B-B14F-4D97-AF65-F5344CB8AC3E}">
        <p14:creationId xmlns:p14="http://schemas.microsoft.com/office/powerpoint/2010/main" val="199768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25231-E043-45DD-A8A1-450FFFE4DE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F603BB-AB60-45D0-ACBF-C750E15C7D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BF42B5-EA77-4B97-AA15-CA5F112B1D98}"/>
              </a:ext>
            </a:extLst>
          </p:cNvPr>
          <p:cNvSpPr>
            <a:spLocks noGrp="1"/>
          </p:cNvSpPr>
          <p:nvPr>
            <p:ph type="dt" sz="half" idx="10"/>
          </p:nvPr>
        </p:nvSpPr>
        <p:spPr/>
        <p:txBody>
          <a:bodyPr/>
          <a:lstStyle/>
          <a:p>
            <a:fld id="{DF384648-6F43-48D9-BFD2-D5BF83F6D139}" type="datetimeFigureOut">
              <a:rPr lang="en-US" smtClean="0"/>
              <a:t>4/27/2024</a:t>
            </a:fld>
            <a:endParaRPr lang="en-US"/>
          </a:p>
        </p:txBody>
      </p:sp>
      <p:sp>
        <p:nvSpPr>
          <p:cNvPr id="5" name="Footer Placeholder 4">
            <a:extLst>
              <a:ext uri="{FF2B5EF4-FFF2-40B4-BE49-F238E27FC236}">
                <a16:creationId xmlns:a16="http://schemas.microsoft.com/office/drawing/2014/main" id="{B3AE2627-9E8D-48CC-A078-B838593C7D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BCAC24-0095-4F8C-8155-04AAEA2111C4}"/>
              </a:ext>
            </a:extLst>
          </p:cNvPr>
          <p:cNvSpPr>
            <a:spLocks noGrp="1"/>
          </p:cNvSpPr>
          <p:nvPr>
            <p:ph type="sldNum" sz="quarter" idx="12"/>
          </p:nvPr>
        </p:nvSpPr>
        <p:spPr/>
        <p:txBody>
          <a:bodyPr/>
          <a:lstStyle/>
          <a:p>
            <a:fld id="{6FE470AF-A375-4666-BB8A-9268507D3F34}" type="slidenum">
              <a:rPr lang="en-US" smtClean="0"/>
              <a:t>‹#›</a:t>
            </a:fld>
            <a:endParaRPr lang="en-US"/>
          </a:p>
        </p:txBody>
      </p:sp>
    </p:spTree>
    <p:extLst>
      <p:ext uri="{BB962C8B-B14F-4D97-AF65-F5344CB8AC3E}">
        <p14:creationId xmlns:p14="http://schemas.microsoft.com/office/powerpoint/2010/main" val="3694191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FD251-9B52-479D-98E3-F9F89656F8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36AF5D-3192-41A4-8654-F9606FA0E8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A8BC59-E529-4CCB-8538-67079BC9AA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55EC9A-E36B-43AE-8EEC-7F159D54A954}"/>
              </a:ext>
            </a:extLst>
          </p:cNvPr>
          <p:cNvSpPr>
            <a:spLocks noGrp="1"/>
          </p:cNvSpPr>
          <p:nvPr>
            <p:ph type="dt" sz="half" idx="10"/>
          </p:nvPr>
        </p:nvSpPr>
        <p:spPr/>
        <p:txBody>
          <a:bodyPr/>
          <a:lstStyle/>
          <a:p>
            <a:fld id="{DF384648-6F43-48D9-BFD2-D5BF83F6D139}" type="datetimeFigureOut">
              <a:rPr lang="en-US" smtClean="0"/>
              <a:t>4/27/2024</a:t>
            </a:fld>
            <a:endParaRPr lang="en-US"/>
          </a:p>
        </p:txBody>
      </p:sp>
      <p:sp>
        <p:nvSpPr>
          <p:cNvPr id="6" name="Footer Placeholder 5">
            <a:extLst>
              <a:ext uri="{FF2B5EF4-FFF2-40B4-BE49-F238E27FC236}">
                <a16:creationId xmlns:a16="http://schemas.microsoft.com/office/drawing/2014/main" id="{3C6ABD8B-85BB-452D-9CC0-E7874BBA2D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5D231-0580-40A5-8442-714D845B5D46}"/>
              </a:ext>
            </a:extLst>
          </p:cNvPr>
          <p:cNvSpPr>
            <a:spLocks noGrp="1"/>
          </p:cNvSpPr>
          <p:nvPr>
            <p:ph type="sldNum" sz="quarter" idx="12"/>
          </p:nvPr>
        </p:nvSpPr>
        <p:spPr/>
        <p:txBody>
          <a:bodyPr/>
          <a:lstStyle/>
          <a:p>
            <a:fld id="{6FE470AF-A375-4666-BB8A-9268507D3F34}" type="slidenum">
              <a:rPr lang="en-US" smtClean="0"/>
              <a:t>‹#›</a:t>
            </a:fld>
            <a:endParaRPr lang="en-US"/>
          </a:p>
        </p:txBody>
      </p:sp>
    </p:spTree>
    <p:extLst>
      <p:ext uri="{BB962C8B-B14F-4D97-AF65-F5344CB8AC3E}">
        <p14:creationId xmlns:p14="http://schemas.microsoft.com/office/powerpoint/2010/main" val="1816965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23A30-ABD4-4D95-813F-E2F088C634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34B688-54C7-4CD4-87C8-30F5B2C2C9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4064C6-AEDC-497E-889E-20B0DA9794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2E74BE-92B7-43C0-84E8-98CF246BDF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95718A-BB55-4E3A-984F-9C0EE90A57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665620-8456-4E6B-9E4E-DB0520F2FEEE}"/>
              </a:ext>
            </a:extLst>
          </p:cNvPr>
          <p:cNvSpPr>
            <a:spLocks noGrp="1"/>
          </p:cNvSpPr>
          <p:nvPr>
            <p:ph type="dt" sz="half" idx="10"/>
          </p:nvPr>
        </p:nvSpPr>
        <p:spPr/>
        <p:txBody>
          <a:bodyPr/>
          <a:lstStyle/>
          <a:p>
            <a:fld id="{DF384648-6F43-48D9-BFD2-D5BF83F6D139}" type="datetimeFigureOut">
              <a:rPr lang="en-US" smtClean="0"/>
              <a:t>4/27/2024</a:t>
            </a:fld>
            <a:endParaRPr lang="en-US"/>
          </a:p>
        </p:txBody>
      </p:sp>
      <p:sp>
        <p:nvSpPr>
          <p:cNvPr id="8" name="Footer Placeholder 7">
            <a:extLst>
              <a:ext uri="{FF2B5EF4-FFF2-40B4-BE49-F238E27FC236}">
                <a16:creationId xmlns:a16="http://schemas.microsoft.com/office/drawing/2014/main" id="{D1EF572C-C00B-4AC2-A6CE-B811DAB840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A083D0-060A-4F71-8395-701EED714D54}"/>
              </a:ext>
            </a:extLst>
          </p:cNvPr>
          <p:cNvSpPr>
            <a:spLocks noGrp="1"/>
          </p:cNvSpPr>
          <p:nvPr>
            <p:ph type="sldNum" sz="quarter" idx="12"/>
          </p:nvPr>
        </p:nvSpPr>
        <p:spPr/>
        <p:txBody>
          <a:bodyPr/>
          <a:lstStyle/>
          <a:p>
            <a:fld id="{6FE470AF-A375-4666-BB8A-9268507D3F34}" type="slidenum">
              <a:rPr lang="en-US" smtClean="0"/>
              <a:t>‹#›</a:t>
            </a:fld>
            <a:endParaRPr lang="en-US"/>
          </a:p>
        </p:txBody>
      </p:sp>
    </p:spTree>
    <p:extLst>
      <p:ext uri="{BB962C8B-B14F-4D97-AF65-F5344CB8AC3E}">
        <p14:creationId xmlns:p14="http://schemas.microsoft.com/office/powerpoint/2010/main" val="2636782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EFA13-7BB6-4AFC-9BE4-EEA63B9628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E79199-490C-4ECD-A1ED-DA4AFE6FB017}"/>
              </a:ext>
            </a:extLst>
          </p:cNvPr>
          <p:cNvSpPr>
            <a:spLocks noGrp="1"/>
          </p:cNvSpPr>
          <p:nvPr>
            <p:ph type="dt" sz="half" idx="10"/>
          </p:nvPr>
        </p:nvSpPr>
        <p:spPr/>
        <p:txBody>
          <a:bodyPr/>
          <a:lstStyle/>
          <a:p>
            <a:fld id="{DF384648-6F43-48D9-BFD2-D5BF83F6D139}" type="datetimeFigureOut">
              <a:rPr lang="en-US" smtClean="0"/>
              <a:t>4/27/2024</a:t>
            </a:fld>
            <a:endParaRPr lang="en-US"/>
          </a:p>
        </p:txBody>
      </p:sp>
      <p:sp>
        <p:nvSpPr>
          <p:cNvPr id="4" name="Footer Placeholder 3">
            <a:extLst>
              <a:ext uri="{FF2B5EF4-FFF2-40B4-BE49-F238E27FC236}">
                <a16:creationId xmlns:a16="http://schemas.microsoft.com/office/drawing/2014/main" id="{F7EE3288-824E-441D-834F-C71FFC4E7A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DF3773-03B0-4224-AABB-0DD9E5F8FC15}"/>
              </a:ext>
            </a:extLst>
          </p:cNvPr>
          <p:cNvSpPr>
            <a:spLocks noGrp="1"/>
          </p:cNvSpPr>
          <p:nvPr>
            <p:ph type="sldNum" sz="quarter" idx="12"/>
          </p:nvPr>
        </p:nvSpPr>
        <p:spPr/>
        <p:txBody>
          <a:bodyPr/>
          <a:lstStyle/>
          <a:p>
            <a:fld id="{6FE470AF-A375-4666-BB8A-9268507D3F34}" type="slidenum">
              <a:rPr lang="en-US" smtClean="0"/>
              <a:t>‹#›</a:t>
            </a:fld>
            <a:endParaRPr lang="en-US"/>
          </a:p>
        </p:txBody>
      </p:sp>
    </p:spTree>
    <p:extLst>
      <p:ext uri="{BB962C8B-B14F-4D97-AF65-F5344CB8AC3E}">
        <p14:creationId xmlns:p14="http://schemas.microsoft.com/office/powerpoint/2010/main" val="2167561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2F9579-5C9A-4569-80A3-9BF3CA80AB52}"/>
              </a:ext>
            </a:extLst>
          </p:cNvPr>
          <p:cNvSpPr>
            <a:spLocks noGrp="1"/>
          </p:cNvSpPr>
          <p:nvPr>
            <p:ph type="dt" sz="half" idx="10"/>
          </p:nvPr>
        </p:nvSpPr>
        <p:spPr/>
        <p:txBody>
          <a:bodyPr/>
          <a:lstStyle/>
          <a:p>
            <a:fld id="{DF384648-6F43-48D9-BFD2-D5BF83F6D139}" type="datetimeFigureOut">
              <a:rPr lang="en-US" smtClean="0"/>
              <a:t>4/27/2024</a:t>
            </a:fld>
            <a:endParaRPr lang="en-US"/>
          </a:p>
        </p:txBody>
      </p:sp>
      <p:sp>
        <p:nvSpPr>
          <p:cNvPr id="3" name="Footer Placeholder 2">
            <a:extLst>
              <a:ext uri="{FF2B5EF4-FFF2-40B4-BE49-F238E27FC236}">
                <a16:creationId xmlns:a16="http://schemas.microsoft.com/office/drawing/2014/main" id="{D182F476-961D-4867-A397-EA82F1DAD6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85DCD9-4822-4D58-8964-697543D04374}"/>
              </a:ext>
            </a:extLst>
          </p:cNvPr>
          <p:cNvSpPr>
            <a:spLocks noGrp="1"/>
          </p:cNvSpPr>
          <p:nvPr>
            <p:ph type="sldNum" sz="quarter" idx="12"/>
          </p:nvPr>
        </p:nvSpPr>
        <p:spPr/>
        <p:txBody>
          <a:bodyPr/>
          <a:lstStyle/>
          <a:p>
            <a:fld id="{6FE470AF-A375-4666-BB8A-9268507D3F34}" type="slidenum">
              <a:rPr lang="en-US" smtClean="0"/>
              <a:t>‹#›</a:t>
            </a:fld>
            <a:endParaRPr lang="en-US"/>
          </a:p>
        </p:txBody>
      </p:sp>
    </p:spTree>
    <p:extLst>
      <p:ext uri="{BB962C8B-B14F-4D97-AF65-F5344CB8AC3E}">
        <p14:creationId xmlns:p14="http://schemas.microsoft.com/office/powerpoint/2010/main" val="397418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2E08F-7A44-459B-A00D-A3D7EFC8F9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E3546C-50D2-47BE-B133-3BD9E72AA7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088166-B7BF-4B98-9003-0B9E561E9F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6AE888-FC9A-4916-A5A8-D575B5F550B8}"/>
              </a:ext>
            </a:extLst>
          </p:cNvPr>
          <p:cNvSpPr>
            <a:spLocks noGrp="1"/>
          </p:cNvSpPr>
          <p:nvPr>
            <p:ph type="dt" sz="half" idx="10"/>
          </p:nvPr>
        </p:nvSpPr>
        <p:spPr/>
        <p:txBody>
          <a:bodyPr/>
          <a:lstStyle/>
          <a:p>
            <a:fld id="{DF384648-6F43-48D9-BFD2-D5BF83F6D139}" type="datetimeFigureOut">
              <a:rPr lang="en-US" smtClean="0"/>
              <a:t>4/27/2024</a:t>
            </a:fld>
            <a:endParaRPr lang="en-US"/>
          </a:p>
        </p:txBody>
      </p:sp>
      <p:sp>
        <p:nvSpPr>
          <p:cNvPr id="6" name="Footer Placeholder 5">
            <a:extLst>
              <a:ext uri="{FF2B5EF4-FFF2-40B4-BE49-F238E27FC236}">
                <a16:creationId xmlns:a16="http://schemas.microsoft.com/office/drawing/2014/main" id="{BA3C5FC2-55EE-474B-B7C2-A194897F6A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8C8BC5-7FF6-4EA3-996E-07C24B95544D}"/>
              </a:ext>
            </a:extLst>
          </p:cNvPr>
          <p:cNvSpPr>
            <a:spLocks noGrp="1"/>
          </p:cNvSpPr>
          <p:nvPr>
            <p:ph type="sldNum" sz="quarter" idx="12"/>
          </p:nvPr>
        </p:nvSpPr>
        <p:spPr/>
        <p:txBody>
          <a:bodyPr/>
          <a:lstStyle/>
          <a:p>
            <a:fld id="{6FE470AF-A375-4666-BB8A-9268507D3F34}" type="slidenum">
              <a:rPr lang="en-US" smtClean="0"/>
              <a:t>‹#›</a:t>
            </a:fld>
            <a:endParaRPr lang="en-US"/>
          </a:p>
        </p:txBody>
      </p:sp>
    </p:spTree>
    <p:extLst>
      <p:ext uri="{BB962C8B-B14F-4D97-AF65-F5344CB8AC3E}">
        <p14:creationId xmlns:p14="http://schemas.microsoft.com/office/powerpoint/2010/main" val="3166994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E416-4217-417F-ADE2-AC60579FB9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9DA53A-0E12-4558-9258-7CAC5C9430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51BCE5-85D2-4D62-B970-04032C8BAB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41C812-11B3-437D-8ADD-D7BB017099FB}"/>
              </a:ext>
            </a:extLst>
          </p:cNvPr>
          <p:cNvSpPr>
            <a:spLocks noGrp="1"/>
          </p:cNvSpPr>
          <p:nvPr>
            <p:ph type="dt" sz="half" idx="10"/>
          </p:nvPr>
        </p:nvSpPr>
        <p:spPr/>
        <p:txBody>
          <a:bodyPr/>
          <a:lstStyle/>
          <a:p>
            <a:fld id="{DF384648-6F43-48D9-BFD2-D5BF83F6D139}" type="datetimeFigureOut">
              <a:rPr lang="en-US" smtClean="0"/>
              <a:t>4/27/2024</a:t>
            </a:fld>
            <a:endParaRPr lang="en-US"/>
          </a:p>
        </p:txBody>
      </p:sp>
      <p:sp>
        <p:nvSpPr>
          <p:cNvPr id="6" name="Footer Placeholder 5">
            <a:extLst>
              <a:ext uri="{FF2B5EF4-FFF2-40B4-BE49-F238E27FC236}">
                <a16:creationId xmlns:a16="http://schemas.microsoft.com/office/drawing/2014/main" id="{D6A085CA-F112-4C7F-AA1F-F08BFA32B6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391A0-CCA7-4B03-965D-1968F94B487B}"/>
              </a:ext>
            </a:extLst>
          </p:cNvPr>
          <p:cNvSpPr>
            <a:spLocks noGrp="1"/>
          </p:cNvSpPr>
          <p:nvPr>
            <p:ph type="sldNum" sz="quarter" idx="12"/>
          </p:nvPr>
        </p:nvSpPr>
        <p:spPr/>
        <p:txBody>
          <a:bodyPr/>
          <a:lstStyle/>
          <a:p>
            <a:fld id="{6FE470AF-A375-4666-BB8A-9268507D3F34}" type="slidenum">
              <a:rPr lang="en-US" smtClean="0"/>
              <a:t>‹#›</a:t>
            </a:fld>
            <a:endParaRPr lang="en-US"/>
          </a:p>
        </p:txBody>
      </p:sp>
    </p:spTree>
    <p:extLst>
      <p:ext uri="{BB962C8B-B14F-4D97-AF65-F5344CB8AC3E}">
        <p14:creationId xmlns:p14="http://schemas.microsoft.com/office/powerpoint/2010/main" val="2277214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39940C-EE8B-4C6D-ACA0-4AFA2C3554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2FE548-A2D0-474A-9373-FA95D154AC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C5A00D-B122-496E-8FD8-F96C7196FF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384648-6F43-48D9-BFD2-D5BF83F6D139}" type="datetimeFigureOut">
              <a:rPr lang="en-US" smtClean="0"/>
              <a:t>4/27/2024</a:t>
            </a:fld>
            <a:endParaRPr lang="en-US"/>
          </a:p>
        </p:txBody>
      </p:sp>
      <p:sp>
        <p:nvSpPr>
          <p:cNvPr id="5" name="Footer Placeholder 4">
            <a:extLst>
              <a:ext uri="{FF2B5EF4-FFF2-40B4-BE49-F238E27FC236}">
                <a16:creationId xmlns:a16="http://schemas.microsoft.com/office/drawing/2014/main" id="{F8DD0C1E-08A4-4A3B-BAD6-B7887363F2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E5B4D1-8A95-4B7C-8AA4-365D8345EA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E470AF-A375-4666-BB8A-9268507D3F34}" type="slidenum">
              <a:rPr lang="en-US" smtClean="0"/>
              <a:t>‹#›</a:t>
            </a:fld>
            <a:endParaRPr lang="en-US"/>
          </a:p>
        </p:txBody>
      </p:sp>
    </p:spTree>
    <p:extLst>
      <p:ext uri="{BB962C8B-B14F-4D97-AF65-F5344CB8AC3E}">
        <p14:creationId xmlns:p14="http://schemas.microsoft.com/office/powerpoint/2010/main" val="3492206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0B13B-3C0C-4ECE-84EE-FBEB042D2536}"/>
              </a:ext>
            </a:extLst>
          </p:cNvPr>
          <p:cNvSpPr>
            <a:spLocks noGrp="1"/>
          </p:cNvSpPr>
          <p:nvPr>
            <p:ph type="ctrTitle"/>
          </p:nvPr>
        </p:nvSpPr>
        <p:spPr/>
        <p:txBody>
          <a:bodyPr/>
          <a:lstStyle/>
          <a:p>
            <a:r>
              <a:rPr lang="en-US" dirty="0"/>
              <a:t>Tree Alarm</a:t>
            </a:r>
          </a:p>
        </p:txBody>
      </p:sp>
      <p:sp>
        <p:nvSpPr>
          <p:cNvPr id="3" name="Subtitle 2">
            <a:extLst>
              <a:ext uri="{FF2B5EF4-FFF2-40B4-BE49-F238E27FC236}">
                <a16:creationId xmlns:a16="http://schemas.microsoft.com/office/drawing/2014/main" id="{E77863B3-5C56-4CD3-9A08-7B685F1CEF99}"/>
              </a:ext>
            </a:extLst>
          </p:cNvPr>
          <p:cNvSpPr>
            <a:spLocks noGrp="1"/>
          </p:cNvSpPr>
          <p:nvPr>
            <p:ph type="subTitle" idx="1"/>
          </p:nvPr>
        </p:nvSpPr>
        <p:spPr/>
        <p:txBody>
          <a:bodyPr/>
          <a:lstStyle/>
          <a:p>
            <a:r>
              <a:rPr lang="ru-RU" dirty="0"/>
              <a:t>Система</a:t>
            </a:r>
            <a:r>
              <a:rPr lang="en-US" dirty="0"/>
              <a:t> </a:t>
            </a:r>
            <a:r>
              <a:rPr lang="ru-RU" dirty="0"/>
              <a:t>визуализации и контроля состояний объектов.</a:t>
            </a:r>
            <a:endParaRPr lang="en-US" dirty="0"/>
          </a:p>
        </p:txBody>
      </p:sp>
    </p:spTree>
    <p:extLst>
      <p:ext uri="{BB962C8B-B14F-4D97-AF65-F5344CB8AC3E}">
        <p14:creationId xmlns:p14="http://schemas.microsoft.com/office/powerpoint/2010/main" val="2316575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82999-46C1-418D-BDA2-E0C278294927}"/>
              </a:ext>
            </a:extLst>
          </p:cNvPr>
          <p:cNvSpPr>
            <a:spLocks noGrp="1"/>
          </p:cNvSpPr>
          <p:nvPr>
            <p:ph type="title"/>
          </p:nvPr>
        </p:nvSpPr>
        <p:spPr/>
        <p:txBody>
          <a:bodyPr/>
          <a:lstStyle/>
          <a:p>
            <a:r>
              <a:rPr lang="ru-RU" dirty="0"/>
              <a:t>Примеры микромодулей</a:t>
            </a:r>
            <a:endParaRPr lang="en-US" dirty="0"/>
          </a:p>
        </p:txBody>
      </p:sp>
      <p:sp>
        <p:nvSpPr>
          <p:cNvPr id="3" name="Content Placeholder 2">
            <a:extLst>
              <a:ext uri="{FF2B5EF4-FFF2-40B4-BE49-F238E27FC236}">
                <a16:creationId xmlns:a16="http://schemas.microsoft.com/office/drawing/2014/main" id="{57AE9D49-7CAA-440C-9F8B-F186D9DCFD07}"/>
              </a:ext>
            </a:extLst>
          </p:cNvPr>
          <p:cNvSpPr>
            <a:spLocks noGrp="1"/>
          </p:cNvSpPr>
          <p:nvPr>
            <p:ph idx="1"/>
          </p:nvPr>
        </p:nvSpPr>
        <p:spPr/>
        <p:txBody>
          <a:bodyPr/>
          <a:lstStyle/>
          <a:p>
            <a:r>
              <a:rPr lang="ru-RU" dirty="0"/>
              <a:t>В системе есть </a:t>
            </a:r>
            <a:r>
              <a:rPr lang="en-US" dirty="0"/>
              <a:t>SNMP </a:t>
            </a:r>
            <a:r>
              <a:rPr lang="ru-RU" dirty="0"/>
              <a:t>модуль, который может собрать информацию о сети, о связях между устройства и самих устройствах и загрузить их на диаграмму. Так же возможен периодический опрос устройств с контролем разных параметров.</a:t>
            </a:r>
          </a:p>
          <a:p>
            <a:r>
              <a:rPr lang="en-US" dirty="0"/>
              <a:t>Telegram </a:t>
            </a:r>
            <a:r>
              <a:rPr lang="ru-RU" dirty="0"/>
              <a:t>модуль. Может отображать местоположение группы. Полезно для поисковых групп, которые в режиме реального времени могут наблюдать зону поиска и каждого члена группы в отдельности.</a:t>
            </a:r>
          </a:p>
          <a:p>
            <a:r>
              <a:rPr lang="ru-RU" dirty="0"/>
              <a:t>Модуль отображения </a:t>
            </a:r>
            <a:r>
              <a:rPr lang="ru-RU"/>
              <a:t>свободных парковочных мест.</a:t>
            </a:r>
            <a:endParaRPr lang="en-US" dirty="0"/>
          </a:p>
        </p:txBody>
      </p:sp>
    </p:spTree>
    <p:extLst>
      <p:ext uri="{BB962C8B-B14F-4D97-AF65-F5344CB8AC3E}">
        <p14:creationId xmlns:p14="http://schemas.microsoft.com/office/powerpoint/2010/main" val="739749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0B09E-BDA2-4B9B-9123-32623F6BBDBB}"/>
              </a:ext>
            </a:extLst>
          </p:cNvPr>
          <p:cNvSpPr>
            <a:spLocks noGrp="1"/>
          </p:cNvSpPr>
          <p:nvPr>
            <p:ph type="title"/>
          </p:nvPr>
        </p:nvSpPr>
        <p:spPr/>
        <p:txBody>
          <a:bodyPr/>
          <a:lstStyle/>
          <a:p>
            <a:r>
              <a:rPr lang="ru-RU" dirty="0"/>
              <a:t>Итоги</a:t>
            </a:r>
            <a:endParaRPr lang="en-US" dirty="0"/>
          </a:p>
        </p:txBody>
      </p:sp>
      <p:sp>
        <p:nvSpPr>
          <p:cNvPr id="3" name="Content Placeholder 2">
            <a:extLst>
              <a:ext uri="{FF2B5EF4-FFF2-40B4-BE49-F238E27FC236}">
                <a16:creationId xmlns:a16="http://schemas.microsoft.com/office/drawing/2014/main" id="{979C74A1-03D2-4294-A4D5-DCF93E6D9C95}"/>
              </a:ext>
            </a:extLst>
          </p:cNvPr>
          <p:cNvSpPr>
            <a:spLocks noGrp="1"/>
          </p:cNvSpPr>
          <p:nvPr>
            <p:ph idx="1"/>
          </p:nvPr>
        </p:nvSpPr>
        <p:spPr/>
        <p:txBody>
          <a:bodyPr/>
          <a:lstStyle/>
          <a:p>
            <a:r>
              <a:rPr lang="ru-RU" dirty="0"/>
              <a:t>Система хорошо подходит для интеграции нескольких разных систем для улучшения визуализации и анализа большого объема данных.</a:t>
            </a:r>
          </a:p>
          <a:p>
            <a:r>
              <a:rPr lang="ru-RU" dirty="0"/>
              <a:t>Место применения: индустриальные объекты, где в силу исторических причин было использовано множество разных систем, которые достигли предела масштабируемости. При этом возникает потребность обобщения, анализа, визуализации и систематизации данных ото всех этих подсистем, а так же интеграции новых. </a:t>
            </a:r>
            <a:endParaRPr lang="en-US" dirty="0"/>
          </a:p>
        </p:txBody>
      </p:sp>
    </p:spTree>
    <p:extLst>
      <p:ext uri="{BB962C8B-B14F-4D97-AF65-F5344CB8AC3E}">
        <p14:creationId xmlns:p14="http://schemas.microsoft.com/office/powerpoint/2010/main" val="3652037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F9A2E-F1A4-437A-B0A7-B9ED97CB5B25}"/>
              </a:ext>
            </a:extLst>
          </p:cNvPr>
          <p:cNvSpPr>
            <a:spLocks noGrp="1"/>
          </p:cNvSpPr>
          <p:nvPr>
            <p:ph type="title"/>
          </p:nvPr>
        </p:nvSpPr>
        <p:spPr/>
        <p:txBody>
          <a:bodyPr/>
          <a:lstStyle/>
          <a:p>
            <a:r>
              <a:rPr lang="ru-RU" dirty="0"/>
              <a:t>Мотивация</a:t>
            </a:r>
            <a:endParaRPr lang="en-US" dirty="0"/>
          </a:p>
        </p:txBody>
      </p:sp>
      <p:sp>
        <p:nvSpPr>
          <p:cNvPr id="3" name="Content Placeholder 2">
            <a:extLst>
              <a:ext uri="{FF2B5EF4-FFF2-40B4-BE49-F238E27FC236}">
                <a16:creationId xmlns:a16="http://schemas.microsoft.com/office/drawing/2014/main" id="{01E23D28-DB45-474F-9B08-67ADEAB4F169}"/>
              </a:ext>
            </a:extLst>
          </p:cNvPr>
          <p:cNvSpPr>
            <a:spLocks noGrp="1"/>
          </p:cNvSpPr>
          <p:nvPr>
            <p:ph idx="1"/>
          </p:nvPr>
        </p:nvSpPr>
        <p:spPr/>
        <p:txBody>
          <a:bodyPr>
            <a:normAutofit fontScale="25000" lnSpcReduction="20000"/>
          </a:bodyPr>
          <a:lstStyle/>
          <a:p>
            <a:r>
              <a:rPr lang="ru-RU" dirty="0"/>
              <a:t>Работая в нескольких компаниях в качестве разработчика, плотно взаимодействующего с заказчиком, я мог видеть некоторые архитектурные недостатки систем, а так же запросы клиентов, которые не могли быть реализованы технологически на уже готовых легаси системах. </a:t>
            </a:r>
          </a:p>
          <a:p>
            <a:endParaRPr lang="ru-RU" dirty="0"/>
          </a:p>
          <a:p>
            <a:r>
              <a:rPr lang="ru-RU" dirty="0"/>
              <a:t>Большинство легаси-систем запоминает только последние состояния объектов, нет возможности посмотреть кадр состояний в прошлом. Сама архитектура не предусматривает отслеживание движущихся объектов, мониторинг реализован плоско. </a:t>
            </a:r>
            <a:r>
              <a:rPr lang="ru-RU" dirty="0" err="1"/>
              <a:t>Т.е</a:t>
            </a:r>
            <a:r>
              <a:rPr lang="ru-RU" dirty="0"/>
              <a:t> у объектов нет вложенности, соответственно мы не можем видеть общую картину, только детализированную. Кроме того, зачастую клиент вынужден получать всю информацию о состояниях, не учитывая область интереса оператора. Я уж не говорю о производительности. Изначально в легаси никто не думал о работе десятков и сотен миллионов объектов. Да и в новых системах зачастую этого нет.</a:t>
            </a:r>
          </a:p>
          <a:p>
            <a:endParaRPr lang="ru-RU" dirty="0"/>
          </a:p>
          <a:p>
            <a:r>
              <a:rPr lang="ru-RU" dirty="0"/>
              <a:t>Наша система (назовем ее пока </a:t>
            </a:r>
            <a:r>
              <a:rPr lang="ru-RU" dirty="0" err="1"/>
              <a:t>TreeAlarm</a:t>
            </a:r>
            <a:r>
              <a:rPr lang="ru-RU" dirty="0"/>
              <a:t>) учитывает эти недостатки и может дополнить многие легаси-системы, которые уже на рынке и работают на крупных объектах. Достаточно собирать их данные и хранить их в своем формате. Уникальность заключается в том, что </a:t>
            </a:r>
            <a:r>
              <a:rPr lang="ru-RU" dirty="0" err="1"/>
              <a:t>TreeAlarm</a:t>
            </a:r>
            <a:r>
              <a:rPr lang="ru-RU" dirty="0"/>
              <a:t> представляет объекты в виде дерева </a:t>
            </a:r>
            <a:r>
              <a:rPr lang="ru-RU" dirty="0" err="1"/>
              <a:t>parent</a:t>
            </a:r>
            <a:r>
              <a:rPr lang="ru-RU" dirty="0"/>
              <a:t>-&gt;child_1-&gt;</a:t>
            </a:r>
            <a:r>
              <a:rPr lang="ru-RU" dirty="0" err="1"/>
              <a:t>child_n</a:t>
            </a:r>
            <a:r>
              <a:rPr lang="ru-RU" dirty="0"/>
              <a:t> и транслирует состояние родителю. Это очень быстрый процесс.</a:t>
            </a:r>
          </a:p>
          <a:p>
            <a:endParaRPr lang="ru-RU" dirty="0"/>
          </a:p>
          <a:p>
            <a:r>
              <a:rPr lang="ru-RU" dirty="0"/>
              <a:t>За счет этого мы можем создать структуру, скажем Москва-&gt;</a:t>
            </a:r>
            <a:r>
              <a:rPr lang="ru-RU" dirty="0" err="1"/>
              <a:t>ЗелАО</a:t>
            </a:r>
            <a:r>
              <a:rPr lang="ru-RU" dirty="0"/>
              <a:t>-&gt;Завод Микрон-&gt;Серверная-&gt;Сервер 100500-&gt;Датчик 777 (тревога)</a:t>
            </a:r>
          </a:p>
          <a:p>
            <a:r>
              <a:rPr lang="ru-RU" dirty="0"/>
              <a:t>И оператор наблюдая за Москвой или </a:t>
            </a:r>
            <a:r>
              <a:rPr lang="ru-RU" dirty="0" err="1"/>
              <a:t>ЗелАО</a:t>
            </a:r>
            <a:r>
              <a:rPr lang="ru-RU" dirty="0"/>
              <a:t> быстро может видеть проблему в целом и опуститься ниже до конкретного мета проблемы.</a:t>
            </a:r>
          </a:p>
          <a:p>
            <a:endParaRPr lang="ru-RU" dirty="0"/>
          </a:p>
          <a:p>
            <a:r>
              <a:rPr lang="ru-RU" dirty="0"/>
              <a:t>Тревожные состояния - это базовая идея, ради чего все это затевалось. Но так же есть другие состояния, например географические. Тут особой уникальности нет, но это "</a:t>
            </a:r>
            <a:r>
              <a:rPr lang="ru-RU" dirty="0" err="1"/>
              <a:t>маст</a:t>
            </a:r>
            <a:r>
              <a:rPr lang="ru-RU" dirty="0"/>
              <a:t> </a:t>
            </a:r>
            <a:r>
              <a:rPr lang="ru-RU" dirty="0" err="1"/>
              <a:t>хэв</a:t>
            </a:r>
            <a:r>
              <a:rPr lang="ru-RU" dirty="0"/>
              <a:t>", я считаю. Например мы можем фиксировать зону шторма в виде многоугольника и сохранять периодически эту зону. Можно посмотреть в ретроспективе это состояние, вместе с другими и подвергнуть анализу. Аналогично по логистике, скажем, прохождение маршрута грузовика, зачастую нам нужны архивные, а не текущие состояния, чтобы понять, например что привело к событию.</a:t>
            </a:r>
          </a:p>
          <a:p>
            <a:endParaRPr lang="ru-RU" dirty="0"/>
          </a:p>
          <a:p>
            <a:r>
              <a:rPr lang="ru-RU" dirty="0"/>
              <a:t>В системе есть так же хранение событий, и протокол событий, это тоже "</a:t>
            </a:r>
            <a:r>
              <a:rPr lang="ru-RU" dirty="0" err="1"/>
              <a:t>маст</a:t>
            </a:r>
            <a:r>
              <a:rPr lang="ru-RU" dirty="0"/>
              <a:t> </a:t>
            </a:r>
            <a:r>
              <a:rPr lang="ru-RU" dirty="0" err="1"/>
              <a:t>хэв</a:t>
            </a:r>
            <a:r>
              <a:rPr lang="ru-RU" dirty="0"/>
              <a:t>".</a:t>
            </a:r>
          </a:p>
          <a:p>
            <a:r>
              <a:rPr lang="ru-RU" dirty="0"/>
              <a:t>Так же имеется возможность отображения "диаграмм". </a:t>
            </a:r>
            <a:r>
              <a:rPr lang="ru-RU" dirty="0" err="1"/>
              <a:t>Т.е</a:t>
            </a:r>
            <a:r>
              <a:rPr lang="ru-RU" dirty="0"/>
              <a:t> объектов не на карте, а просто в виде изображений, скажем, помещений. Для отображения логических состояний Дата-центров, например.</a:t>
            </a:r>
          </a:p>
          <a:p>
            <a:endParaRPr lang="ru-RU" dirty="0"/>
          </a:p>
          <a:p>
            <a:r>
              <a:rPr lang="ru-RU" dirty="0"/>
              <a:t>Чего сейчас нет, но будет: </a:t>
            </a:r>
          </a:p>
          <a:p>
            <a:r>
              <a:rPr lang="ru-RU" dirty="0"/>
              <a:t>1) Связи между объектами. Это могут быть физические связи, например провода между серверами или розетками. Или логические, между любыми объектами.</a:t>
            </a:r>
          </a:p>
          <a:p>
            <a:r>
              <a:rPr lang="ru-RU" dirty="0"/>
              <a:t>2) Архитектурное решение, которое должно параллельно осуществлять анализ состояний и выдавать тревожные события. например в Латинской Америке есть проблема: наркокартели осуществляют наркотрафик авто кортежами. Выявление пар или троек автомобилей - актуальная задача. Для этого нужно иметь архив состояний, например марки, цвета авто и понять, что на предыдущей контрольной точке был такой же набор состояний и сгенерировать тревогу для проверки авто.</a:t>
            </a:r>
            <a:endParaRPr lang="en-US" dirty="0"/>
          </a:p>
        </p:txBody>
      </p:sp>
    </p:spTree>
    <p:extLst>
      <p:ext uri="{BB962C8B-B14F-4D97-AF65-F5344CB8AC3E}">
        <p14:creationId xmlns:p14="http://schemas.microsoft.com/office/powerpoint/2010/main" val="2604791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EDA10-7B91-4DFB-A110-F8FC9236B60B}"/>
              </a:ext>
            </a:extLst>
          </p:cNvPr>
          <p:cNvSpPr>
            <a:spLocks noGrp="1"/>
          </p:cNvSpPr>
          <p:nvPr>
            <p:ph type="title"/>
          </p:nvPr>
        </p:nvSpPr>
        <p:spPr/>
        <p:txBody>
          <a:bodyPr/>
          <a:lstStyle/>
          <a:p>
            <a:r>
              <a:rPr lang="ru-RU" dirty="0"/>
              <a:t>Используемые технологии</a:t>
            </a:r>
            <a:endParaRPr lang="en-US" dirty="0"/>
          </a:p>
        </p:txBody>
      </p:sp>
      <p:sp>
        <p:nvSpPr>
          <p:cNvPr id="3" name="Content Placeholder 2">
            <a:extLst>
              <a:ext uri="{FF2B5EF4-FFF2-40B4-BE49-F238E27FC236}">
                <a16:creationId xmlns:a16="http://schemas.microsoft.com/office/drawing/2014/main" id="{F64ADD85-024B-4D62-B127-FFB06A1BA392}"/>
              </a:ext>
            </a:extLst>
          </p:cNvPr>
          <p:cNvSpPr>
            <a:spLocks noGrp="1"/>
          </p:cNvSpPr>
          <p:nvPr>
            <p:ph idx="1"/>
          </p:nvPr>
        </p:nvSpPr>
        <p:spPr/>
        <p:txBody>
          <a:bodyPr/>
          <a:lstStyle/>
          <a:p>
            <a:r>
              <a:rPr lang="en-US" dirty="0" err="1"/>
              <a:t>Keycloack</a:t>
            </a:r>
            <a:r>
              <a:rPr lang="en-US" dirty="0"/>
              <a:t> </a:t>
            </a:r>
            <a:r>
              <a:rPr lang="ru-RU" dirty="0"/>
              <a:t>– авторизация, аутентификация</a:t>
            </a:r>
          </a:p>
          <a:p>
            <a:r>
              <a:rPr lang="en-US" dirty="0"/>
              <a:t>React-leaflet, OpenStreetMap – </a:t>
            </a:r>
            <a:r>
              <a:rPr lang="ru-RU" dirty="0"/>
              <a:t>отображение карт </a:t>
            </a:r>
            <a:endParaRPr lang="en-US" dirty="0"/>
          </a:p>
          <a:p>
            <a:r>
              <a:rPr lang="en-US" dirty="0"/>
              <a:t>MongoDB – </a:t>
            </a:r>
            <a:r>
              <a:rPr lang="ru-RU" dirty="0"/>
              <a:t>База данных</a:t>
            </a:r>
          </a:p>
          <a:p>
            <a:r>
              <a:rPr lang="en-US" dirty="0"/>
              <a:t>Docker – </a:t>
            </a:r>
            <a:r>
              <a:rPr lang="ru-RU" dirty="0"/>
              <a:t>контейнеризация</a:t>
            </a:r>
          </a:p>
          <a:p>
            <a:r>
              <a:rPr lang="en-US" dirty="0"/>
              <a:t>C#, C++ Backend </a:t>
            </a:r>
            <a:r>
              <a:rPr lang="ru-RU" dirty="0" err="1"/>
              <a:t>микросервисы</a:t>
            </a:r>
            <a:endParaRPr lang="ru-RU" dirty="0"/>
          </a:p>
          <a:p>
            <a:r>
              <a:rPr lang="en-US" dirty="0"/>
              <a:t>ReactJS Frontend</a:t>
            </a:r>
          </a:p>
        </p:txBody>
      </p:sp>
    </p:spTree>
    <p:extLst>
      <p:ext uri="{BB962C8B-B14F-4D97-AF65-F5344CB8AC3E}">
        <p14:creationId xmlns:p14="http://schemas.microsoft.com/office/powerpoint/2010/main" val="840316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7215C-5D70-4C00-A25B-6AEE313255B8}"/>
              </a:ext>
            </a:extLst>
          </p:cNvPr>
          <p:cNvSpPr>
            <a:spLocks noGrp="1"/>
          </p:cNvSpPr>
          <p:nvPr>
            <p:ph type="title"/>
          </p:nvPr>
        </p:nvSpPr>
        <p:spPr/>
        <p:txBody>
          <a:bodyPr/>
          <a:lstStyle/>
          <a:p>
            <a:r>
              <a:rPr lang="ru-RU" dirty="0"/>
              <a:t>Общий вид</a:t>
            </a:r>
            <a:endParaRPr lang="en-US" dirty="0"/>
          </a:p>
        </p:txBody>
      </p:sp>
      <p:pic>
        <p:nvPicPr>
          <p:cNvPr id="5" name="Content Placeholder 4">
            <a:extLst>
              <a:ext uri="{FF2B5EF4-FFF2-40B4-BE49-F238E27FC236}">
                <a16:creationId xmlns:a16="http://schemas.microsoft.com/office/drawing/2014/main" id="{743D0AE3-3B4D-42C2-A7EF-1AEE14BAC114}"/>
              </a:ext>
            </a:extLst>
          </p:cNvPr>
          <p:cNvPicPr>
            <a:picLocks noGrp="1" noChangeAspect="1"/>
          </p:cNvPicPr>
          <p:nvPr>
            <p:ph idx="1"/>
          </p:nvPr>
        </p:nvPicPr>
        <p:blipFill>
          <a:blip r:embed="rId2"/>
          <a:stretch>
            <a:fillRect/>
          </a:stretch>
        </p:blipFill>
        <p:spPr>
          <a:xfrm>
            <a:off x="1439337" y="1825625"/>
            <a:ext cx="9313326" cy="4351338"/>
          </a:xfrm>
        </p:spPr>
      </p:pic>
    </p:spTree>
    <p:extLst>
      <p:ext uri="{BB962C8B-B14F-4D97-AF65-F5344CB8AC3E}">
        <p14:creationId xmlns:p14="http://schemas.microsoft.com/office/powerpoint/2010/main" val="3130697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FC65A-52CC-40CC-8CC1-204B4F17133F}"/>
              </a:ext>
            </a:extLst>
          </p:cNvPr>
          <p:cNvSpPr>
            <a:spLocks noGrp="1"/>
          </p:cNvSpPr>
          <p:nvPr>
            <p:ph type="title"/>
          </p:nvPr>
        </p:nvSpPr>
        <p:spPr/>
        <p:txBody>
          <a:bodyPr/>
          <a:lstStyle/>
          <a:p>
            <a:r>
              <a:rPr lang="ru-RU" dirty="0"/>
              <a:t>Основная решаемая задача</a:t>
            </a:r>
            <a:endParaRPr lang="en-US" dirty="0"/>
          </a:p>
        </p:txBody>
      </p:sp>
      <p:sp>
        <p:nvSpPr>
          <p:cNvPr id="3" name="Content Placeholder 2">
            <a:extLst>
              <a:ext uri="{FF2B5EF4-FFF2-40B4-BE49-F238E27FC236}">
                <a16:creationId xmlns:a16="http://schemas.microsoft.com/office/drawing/2014/main" id="{1AF572CD-91C5-4555-8B04-1A7586EB5537}"/>
              </a:ext>
            </a:extLst>
          </p:cNvPr>
          <p:cNvSpPr>
            <a:spLocks noGrp="1"/>
          </p:cNvSpPr>
          <p:nvPr>
            <p:ph idx="1"/>
          </p:nvPr>
        </p:nvSpPr>
        <p:spPr/>
        <p:txBody>
          <a:bodyPr/>
          <a:lstStyle/>
          <a:p>
            <a:r>
              <a:rPr lang="ru-RU" dirty="0"/>
              <a:t>Система прежде всего нацелена на решение задачи обработки визуализации состояний бесконечного</a:t>
            </a:r>
            <a:r>
              <a:rPr lang="en-US" dirty="0"/>
              <a:t>/</a:t>
            </a:r>
            <a:r>
              <a:rPr lang="ru-RU" dirty="0"/>
              <a:t>большого количества объектов. </a:t>
            </a:r>
          </a:p>
          <a:p>
            <a:r>
              <a:rPr lang="ru-RU" dirty="0"/>
              <a:t>Часто возникает ситуация, когда программное обеспечение достигает предела масштабируемости в силу архитектурных особенностей реализации. Например, для среднего компьютера будет затруднительно обработать </a:t>
            </a:r>
            <a:r>
              <a:rPr lang="en-US" dirty="0"/>
              <a:t>&gt; </a:t>
            </a:r>
            <a:r>
              <a:rPr lang="ru-RU" dirty="0"/>
              <a:t>10 млн объектов. Существуют ограничения по памяти и по быстродействию. Выходом будет разделение объектов на кластеры по 10 млн объектов и их группировка внутри кластера в виде дерева.</a:t>
            </a:r>
            <a:endParaRPr lang="en-US" dirty="0"/>
          </a:p>
        </p:txBody>
      </p:sp>
    </p:spTree>
    <p:extLst>
      <p:ext uri="{BB962C8B-B14F-4D97-AF65-F5344CB8AC3E}">
        <p14:creationId xmlns:p14="http://schemas.microsoft.com/office/powerpoint/2010/main" val="1457291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D8963-F323-4767-8CD5-3164688F01A9}"/>
              </a:ext>
            </a:extLst>
          </p:cNvPr>
          <p:cNvSpPr>
            <a:spLocks noGrp="1"/>
          </p:cNvSpPr>
          <p:nvPr>
            <p:ph type="title"/>
          </p:nvPr>
        </p:nvSpPr>
        <p:spPr/>
        <p:txBody>
          <a:bodyPr/>
          <a:lstStyle/>
          <a:p>
            <a:r>
              <a:rPr lang="ru-RU" dirty="0"/>
              <a:t>Состояния</a:t>
            </a:r>
            <a:endParaRPr lang="en-US" dirty="0"/>
          </a:p>
        </p:txBody>
      </p:sp>
      <p:sp>
        <p:nvSpPr>
          <p:cNvPr id="3" name="Content Placeholder 2">
            <a:extLst>
              <a:ext uri="{FF2B5EF4-FFF2-40B4-BE49-F238E27FC236}">
                <a16:creationId xmlns:a16="http://schemas.microsoft.com/office/drawing/2014/main" id="{32093C4E-1B43-481C-9F90-C3AEE62BEEB5}"/>
              </a:ext>
            </a:extLst>
          </p:cNvPr>
          <p:cNvSpPr>
            <a:spLocks noGrp="1"/>
          </p:cNvSpPr>
          <p:nvPr>
            <p:ph idx="1"/>
          </p:nvPr>
        </p:nvSpPr>
        <p:spPr/>
        <p:txBody>
          <a:bodyPr>
            <a:normAutofit lnSpcReduction="10000"/>
          </a:bodyPr>
          <a:lstStyle/>
          <a:p>
            <a:r>
              <a:rPr lang="ru-RU" dirty="0"/>
              <a:t>Состояние объекта представляет из себя массив сущностей, описывающих состояние, например имя состояния, его описание, цвет и так далее. Кроме того, состояние имеет флаг тревоги.</a:t>
            </a:r>
          </a:p>
          <a:p>
            <a:r>
              <a:rPr lang="ru-RU" dirty="0"/>
              <a:t>Флаг тревоги передается вверх по дереву, таким образом, каждый родительский объект имеет информацию об общем количестве тревог на уровнях ниже, что дает возможность видеть сколько тревожных объектов мы имеем на каждом уровне и при необходимости оператор может детализировать ситуацию до самого нижнего уровня, то есть визуально проследить тревогу до листа дерева. Например: Кластер-Страна-Город-Район-Здание-помещение-устройство.</a:t>
            </a:r>
            <a:endParaRPr lang="en-US" dirty="0"/>
          </a:p>
        </p:txBody>
      </p:sp>
    </p:spTree>
    <p:extLst>
      <p:ext uri="{BB962C8B-B14F-4D97-AF65-F5344CB8AC3E}">
        <p14:creationId xmlns:p14="http://schemas.microsoft.com/office/powerpoint/2010/main" val="3704178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B489E-8A3D-4372-9FA1-4CB3C4B47474}"/>
              </a:ext>
            </a:extLst>
          </p:cNvPr>
          <p:cNvSpPr>
            <a:spLocks noGrp="1"/>
          </p:cNvSpPr>
          <p:nvPr>
            <p:ph type="title"/>
          </p:nvPr>
        </p:nvSpPr>
        <p:spPr/>
        <p:txBody>
          <a:bodyPr/>
          <a:lstStyle/>
          <a:p>
            <a:r>
              <a:rPr lang="ru-RU" dirty="0"/>
              <a:t>Треки</a:t>
            </a:r>
            <a:endParaRPr lang="en-US" dirty="0"/>
          </a:p>
        </p:txBody>
      </p:sp>
      <p:sp>
        <p:nvSpPr>
          <p:cNvPr id="3" name="Content Placeholder 2">
            <a:extLst>
              <a:ext uri="{FF2B5EF4-FFF2-40B4-BE49-F238E27FC236}">
                <a16:creationId xmlns:a16="http://schemas.microsoft.com/office/drawing/2014/main" id="{143E66E1-ACC1-4A6B-9F77-8CEC4DACF4BC}"/>
              </a:ext>
            </a:extLst>
          </p:cNvPr>
          <p:cNvSpPr>
            <a:spLocks noGrp="1"/>
          </p:cNvSpPr>
          <p:nvPr>
            <p:ph idx="1"/>
          </p:nvPr>
        </p:nvSpPr>
        <p:spPr/>
        <p:txBody>
          <a:bodyPr/>
          <a:lstStyle/>
          <a:p>
            <a:r>
              <a:rPr lang="ru-RU" dirty="0"/>
              <a:t>Система может писать «треки» объектов в </a:t>
            </a:r>
            <a:r>
              <a:rPr lang="en-US" dirty="0"/>
              <a:t>Time-series </a:t>
            </a:r>
            <a:r>
              <a:rPr lang="ru-RU" dirty="0"/>
              <a:t>таблицу, таким образом, пользователь всегда может найти и посмотреть архивные данные. </a:t>
            </a:r>
          </a:p>
          <a:p>
            <a:r>
              <a:rPr lang="ru-RU" dirty="0"/>
              <a:t>Треки не ограничены прямыми линиями. Это может быть так же изменение области, </a:t>
            </a:r>
            <a:r>
              <a:rPr lang="ru-RU"/>
              <a:t>размера объекта и так далее.</a:t>
            </a:r>
            <a:endParaRPr lang="ru-RU" dirty="0"/>
          </a:p>
          <a:p>
            <a:r>
              <a:rPr lang="ru-RU" dirty="0"/>
              <a:t>Данные могут быть отфильтрованы по параметрам и области нахождения объекта (</a:t>
            </a:r>
            <a:r>
              <a:rPr lang="ru-RU" dirty="0" err="1"/>
              <a:t>геокоординатам</a:t>
            </a:r>
            <a:r>
              <a:rPr lang="ru-RU" dirty="0"/>
              <a:t>)</a:t>
            </a:r>
            <a:endParaRPr lang="en-US" dirty="0"/>
          </a:p>
        </p:txBody>
      </p:sp>
    </p:spTree>
    <p:extLst>
      <p:ext uri="{BB962C8B-B14F-4D97-AF65-F5344CB8AC3E}">
        <p14:creationId xmlns:p14="http://schemas.microsoft.com/office/powerpoint/2010/main" val="1605984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A3913-43D6-46CA-868D-0DD981E20917}"/>
              </a:ext>
            </a:extLst>
          </p:cNvPr>
          <p:cNvSpPr>
            <a:spLocks noGrp="1"/>
          </p:cNvSpPr>
          <p:nvPr>
            <p:ph type="title"/>
          </p:nvPr>
        </p:nvSpPr>
        <p:spPr/>
        <p:txBody>
          <a:bodyPr/>
          <a:lstStyle/>
          <a:p>
            <a:r>
              <a:rPr lang="ru-RU" dirty="0"/>
              <a:t>Маршруты</a:t>
            </a:r>
            <a:endParaRPr lang="en-US" dirty="0"/>
          </a:p>
        </p:txBody>
      </p:sp>
      <p:sp>
        <p:nvSpPr>
          <p:cNvPr id="3" name="Content Placeholder 2">
            <a:extLst>
              <a:ext uri="{FF2B5EF4-FFF2-40B4-BE49-F238E27FC236}">
                <a16:creationId xmlns:a16="http://schemas.microsoft.com/office/drawing/2014/main" id="{D95F3306-EE8D-446E-90AC-B768E6576528}"/>
              </a:ext>
            </a:extLst>
          </p:cNvPr>
          <p:cNvSpPr>
            <a:spLocks noGrp="1"/>
          </p:cNvSpPr>
          <p:nvPr>
            <p:ph idx="1"/>
          </p:nvPr>
        </p:nvSpPr>
        <p:spPr/>
        <p:txBody>
          <a:bodyPr/>
          <a:lstStyle/>
          <a:p>
            <a:r>
              <a:rPr lang="ru-RU" dirty="0"/>
              <a:t>В системе заложена функция построения маршрутов. Если у нас есть точки появления объекта на карте, система может связать с помощью возможных маршрутов в зависимости от типа объекта (Пешеход, автомобиль, велосипедист </a:t>
            </a:r>
            <a:r>
              <a:rPr lang="ru-RU" dirty="0" err="1"/>
              <a:t>итд</a:t>
            </a:r>
            <a:r>
              <a:rPr lang="ru-RU" dirty="0"/>
              <a:t>). </a:t>
            </a:r>
            <a:endParaRPr lang="en-US" dirty="0"/>
          </a:p>
        </p:txBody>
      </p:sp>
    </p:spTree>
    <p:extLst>
      <p:ext uri="{BB962C8B-B14F-4D97-AF65-F5344CB8AC3E}">
        <p14:creationId xmlns:p14="http://schemas.microsoft.com/office/powerpoint/2010/main" val="1525649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92C89-1436-4838-96CD-8566EC7E02D1}"/>
              </a:ext>
            </a:extLst>
          </p:cNvPr>
          <p:cNvSpPr>
            <a:spLocks noGrp="1"/>
          </p:cNvSpPr>
          <p:nvPr>
            <p:ph type="title"/>
          </p:nvPr>
        </p:nvSpPr>
        <p:spPr/>
        <p:txBody>
          <a:bodyPr/>
          <a:lstStyle/>
          <a:p>
            <a:r>
              <a:rPr lang="ru-RU" dirty="0"/>
              <a:t>Подписка на события</a:t>
            </a:r>
            <a:endParaRPr lang="en-US" dirty="0"/>
          </a:p>
        </p:txBody>
      </p:sp>
      <p:sp>
        <p:nvSpPr>
          <p:cNvPr id="3" name="Content Placeholder 2">
            <a:extLst>
              <a:ext uri="{FF2B5EF4-FFF2-40B4-BE49-F238E27FC236}">
                <a16:creationId xmlns:a16="http://schemas.microsoft.com/office/drawing/2014/main" id="{A828DE5F-C3D4-4A69-BA60-4BFAECA4D25A}"/>
              </a:ext>
            </a:extLst>
          </p:cNvPr>
          <p:cNvSpPr>
            <a:spLocks noGrp="1"/>
          </p:cNvSpPr>
          <p:nvPr>
            <p:ph idx="1"/>
          </p:nvPr>
        </p:nvSpPr>
        <p:spPr/>
        <p:txBody>
          <a:bodyPr/>
          <a:lstStyle/>
          <a:p>
            <a:r>
              <a:rPr lang="ru-RU" dirty="0"/>
              <a:t>Возможность подписаться на события системы из других систем. Например можно получать события по объектам заданного географического региона, с фильтрацией по параметрам. </a:t>
            </a:r>
          </a:p>
          <a:p>
            <a:r>
              <a:rPr lang="ru-RU" dirty="0"/>
              <a:t>Система использует «Издатель – подписчик шаблон» (</a:t>
            </a:r>
            <a:r>
              <a:rPr lang="en-US" dirty="0"/>
              <a:t>Pub-sub pattern) </a:t>
            </a:r>
            <a:r>
              <a:rPr lang="ru-RU" dirty="0"/>
              <a:t>для взаимодействия между основными модулями. Это дает возможность так же и сторонним модулям просто подключиться к шине сообщений и таким образом влиять на рабочий процесс.</a:t>
            </a:r>
            <a:endParaRPr lang="en-US" dirty="0"/>
          </a:p>
          <a:p>
            <a:endParaRPr lang="en-US" dirty="0"/>
          </a:p>
        </p:txBody>
      </p:sp>
    </p:spTree>
    <p:extLst>
      <p:ext uri="{BB962C8B-B14F-4D97-AF65-F5344CB8AC3E}">
        <p14:creationId xmlns:p14="http://schemas.microsoft.com/office/powerpoint/2010/main" val="3881661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1005</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Tree Alarm</vt:lpstr>
      <vt:lpstr>Мотивация</vt:lpstr>
      <vt:lpstr>Используемые технологии</vt:lpstr>
      <vt:lpstr>Общий вид</vt:lpstr>
      <vt:lpstr>Основная решаемая задача</vt:lpstr>
      <vt:lpstr>Состояния</vt:lpstr>
      <vt:lpstr>Треки</vt:lpstr>
      <vt:lpstr>Маршруты</vt:lpstr>
      <vt:lpstr>Подписка на события</vt:lpstr>
      <vt:lpstr>Примеры микромодулей</vt:lpstr>
      <vt:lpstr>Итоги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 Alarm</dc:title>
  <dc:creator>Danil Serov</dc:creator>
  <cp:lastModifiedBy>Danil Serov</cp:lastModifiedBy>
  <cp:revision>21</cp:revision>
  <dcterms:created xsi:type="dcterms:W3CDTF">2023-10-03T12:38:55Z</dcterms:created>
  <dcterms:modified xsi:type="dcterms:W3CDTF">2024-04-27T13:55:12Z</dcterms:modified>
</cp:coreProperties>
</file>