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343" r:id="rId5"/>
    <p:sldId id="266" r:id="rId6"/>
    <p:sldId id="268" r:id="rId7"/>
    <p:sldId id="264" r:id="rId8"/>
    <p:sldId id="261" r:id="rId9"/>
    <p:sldId id="265" r:id="rId10"/>
    <p:sldId id="336" r:id="rId11"/>
    <p:sldId id="277" r:id="rId12"/>
    <p:sldId id="339" r:id="rId13"/>
    <p:sldId id="338" r:id="rId14"/>
    <p:sldId id="340" r:id="rId15"/>
    <p:sldId id="342" r:id="rId16"/>
    <p:sldId id="273" r:id="rId17"/>
    <p:sldId id="270" r:id="rId18"/>
    <p:sldId id="345" r:id="rId19"/>
    <p:sldId id="337"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5388" autoAdjust="0"/>
  </p:normalViewPr>
  <p:slideViewPr>
    <p:cSldViewPr>
      <p:cViewPr>
        <p:scale>
          <a:sx n="112" d="100"/>
          <a:sy n="112" d="100"/>
        </p:scale>
        <p:origin x="749"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786791"/>
            <a:ext cx="5940152" cy="1224136"/>
          </a:xfrm>
        </p:spPr>
        <p:txBody>
          <a:bodyPr/>
          <a:lstStyle/>
          <a:p>
            <a:r>
              <a:rPr lang="en-US" altLang="ko-KR" sz="5000" b="1" dirty="0"/>
              <a:t>EASYLEARN-</a:t>
            </a:r>
            <a:endParaRPr lang="en-US" altLang="ko-KR" sz="1700" b="1" dirty="0"/>
          </a:p>
          <a:p>
            <a:endParaRPr lang="en-US" altLang="ko-KR" sz="3600" dirty="0"/>
          </a:p>
        </p:txBody>
      </p:sp>
      <p:sp>
        <p:nvSpPr>
          <p:cNvPr id="4" name="Text Placeholder 3"/>
          <p:cNvSpPr>
            <a:spLocks noGrp="1"/>
          </p:cNvSpPr>
          <p:nvPr>
            <p:ph type="body" sz="quarter" idx="11"/>
          </p:nvPr>
        </p:nvSpPr>
        <p:spPr>
          <a:xfrm>
            <a:off x="1925960" y="4011910"/>
            <a:ext cx="5292080" cy="776848"/>
          </a:xfrm>
        </p:spPr>
        <p:txBody>
          <a:bodyPr/>
          <a:lstStyle/>
          <a:p>
            <a:pPr>
              <a:spcBef>
                <a:spcPts val="0"/>
              </a:spcBef>
              <a:defRPr/>
            </a:pPr>
            <a:r>
              <a:rPr lang="en-US" altLang="ko-KR" b="1" dirty="0"/>
              <a:t>Limitless learning guaranteed</a:t>
            </a:r>
          </a:p>
          <a:p>
            <a:pPr>
              <a:spcBef>
                <a:spcPts val="0"/>
              </a:spcBef>
              <a:defRPr/>
            </a:pPr>
            <a:r>
              <a:rPr lang="en-US" altLang="ko-KR" dirty="0">
                <a:latin typeface="Chiller" panose="04020404031007020602" pitchFamily="82" charset="0"/>
              </a:rPr>
              <a:t>       Innovating learning processes.</a:t>
            </a:r>
          </a:p>
        </p:txBody>
      </p:sp>
      <p:sp>
        <p:nvSpPr>
          <p:cNvPr id="2" name="Text Placeholder 2">
            <a:extLst>
              <a:ext uri="{FF2B5EF4-FFF2-40B4-BE49-F238E27FC236}">
                <a16:creationId xmlns:a16="http://schemas.microsoft.com/office/drawing/2014/main" id="{DA1AD561-F361-0FD4-C624-66A7C46D7438}"/>
              </a:ext>
            </a:extLst>
          </p:cNvPr>
          <p:cNvSpPr txBox="1">
            <a:spLocks/>
          </p:cNvSpPr>
          <p:nvPr/>
        </p:nvSpPr>
        <p:spPr>
          <a:xfrm>
            <a:off x="3456384" y="1419623"/>
            <a:ext cx="5940152" cy="720079"/>
          </a:xfrm>
          <a:prstGeom prst="rect">
            <a:avLst/>
          </a:prstGeom>
        </p:spPr>
        <p:txBody>
          <a:bodyPr anchor="ctr">
            <a:scene3d>
              <a:camera prst="orthographicFront"/>
              <a:lightRig rig="soft" dir="t">
                <a:rot lat="0" lon="0" rev="15600000"/>
              </a:lightRig>
            </a:scene3d>
            <a:sp3d extrusionH="57150" prstMaterial="softEdge">
              <a:bevelT w="25400" h="38100"/>
            </a:sp3d>
          </a:bodyPr>
          <a:lstStyle>
            <a:lvl1pPr marL="0" indent="0" algn="l" defTabSz="914400" rtl="0" eaLnBrk="1" latinLnBrk="1" hangingPunct="1">
              <a:lnSpc>
                <a:spcPct val="100000"/>
              </a:lnSpc>
              <a:spcBef>
                <a:spcPct val="20000"/>
              </a:spcBef>
              <a:buFont typeface="Arial" pitchFamily="34" charset="0"/>
              <a:buNone/>
              <a:defRPr sz="32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700" b="1" dirty="0">
                <a:ln/>
                <a:solidFill>
                  <a:schemeClr val="accent4"/>
                </a:solidFill>
              </a:rPr>
              <a:t>Platform for Online Courses…</a:t>
            </a:r>
          </a:p>
          <a:p>
            <a:endParaRPr lang="en-US" altLang="ko-KR" sz="3600" b="1" dirty="0">
              <a:ln/>
              <a:solidFill>
                <a:schemeClr val="accent4"/>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NON-FUNCTIONAL REQUIREMENTS</a:t>
            </a:r>
            <a:endParaRPr lang="ko-KR" altLang="en-US" sz="3200" dirty="0"/>
          </a:p>
        </p:txBody>
      </p:sp>
    </p:spTree>
    <p:extLst>
      <p:ext uri="{BB962C8B-B14F-4D97-AF65-F5344CB8AC3E}">
        <p14:creationId xmlns:p14="http://schemas.microsoft.com/office/powerpoint/2010/main" val="101704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2053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Non-functional requirements</a:t>
            </a:r>
          </a:p>
        </p:txBody>
      </p:sp>
      <p:grpSp>
        <p:nvGrpSpPr>
          <p:cNvPr id="6" name="Group 5"/>
          <p:cNvGrpSpPr/>
          <p:nvPr/>
        </p:nvGrpSpPr>
        <p:grpSpPr>
          <a:xfrm>
            <a:off x="2951312" y="555526"/>
            <a:ext cx="5256584" cy="861437"/>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491630"/>
            <a:ext cx="5256584" cy="82344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2396466"/>
            <a:ext cx="5256584" cy="82335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5555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45156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23563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665004" y="544716"/>
            <a:ext cx="4579403" cy="730890"/>
            <a:chOff x="3851840" y="1356248"/>
            <a:chExt cx="4392568" cy="730890"/>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Performance</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able to handle a large number of users and courses without experiencing significant slowdowns or downtime.</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1" y="1552828"/>
            <a:ext cx="4608591" cy="730890"/>
            <a:chOff x="3851840" y="1356248"/>
            <a:chExt cx="4392568" cy="730890"/>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Usability</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intuitive and easy to use, with a clear and consistent user interface.</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2396466"/>
            <a:ext cx="4680517" cy="730890"/>
            <a:chOff x="3851840" y="1356248"/>
            <a:chExt cx="4392568" cy="730890"/>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Security</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secure, with strong encryption for user data and payment information.</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15816" y="3331900"/>
            <a:ext cx="5256584" cy="82335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329183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563891" y="3331900"/>
            <a:ext cx="4680517" cy="730890"/>
            <a:chOff x="3851840" y="1356248"/>
            <a:chExt cx="4392568" cy="730890"/>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Scalability</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scalable to support a growing user base and increasing demand for courses.</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9538D065-F1C0-3F91-6988-FDC3E42A0ADA}"/>
              </a:ext>
            </a:extLst>
          </p:cNvPr>
          <p:cNvGrpSpPr/>
          <p:nvPr/>
        </p:nvGrpSpPr>
        <p:grpSpPr>
          <a:xfrm>
            <a:off x="2915816" y="4268004"/>
            <a:ext cx="5256584" cy="823356"/>
            <a:chOff x="3131840" y="1491630"/>
            <a:chExt cx="5256584" cy="576064"/>
          </a:xfrm>
        </p:grpSpPr>
        <p:sp>
          <p:nvSpPr>
            <p:cNvPr id="24" name="Rectangle 23">
              <a:extLst>
                <a:ext uri="{FF2B5EF4-FFF2-40B4-BE49-F238E27FC236}">
                  <a16:creationId xmlns:a16="http://schemas.microsoft.com/office/drawing/2014/main" id="{95CCBDF3-AF80-CBFA-929A-61A2418E330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a:extLst>
                <a:ext uri="{FF2B5EF4-FFF2-40B4-BE49-F238E27FC236}">
                  <a16:creationId xmlns:a16="http://schemas.microsoft.com/office/drawing/2014/main" id="{E1D0E9EA-9A07-6A9F-57FE-1A28F6804F05}"/>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a:extLst>
              <a:ext uri="{FF2B5EF4-FFF2-40B4-BE49-F238E27FC236}">
                <a16:creationId xmlns:a16="http://schemas.microsoft.com/office/drawing/2014/main" id="{AFC78A2B-EEE8-0776-DDC3-0FAF50F70B9B}"/>
              </a:ext>
            </a:extLst>
          </p:cNvPr>
          <p:cNvSpPr txBox="1"/>
          <p:nvPr/>
        </p:nvSpPr>
        <p:spPr>
          <a:xfrm>
            <a:off x="2951312" y="422793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557771F6-2CD5-31D2-B1C5-B19ABF411F5C}"/>
              </a:ext>
            </a:extLst>
          </p:cNvPr>
          <p:cNvGrpSpPr/>
          <p:nvPr/>
        </p:nvGrpSpPr>
        <p:grpSpPr>
          <a:xfrm>
            <a:off x="3563891" y="4268004"/>
            <a:ext cx="4680517" cy="730890"/>
            <a:chOff x="3851840" y="1356248"/>
            <a:chExt cx="4392568" cy="730890"/>
          </a:xfrm>
        </p:grpSpPr>
        <p:sp>
          <p:nvSpPr>
            <p:cNvPr id="33" name="TextBox 32">
              <a:extLst>
                <a:ext uri="{FF2B5EF4-FFF2-40B4-BE49-F238E27FC236}">
                  <a16:creationId xmlns:a16="http://schemas.microsoft.com/office/drawing/2014/main" id="{379D5882-C50A-FAE2-5D1A-4534043D7EBD}"/>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Scalability</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3714D6DD-ED9F-3953-9759-FE69DD0EFCD3}"/>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scalable to support a growing user base and increasing demand for courses.</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4339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TECHNICAL REQUIREMENTS</a:t>
            </a:r>
            <a:endParaRPr lang="ko-KR" altLang="en-US" sz="3200" dirty="0"/>
          </a:p>
        </p:txBody>
      </p:sp>
    </p:spTree>
    <p:extLst>
      <p:ext uri="{BB962C8B-B14F-4D97-AF65-F5344CB8AC3E}">
        <p14:creationId xmlns:p14="http://schemas.microsoft.com/office/powerpoint/2010/main" val="340976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TECHNICAL REQUIREMENTS</a:t>
            </a:r>
          </a:p>
        </p:txBody>
      </p:sp>
      <p:grpSp>
        <p:nvGrpSpPr>
          <p:cNvPr id="6" name="Group 5"/>
          <p:cNvGrpSpPr/>
          <p:nvPr/>
        </p:nvGrpSpPr>
        <p:grpSpPr>
          <a:xfrm>
            <a:off x="2951312" y="771550"/>
            <a:ext cx="5256584" cy="1063102"/>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923678"/>
            <a:ext cx="5256584" cy="101322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3031336"/>
            <a:ext cx="5256584" cy="96002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7715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9236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30313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484476" y="852192"/>
            <a:ext cx="4711910" cy="730890"/>
            <a:chOff x="3851840" y="1356248"/>
            <a:chExt cx="4392568" cy="730890"/>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Server and hosting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hosted on reliable and secure servers, with a scalable infrastructure to handle traffic and user demand.</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2" y="1923678"/>
            <a:ext cx="4525074" cy="915556"/>
            <a:chOff x="3851840" y="1356248"/>
            <a:chExt cx="4392568" cy="915556"/>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Database management</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have a robust database management system to store user data, course materials, and other important information.</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3003798"/>
            <a:ext cx="4680517" cy="730890"/>
            <a:chOff x="3851840" y="1356248"/>
            <a:chExt cx="4392568" cy="730890"/>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Payment processing</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integrate with a reliable and secure payment processing system to enable users to purchase courses.</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62822" y="4132004"/>
            <a:ext cx="5233563" cy="96002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41320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622403" y="4104466"/>
            <a:ext cx="4680517" cy="730890"/>
            <a:chOff x="3851840" y="1356248"/>
            <a:chExt cx="4392568" cy="730890"/>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management system</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have a robust content management system to enable instructors to create and manage their courses.</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5401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A7BA73-0D71-F8AB-A7F4-9CEC9CCC27D7}"/>
              </a:ext>
            </a:extLst>
          </p:cNvPr>
          <p:cNvSpPr/>
          <p:nvPr/>
        </p:nvSpPr>
        <p:spPr>
          <a:xfrm>
            <a:off x="4860032" y="15995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a:extLst>
              <a:ext uri="{FF2B5EF4-FFF2-40B4-BE49-F238E27FC236}">
                <a16:creationId xmlns:a16="http://schemas.microsoft.com/office/drawing/2014/main" id="{9A72FF80-8B0A-6F58-E8C5-11D2D02696E4}"/>
              </a:ext>
            </a:extLst>
          </p:cNvPr>
          <p:cNvSpPr/>
          <p:nvPr/>
        </p:nvSpPr>
        <p:spPr>
          <a:xfrm>
            <a:off x="722033" y="161301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872859" y="224653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872859" y="298482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72859" y="372311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dirty="0"/>
              <a:t>ENTITIES</a:t>
            </a:r>
            <a:endParaRPr lang="ko-KR" altLang="en-US"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25997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683568" y="299826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683568" y="373655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p:cNvSpPr txBox="1"/>
          <p:nvPr/>
        </p:nvSpPr>
        <p:spPr>
          <a:xfrm>
            <a:off x="5081675" y="2272650"/>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Payment</a:t>
            </a:r>
            <a:endParaRPr lang="ko-KR" altLang="en-US" sz="1400" b="1" dirty="0">
              <a:solidFill>
                <a:schemeClr val="bg1"/>
              </a:solidFill>
              <a:cs typeface="Arial" pitchFamily="34" charset="0"/>
            </a:endParaRPr>
          </a:p>
        </p:txBody>
      </p:sp>
      <p:sp>
        <p:nvSpPr>
          <p:cNvPr id="28" name="TextBox 27"/>
          <p:cNvSpPr txBox="1"/>
          <p:nvPr/>
        </p:nvSpPr>
        <p:spPr>
          <a:xfrm>
            <a:off x="5081675" y="2989255"/>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Review</a:t>
            </a:r>
            <a:endParaRPr lang="ko-KR" altLang="en-US" sz="1400" b="1" dirty="0">
              <a:solidFill>
                <a:schemeClr val="bg1"/>
              </a:solidFill>
              <a:cs typeface="Arial" pitchFamily="34" charset="0"/>
            </a:endParaRPr>
          </a:p>
        </p:txBody>
      </p:sp>
      <p:sp>
        <p:nvSpPr>
          <p:cNvPr id="29" name="TextBox 28"/>
          <p:cNvSpPr txBox="1"/>
          <p:nvPr/>
        </p:nvSpPr>
        <p:spPr>
          <a:xfrm>
            <a:off x="5081675" y="3769776"/>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Notification</a:t>
            </a:r>
            <a:endParaRPr lang="ko-KR" altLang="en-US" sz="1400" b="1" dirty="0">
              <a:solidFill>
                <a:schemeClr val="bg1"/>
              </a:solidFill>
              <a:cs typeface="Arial" pitchFamily="34" charset="0"/>
            </a:endParaRPr>
          </a:p>
        </p:txBody>
      </p:sp>
      <p:sp>
        <p:nvSpPr>
          <p:cNvPr id="30" name="TextBox 29"/>
          <p:cNvSpPr txBox="1"/>
          <p:nvPr/>
        </p:nvSpPr>
        <p:spPr>
          <a:xfrm>
            <a:off x="1691680" y="2291874"/>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Category</a:t>
            </a:r>
            <a:endParaRPr lang="ko-KR" altLang="en-US" sz="1400" b="1" dirty="0">
              <a:solidFill>
                <a:schemeClr val="bg1"/>
              </a:solidFill>
              <a:cs typeface="Arial" pitchFamily="34" charset="0"/>
            </a:endParaRPr>
          </a:p>
        </p:txBody>
      </p:sp>
      <p:sp>
        <p:nvSpPr>
          <p:cNvPr id="31" name="TextBox 30"/>
          <p:cNvSpPr txBox="1"/>
          <p:nvPr/>
        </p:nvSpPr>
        <p:spPr>
          <a:xfrm>
            <a:off x="1691680" y="3008479"/>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Course</a:t>
            </a:r>
            <a:endParaRPr lang="ko-KR" altLang="en-US" sz="1400" b="1" dirty="0">
              <a:solidFill>
                <a:schemeClr val="bg1"/>
              </a:solidFill>
              <a:cs typeface="Arial" pitchFamily="34" charset="0"/>
            </a:endParaRPr>
          </a:p>
        </p:txBody>
      </p:sp>
      <p:sp>
        <p:nvSpPr>
          <p:cNvPr id="32" name="TextBox 31"/>
          <p:cNvSpPr txBox="1"/>
          <p:nvPr/>
        </p:nvSpPr>
        <p:spPr>
          <a:xfrm>
            <a:off x="1691680" y="3789000"/>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Lesson</a:t>
            </a:r>
            <a:endParaRPr lang="ko-KR" altLang="en-US" sz="1400" b="1" dirty="0">
              <a:solidFill>
                <a:schemeClr val="bg1"/>
              </a:solidFill>
              <a:cs typeface="Arial" pitchFamily="34" charset="0"/>
            </a:endParaRPr>
          </a:p>
        </p:txBody>
      </p:sp>
      <p:sp>
        <p:nvSpPr>
          <p:cNvPr id="33" name="TextBox 32"/>
          <p:cNvSpPr txBox="1"/>
          <p:nvPr/>
        </p:nvSpPr>
        <p:spPr>
          <a:xfrm>
            <a:off x="5076056" y="2639781"/>
            <a:ext cx="3705951"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payment made by a user for a course.</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5111228" y="3396420"/>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a learner's review of a course.</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5111228" y="4153059"/>
            <a:ext cx="350160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Notification sent to users about course updates, messages, or other relevant information.</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786278" y="2653681"/>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 category or subject area for courses.</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786278" y="3410320"/>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Represents a course created by an instructor. </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531168" y="4166959"/>
            <a:ext cx="353230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This entity represents a lesson within a course.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CA5B3618-9AE0-644D-5F31-CA8DF708660E}"/>
              </a:ext>
            </a:extLst>
          </p:cNvPr>
          <p:cNvSpPr txBox="1"/>
          <p:nvPr/>
        </p:nvSpPr>
        <p:spPr>
          <a:xfrm>
            <a:off x="5080526" y="1625688"/>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Enrolment</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1C2026B6-C0ED-68AD-9CDC-85E89429428F}"/>
              </a:ext>
            </a:extLst>
          </p:cNvPr>
          <p:cNvSpPr txBox="1"/>
          <p:nvPr/>
        </p:nvSpPr>
        <p:spPr>
          <a:xfrm>
            <a:off x="1696150" y="1644912"/>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User</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4D2BF18D-3EA2-1A8C-9495-58087711F401}"/>
              </a:ext>
            </a:extLst>
          </p:cNvPr>
          <p:cNvSpPr txBox="1"/>
          <p:nvPr/>
        </p:nvSpPr>
        <p:spPr>
          <a:xfrm>
            <a:off x="5263628" y="1992819"/>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a learner's enrolment in a course.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BE4A4174-F0C2-D2BB-1B28-A5C3DDBC3110}"/>
              </a:ext>
            </a:extLst>
          </p:cNvPr>
          <p:cNvSpPr txBox="1"/>
          <p:nvPr/>
        </p:nvSpPr>
        <p:spPr>
          <a:xfrm>
            <a:off x="683568" y="2006719"/>
            <a:ext cx="353230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Including instructors and learners or Students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CC126DB-36A9-052D-84C7-5775F597C198}"/>
              </a:ext>
            </a:extLst>
          </p:cNvPr>
          <p:cNvPicPr>
            <a:picLocks noChangeAspect="1"/>
          </p:cNvPicPr>
          <p:nvPr/>
        </p:nvPicPr>
        <p:blipFill rotWithShape="1">
          <a:blip r:embed="rId2"/>
          <a:srcRect l="39763" t="34600" r="25588" b="62600"/>
          <a:stretch/>
        </p:blipFill>
        <p:spPr>
          <a:xfrm>
            <a:off x="0" y="-108995"/>
            <a:ext cx="9144000" cy="771550"/>
          </a:xfrm>
          <a:prstGeom prst="rect">
            <a:avLst/>
          </a:prstGeom>
        </p:spPr>
      </p:pic>
      <p:sp>
        <p:nvSpPr>
          <p:cNvPr id="26" name="Text Placeholder 25">
            <a:extLst>
              <a:ext uri="{FF2B5EF4-FFF2-40B4-BE49-F238E27FC236}">
                <a16:creationId xmlns:a16="http://schemas.microsoft.com/office/drawing/2014/main" id="{1C10EFE5-B48B-448F-ACF9-75EEC2CAA897}"/>
              </a:ext>
            </a:extLst>
          </p:cNvPr>
          <p:cNvSpPr>
            <a:spLocks noGrp="1"/>
          </p:cNvSpPr>
          <p:nvPr>
            <p:ph type="body" sz="quarter" idx="10"/>
          </p:nvPr>
        </p:nvSpPr>
        <p:spPr/>
        <p:txBody>
          <a:bodyPr/>
          <a:lstStyle/>
          <a:p>
            <a:r>
              <a:rPr lang="en-US" dirty="0"/>
              <a:t>USE-CASE DIAGRAM</a:t>
            </a:r>
          </a:p>
        </p:txBody>
      </p:sp>
      <p:pic>
        <p:nvPicPr>
          <p:cNvPr id="35" name="Picture 34">
            <a:extLst>
              <a:ext uri="{FF2B5EF4-FFF2-40B4-BE49-F238E27FC236}">
                <a16:creationId xmlns:a16="http://schemas.microsoft.com/office/drawing/2014/main" id="{5190BDFC-D421-98D5-5FB3-B83CCBCFE89D}"/>
              </a:ext>
            </a:extLst>
          </p:cNvPr>
          <p:cNvPicPr>
            <a:picLocks noChangeAspect="1"/>
          </p:cNvPicPr>
          <p:nvPr/>
        </p:nvPicPr>
        <p:blipFill rotWithShape="1">
          <a:blip r:embed="rId3"/>
          <a:srcRect l="3666" t="2800" r="4676" b="4801"/>
          <a:stretch/>
        </p:blipFill>
        <p:spPr>
          <a:xfrm>
            <a:off x="1871699" y="771550"/>
            <a:ext cx="5400601" cy="4371950"/>
          </a:xfrm>
          <a:prstGeom prst="rect">
            <a:avLst/>
          </a:prstGeom>
        </p:spPr>
      </p:pic>
      <p:sp>
        <p:nvSpPr>
          <p:cNvPr id="38" name="TextBox 37">
            <a:extLst>
              <a:ext uri="{FF2B5EF4-FFF2-40B4-BE49-F238E27FC236}">
                <a16:creationId xmlns:a16="http://schemas.microsoft.com/office/drawing/2014/main" id="{A6F582AC-7EFB-C7A4-367C-EBE68F49B1F4}"/>
              </a:ext>
            </a:extLst>
          </p:cNvPr>
          <p:cNvSpPr txBox="1"/>
          <p:nvPr/>
        </p:nvSpPr>
        <p:spPr>
          <a:xfrm>
            <a:off x="1835696" y="3795886"/>
            <a:ext cx="1152128" cy="246221"/>
          </a:xfrm>
          <a:prstGeom prst="rect">
            <a:avLst/>
          </a:prstGeom>
          <a:noFill/>
        </p:spPr>
        <p:txBody>
          <a:bodyPr wrap="square" rtlCol="0">
            <a:spAutoFit/>
          </a:bodyPr>
          <a:lstStyle/>
          <a:p>
            <a:r>
              <a:rPr lang="en-US" sz="1000" dirty="0">
                <a:highlight>
                  <a:srgbClr val="FFFFFF"/>
                </a:highlight>
              </a:rPr>
              <a:t>Student</a:t>
            </a:r>
          </a:p>
        </p:txBody>
      </p:sp>
      <p:sp>
        <p:nvSpPr>
          <p:cNvPr id="39" name="TextBox 38">
            <a:extLst>
              <a:ext uri="{FF2B5EF4-FFF2-40B4-BE49-F238E27FC236}">
                <a16:creationId xmlns:a16="http://schemas.microsoft.com/office/drawing/2014/main" id="{EBC8C490-8B3F-7FD5-FF6C-F5EE627FB78F}"/>
              </a:ext>
            </a:extLst>
          </p:cNvPr>
          <p:cNvSpPr txBox="1"/>
          <p:nvPr/>
        </p:nvSpPr>
        <p:spPr>
          <a:xfrm>
            <a:off x="1619672" y="1923678"/>
            <a:ext cx="1296144" cy="246221"/>
          </a:xfrm>
          <a:prstGeom prst="rect">
            <a:avLst/>
          </a:prstGeom>
          <a:noFill/>
        </p:spPr>
        <p:txBody>
          <a:bodyPr wrap="square" rtlCol="0">
            <a:spAutoFit/>
          </a:bodyPr>
          <a:lstStyle/>
          <a:p>
            <a:r>
              <a:rPr lang="en-US" sz="1000" dirty="0">
                <a:highlight>
                  <a:srgbClr val="FFFFFF"/>
                </a:highlight>
              </a:rPr>
              <a:t>Unregistered User</a:t>
            </a:r>
          </a:p>
        </p:txBody>
      </p:sp>
    </p:spTree>
    <p:extLst>
      <p:ext uri="{BB962C8B-B14F-4D97-AF65-F5344CB8AC3E}">
        <p14:creationId xmlns:p14="http://schemas.microsoft.com/office/powerpoint/2010/main" val="109036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D49D41-09B3-F468-582E-BECB3A071A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0"/>
            <a:ext cx="6732240" cy="5143500"/>
          </a:xfrm>
          <a:prstGeom prst="rect">
            <a:avLst/>
          </a:prstGeom>
        </p:spPr>
      </p:pic>
    </p:spTree>
    <p:extLst>
      <p:ext uri="{BB962C8B-B14F-4D97-AF65-F5344CB8AC3E}">
        <p14:creationId xmlns:p14="http://schemas.microsoft.com/office/powerpoint/2010/main" val="145625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THANKS</a:t>
            </a:r>
            <a:endParaRPr lang="ko-KR" altLang="en-US" dirty="0"/>
          </a:p>
        </p:txBody>
      </p:sp>
    </p:spTree>
    <p:extLst>
      <p:ext uri="{BB962C8B-B14F-4D97-AF65-F5344CB8AC3E}">
        <p14:creationId xmlns:p14="http://schemas.microsoft.com/office/powerpoint/2010/main" val="6207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7625C8-9D23-75A1-0482-406D06F54C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28354"/>
            <a:ext cx="6984776" cy="5192392"/>
          </a:xfrm>
          <a:prstGeom prst="rect">
            <a:avLst/>
          </a:prstGeom>
        </p:spPr>
      </p:pic>
      <p:sp>
        <p:nvSpPr>
          <p:cNvPr id="4" name="Text Placeholder 3"/>
          <p:cNvSpPr>
            <a:spLocks noGrp="1"/>
          </p:cNvSpPr>
          <p:nvPr>
            <p:ph type="body" sz="quarter" idx="11"/>
          </p:nvPr>
        </p:nvSpPr>
        <p:spPr>
          <a:xfrm>
            <a:off x="3923928" y="282734"/>
            <a:ext cx="5292080" cy="776848"/>
          </a:xfrm>
        </p:spPr>
        <p:txBody>
          <a:bodyPr/>
          <a:lstStyle/>
          <a:p>
            <a:pPr>
              <a:spcBef>
                <a:spcPts val="0"/>
              </a:spcBef>
              <a:defRPr/>
            </a:pPr>
            <a:r>
              <a:rPr lang="en-US" altLang="ko-KR" sz="1600" b="1" dirty="0">
                <a:solidFill>
                  <a:srgbClr val="FF0000"/>
                </a:solidFill>
              </a:rPr>
              <a:t>Limitless learning guaranteed</a:t>
            </a:r>
          </a:p>
          <a:p>
            <a:pPr>
              <a:spcBef>
                <a:spcPts val="0"/>
              </a:spcBef>
              <a:defRPr/>
            </a:pPr>
            <a:r>
              <a:rPr lang="en-US" altLang="ko-KR" sz="1600" dirty="0">
                <a:solidFill>
                  <a:srgbClr val="FF0000"/>
                </a:solidFill>
                <a:latin typeface="Chiller" panose="04020404031007020602" pitchFamily="82" charset="0"/>
              </a:rPr>
              <a:t>       Innovating learning processes.</a:t>
            </a:r>
          </a:p>
        </p:txBody>
      </p:sp>
      <p:sp>
        <p:nvSpPr>
          <p:cNvPr id="9" name="Text Placeholder 3">
            <a:extLst>
              <a:ext uri="{FF2B5EF4-FFF2-40B4-BE49-F238E27FC236}">
                <a16:creationId xmlns:a16="http://schemas.microsoft.com/office/drawing/2014/main" id="{A0EB63FA-67AD-6D90-75B6-7DEBB3C6B52A}"/>
              </a:ext>
            </a:extLst>
          </p:cNvPr>
          <p:cNvSpPr txBox="1">
            <a:spLocks/>
          </p:cNvSpPr>
          <p:nvPr/>
        </p:nvSpPr>
        <p:spPr>
          <a:xfrm>
            <a:off x="7812360" y="4603214"/>
            <a:ext cx="2160240" cy="776848"/>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sz="1600" b="1" dirty="0">
                <a:solidFill>
                  <a:schemeClr val="tx1"/>
                </a:solidFill>
                <a:latin typeface="Algerian" panose="04020705040A02060702" pitchFamily="82" charset="0"/>
              </a:rPr>
              <a:t>@CODELEARNERHUB</a:t>
            </a:r>
            <a:endParaRPr lang="en-US" altLang="ko-KR" sz="1600" dirty="0">
              <a:solidFill>
                <a:schemeClr val="tx1"/>
              </a:solidFill>
              <a:latin typeface="Algerian" panose="04020705040A02060702" pitchFamily="82" charset="0"/>
            </a:endParaRPr>
          </a:p>
        </p:txBody>
      </p:sp>
      <p:sp>
        <p:nvSpPr>
          <p:cNvPr id="10" name="Text Placeholder 3">
            <a:extLst>
              <a:ext uri="{FF2B5EF4-FFF2-40B4-BE49-F238E27FC236}">
                <a16:creationId xmlns:a16="http://schemas.microsoft.com/office/drawing/2014/main" id="{A486023D-7D94-BCDF-322F-95D534E748E0}"/>
              </a:ext>
            </a:extLst>
          </p:cNvPr>
          <p:cNvSpPr txBox="1">
            <a:spLocks/>
          </p:cNvSpPr>
          <p:nvPr/>
        </p:nvSpPr>
        <p:spPr>
          <a:xfrm>
            <a:off x="0" y="4394518"/>
            <a:ext cx="3059831" cy="776848"/>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sz="1600" b="1" dirty="0">
                <a:solidFill>
                  <a:schemeClr val="tx1"/>
                </a:solidFill>
                <a:latin typeface="Algerian" panose="04020705040A02060702" pitchFamily="82" charset="0"/>
              </a:rPr>
              <a:t>PRESENTED</a:t>
            </a:r>
          </a:p>
          <a:p>
            <a:pPr>
              <a:spcBef>
                <a:spcPts val="0"/>
              </a:spcBef>
              <a:defRPr/>
            </a:pPr>
            <a:r>
              <a:rPr lang="en-US" altLang="ko-KR" sz="1600" b="1" dirty="0">
                <a:solidFill>
                  <a:schemeClr val="tx1"/>
                </a:solidFill>
                <a:latin typeface="Algerian" panose="04020705040A02060702" pitchFamily="82" charset="0"/>
              </a:rPr>
              <a:t>BY</a:t>
            </a:r>
          </a:p>
          <a:p>
            <a:pPr>
              <a:spcBef>
                <a:spcPts val="0"/>
              </a:spcBef>
              <a:defRPr/>
            </a:pPr>
            <a:r>
              <a:rPr lang="en-US" altLang="ko-KR" sz="1600" b="1" dirty="0">
                <a:solidFill>
                  <a:schemeClr val="tx1"/>
                </a:solidFill>
                <a:latin typeface="Algerian" panose="04020705040A02060702" pitchFamily="82" charset="0"/>
              </a:rPr>
              <a:t>Ahmad Abdulsalam a.</a:t>
            </a:r>
            <a:endParaRPr lang="en-US" altLang="ko-KR" sz="1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71451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7524328" y="0"/>
            <a:ext cx="126342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rot="16200000">
            <a:off x="5487757" y="2119356"/>
            <a:ext cx="4788744" cy="58054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800" b="1" dirty="0">
                <a:solidFill>
                  <a:schemeClr val="bg1"/>
                </a:solidFill>
                <a:latin typeface="+mj-lt"/>
                <a:cs typeface="Arial" pitchFamily="34" charset="0"/>
              </a:rPr>
              <a:t>E-LEARNING</a:t>
            </a:r>
            <a:endParaRPr lang="ko-KR" altLang="en-US" sz="4800" b="1" dirty="0">
              <a:solidFill>
                <a:schemeClr val="bg1"/>
              </a:solidFill>
              <a:latin typeface="+mj-lt"/>
              <a:cs typeface="Arial" pitchFamily="34" charset="0"/>
            </a:endParaRPr>
          </a:p>
        </p:txBody>
      </p:sp>
      <p:grpSp>
        <p:nvGrpSpPr>
          <p:cNvPr id="21" name="Group 20"/>
          <p:cNvGrpSpPr/>
          <p:nvPr/>
        </p:nvGrpSpPr>
        <p:grpSpPr>
          <a:xfrm>
            <a:off x="611561" y="555526"/>
            <a:ext cx="6772032" cy="3933979"/>
            <a:chOff x="3687661" y="1203598"/>
            <a:chExt cx="2252491" cy="3641979"/>
          </a:xfrm>
        </p:grpSpPr>
        <p:sp>
          <p:nvSpPr>
            <p:cNvPr id="22" name="TextBox 21"/>
            <p:cNvSpPr txBox="1"/>
            <p:nvPr/>
          </p:nvSpPr>
          <p:spPr>
            <a:xfrm>
              <a:off x="3687661" y="1568862"/>
              <a:ext cx="2252491" cy="3276715"/>
            </a:xfrm>
            <a:prstGeom prst="rect">
              <a:avLst/>
            </a:prstGeom>
            <a:noFill/>
          </p:spPr>
          <p:txBody>
            <a:bodyPr wrap="square" rtlCol="0">
              <a:spAutoFit/>
            </a:bodyPr>
            <a:lstStyle/>
            <a:p>
              <a:r>
                <a:rPr lang="en-US" altLang="ko-KR" sz="1600" dirty="0">
                  <a:solidFill>
                    <a:schemeClr val="tx1">
                      <a:lumMod val="75000"/>
                      <a:lumOff val="25000"/>
                    </a:schemeClr>
                  </a:solidFill>
                  <a:latin typeface="Franklin Gothic Medium Cond" panose="020B0606030402020204" pitchFamily="34" charset="0"/>
                  <a:cs typeface="Arial" pitchFamily="34" charset="0"/>
                </a:rPr>
                <a:t>E-learning refers to the use of various kinds of electronic media and information and communication technologies (ICT) in learning. E-learning is an inclusive terminology that encompasses all forms of educational technology that electronically or technologically support learning and teaching. </a:t>
              </a:r>
            </a:p>
            <a:p>
              <a:endParaRPr lang="en-US" altLang="ko-KR" sz="1600" dirty="0">
                <a:solidFill>
                  <a:schemeClr val="tx1">
                    <a:lumMod val="75000"/>
                    <a:lumOff val="25000"/>
                  </a:schemeClr>
                </a:solidFill>
                <a:latin typeface="Franklin Gothic Medium Cond" panose="020B0606030402020204" pitchFamily="34" charset="0"/>
                <a:cs typeface="Arial" pitchFamily="34" charset="0"/>
              </a:endParaRPr>
            </a:p>
            <a:p>
              <a:r>
                <a:rPr lang="en-US" altLang="ko-KR" sz="1600" dirty="0">
                  <a:solidFill>
                    <a:schemeClr val="tx1">
                      <a:lumMod val="75000"/>
                      <a:lumOff val="25000"/>
                    </a:schemeClr>
                  </a:solidFill>
                  <a:latin typeface="Franklin Gothic Medium Cond" panose="020B0606030402020204" pitchFamily="34" charset="0"/>
                  <a:cs typeface="Arial" pitchFamily="34" charset="0"/>
                </a:rPr>
                <a:t>Depending on whether a particular aspect, component or delivery method is given emphasis, e-learning may be termed technology-enhanced learning (TEL), computer-based training (CBT), internet-based training (IBT), web-based training (WBT), online education, virtual education, or digital educational collaboration. </a:t>
              </a:r>
            </a:p>
            <a:p>
              <a:endParaRPr lang="en-US" altLang="ko-KR" sz="1600" dirty="0">
                <a:solidFill>
                  <a:schemeClr val="tx1">
                    <a:lumMod val="75000"/>
                    <a:lumOff val="25000"/>
                  </a:schemeClr>
                </a:solidFill>
                <a:latin typeface="Franklin Gothic Medium Cond" panose="020B0606030402020204" pitchFamily="34" charset="0"/>
                <a:cs typeface="Arial" pitchFamily="34" charset="0"/>
              </a:endParaRPr>
            </a:p>
            <a:p>
              <a:r>
                <a:rPr lang="en-US" altLang="ko-KR" sz="1600" dirty="0">
                  <a:solidFill>
                    <a:schemeClr val="tx1">
                      <a:lumMod val="75000"/>
                      <a:lumOff val="25000"/>
                    </a:schemeClr>
                  </a:solidFill>
                  <a:latin typeface="Franklin Gothic Medium Cond" panose="020B0606030402020204" pitchFamily="34" charset="0"/>
                  <a:cs typeface="Arial" pitchFamily="34" charset="0"/>
                </a:rPr>
                <a:t>E-learning includes numerous types of media that deliver text, audio, images, animation, and streaming video, and includes technology applications and processes such as audio or video tape, satellite TV, CD-ROM, and computer-based learning, as well as local intranet/extranet and web-based learning. </a:t>
              </a:r>
            </a:p>
          </p:txBody>
        </p:sp>
        <p:sp>
          <p:nvSpPr>
            <p:cNvPr id="23" name="TextBox 22"/>
            <p:cNvSpPr txBox="1"/>
            <p:nvPr/>
          </p:nvSpPr>
          <p:spPr>
            <a:xfrm>
              <a:off x="3687661" y="1203598"/>
              <a:ext cx="2252491" cy="341918"/>
            </a:xfrm>
            <a:prstGeom prst="rect">
              <a:avLst/>
            </a:prstGeom>
            <a:noFill/>
          </p:spPr>
          <p:txBody>
            <a:bodyPr wrap="square" rtlCol="0">
              <a:spAutoFit/>
            </a:bodyPr>
            <a:lstStyle/>
            <a:p>
              <a:pPr algn="ctr"/>
              <a:r>
                <a:rPr lang="en-US" altLang="ko-KR" b="1" dirty="0">
                  <a:solidFill>
                    <a:schemeClr val="accent2"/>
                  </a:solidFill>
                  <a:cs typeface="Arial" pitchFamily="34" charset="0"/>
                </a:rPr>
                <a:t>INTRODUCTION</a:t>
              </a:r>
              <a:endParaRPr lang="ko-KR" altLang="en-US" b="1" dirty="0">
                <a:solidFill>
                  <a:schemeClr val="accent2"/>
                </a:solidFill>
                <a:cs typeface="Arial" pitchFamily="34" charset="0"/>
              </a:endParaRPr>
            </a:p>
          </p:txBody>
        </p:sp>
      </p:grpSp>
    </p:spTree>
    <p:extLst>
      <p:ext uri="{BB962C8B-B14F-4D97-AF65-F5344CB8AC3E}">
        <p14:creationId xmlns:p14="http://schemas.microsoft.com/office/powerpoint/2010/main" val="288759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latin typeface="Arial Rounded MT Bold" panose="020F0704030504030204" pitchFamily="34" charset="0"/>
              </a:rPr>
              <a:t>WHAT IS e-LEARNING</a:t>
            </a:r>
            <a:endParaRPr lang="ko-KR" altLang="en-US" dirty="0">
              <a:latin typeface="Arial Rounded MT Bold" panose="020F0704030504030204" pitchFamily="34" charset="0"/>
            </a:endParaRPr>
          </a:p>
        </p:txBody>
      </p:sp>
      <p:sp>
        <p:nvSpPr>
          <p:cNvPr id="3" name="Text Placeholder 2"/>
          <p:cNvSpPr>
            <a:spLocks noGrp="1"/>
          </p:cNvSpPr>
          <p:nvPr>
            <p:ph type="body" sz="quarter" idx="11"/>
          </p:nvPr>
        </p:nvSpPr>
        <p:spPr>
          <a:xfrm>
            <a:off x="0" y="699542"/>
            <a:ext cx="9144000" cy="293583"/>
          </a:xfrm>
        </p:spPr>
        <p:txBody>
          <a:bodyPr/>
          <a:lstStyle/>
          <a:p>
            <a:r>
              <a:rPr lang="en-US" altLang="ko-KR" sz="1700" b="1" dirty="0">
                <a:solidFill>
                  <a:schemeClr val="accent1"/>
                </a:solidFill>
                <a:latin typeface="Chiller" panose="04020404031007020602" pitchFamily="82" charset="0"/>
              </a:rPr>
              <a:t>(EASYLEARN)</a:t>
            </a:r>
            <a:endParaRPr lang="ko-KR" altLang="en-US" sz="1700" b="1" dirty="0">
              <a:solidFill>
                <a:schemeClr val="accent1"/>
              </a:solidFill>
              <a:latin typeface="Chiller" panose="04020404031007020602" pitchFamily="82" charset="0"/>
            </a:endParaRPr>
          </a:p>
        </p:txBody>
      </p:sp>
      <p:sp>
        <p:nvSpPr>
          <p:cNvPr id="5" name="TextBox 4"/>
          <p:cNvSpPr txBox="1"/>
          <p:nvPr/>
        </p:nvSpPr>
        <p:spPr>
          <a:xfrm>
            <a:off x="1475656" y="1299413"/>
            <a:ext cx="6192688" cy="1200329"/>
          </a:xfrm>
          <a:prstGeom prst="rect">
            <a:avLst/>
          </a:prstGeom>
          <a:noFill/>
        </p:spPr>
        <p:txBody>
          <a:bodyPr wrap="square" rtlCol="0">
            <a:spAutoFit/>
          </a:bodyPr>
          <a:lstStyle/>
          <a:p>
            <a:pPr algn="ctr"/>
            <a:r>
              <a:rPr lang="en-US" altLang="ko-KR" dirty="0">
                <a:solidFill>
                  <a:schemeClr val="tx1">
                    <a:lumMod val="75000"/>
                    <a:lumOff val="25000"/>
                  </a:schemeClr>
                </a:solidFill>
                <a:latin typeface="Franklin Gothic Medium Cond" panose="020B0606030402020204" pitchFamily="34" charset="0"/>
                <a:cs typeface="Arial" pitchFamily="34" charset="0"/>
              </a:rPr>
              <a:t>A learning management system (LMS) or e-Learning (Electronic Learning) is a software application for the administration, documentation, tracking, reporting, automation, and delivery of educational courses, training programs, materials or learning and development programs.</a:t>
            </a:r>
          </a:p>
        </p:txBody>
      </p:sp>
      <p:sp>
        <p:nvSpPr>
          <p:cNvPr id="6" name="TextBox 5"/>
          <p:cNvSpPr txBox="1"/>
          <p:nvPr/>
        </p:nvSpPr>
        <p:spPr>
          <a:xfrm>
            <a:off x="899592" y="84355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571017" y="14341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quote</a:t>
            </a:r>
            <a:endParaRPr lang="ko-KR" altLang="en-US" sz="1400" b="1" dirty="0">
              <a:solidFill>
                <a:schemeClr val="accent2"/>
              </a:solidFill>
              <a:cs typeface="Arial" pitchFamily="34" charset="0"/>
            </a:endParaRPr>
          </a:p>
        </p:txBody>
      </p:sp>
      <p:sp>
        <p:nvSpPr>
          <p:cNvPr id="9" name="TextBox 8"/>
          <p:cNvSpPr txBox="1"/>
          <p:nvPr/>
        </p:nvSpPr>
        <p:spPr>
          <a:xfrm>
            <a:off x="3753433" y="4447356"/>
            <a:ext cx="16561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INTRODUCTION</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2787774"/>
            <a:ext cx="5392980" cy="576064"/>
          </a:xfrm>
        </p:spPr>
        <p:txBody>
          <a:bodyPr/>
          <a:lstStyle/>
          <a:p>
            <a:r>
              <a:rPr lang="en-US" altLang="ko-KR" sz="3300" dirty="0"/>
              <a:t>PROBLEM STATEMENT </a:t>
            </a:r>
            <a:endParaRPr lang="ko-KR" altLang="en-US" sz="3300" dirty="0"/>
          </a:p>
        </p:txBody>
      </p:sp>
    </p:spTree>
    <p:extLst>
      <p:ext uri="{BB962C8B-B14F-4D97-AF65-F5344CB8AC3E}">
        <p14:creationId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843808"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PROBLEM STATEMENT</a:t>
            </a:r>
          </a:p>
        </p:txBody>
      </p:sp>
      <p:grpSp>
        <p:nvGrpSpPr>
          <p:cNvPr id="6" name="Group 5"/>
          <p:cNvGrpSpPr/>
          <p:nvPr/>
        </p:nvGrpSpPr>
        <p:grpSpPr>
          <a:xfrm>
            <a:off x="2951312" y="771550"/>
            <a:ext cx="5256584" cy="1063102"/>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923678"/>
            <a:ext cx="5256584" cy="101322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3031336"/>
            <a:ext cx="5256584" cy="96002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7715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9236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30313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484476" y="852192"/>
            <a:ext cx="4795428" cy="915556"/>
            <a:chOff x="3851840" y="1356248"/>
            <a:chExt cx="4392568" cy="915556"/>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adoption</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can be difficult to encourage users to adopt and use the e-learning system, especially if they are accustomed to traditional learning methods</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1" y="1923678"/>
            <a:ext cx="4608591" cy="915556"/>
            <a:chOff x="3851840" y="1356248"/>
            <a:chExt cx="4392568" cy="915556"/>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quality</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quality of the e-learning content, including accuracy, relevance, and engagement, can affect user satisfaction and retention.</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3003798"/>
            <a:ext cx="4680517" cy="915556"/>
            <a:chOff x="3851840" y="1356248"/>
            <a:chExt cx="4392568" cy="915556"/>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Access and connectivity</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users may not have reliable access to the internet or appropriate devices, which can limit their ability to use the e-learning system.</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62822" y="4132004"/>
            <a:ext cx="5256584" cy="96002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41320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622403" y="4104466"/>
            <a:ext cx="4680517" cy="915556"/>
            <a:chOff x="3851840" y="1356248"/>
            <a:chExt cx="4392568" cy="915556"/>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Access and connectivity</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users may not have reliable access to the internet or appropriate devices, which can limit their ability to use the e-learning system.</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Aims and Objective </a:t>
            </a:r>
            <a:endParaRPr lang="ko-KR" altLang="en-US" dirty="0"/>
          </a:p>
        </p:txBody>
      </p:sp>
      <p:sp>
        <p:nvSpPr>
          <p:cNvPr id="6" name="Rectangle 5"/>
          <p:cNvSpPr/>
          <p:nvPr/>
        </p:nvSpPr>
        <p:spPr>
          <a:xfrm>
            <a:off x="0" y="902715"/>
            <a:ext cx="9144000" cy="3757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20185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19236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264375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1331640" y="1131590"/>
            <a:ext cx="2664296" cy="646331"/>
          </a:xfrm>
          <a:prstGeom prst="rect">
            <a:avLst/>
          </a:prstGeom>
          <a:noFill/>
        </p:spPr>
        <p:txBody>
          <a:bodyPr wrap="square" rtlCol="0">
            <a:spAutoFit/>
          </a:bodyPr>
          <a:lstStyle/>
          <a:p>
            <a:pPr algn="just"/>
            <a:r>
              <a:rPr lang="en-US" altLang="ko-KR" sz="1200" dirty="0">
                <a:solidFill>
                  <a:schemeClr val="bg1"/>
                </a:solidFill>
                <a:cs typeface="Arial" pitchFamily="34" charset="0"/>
              </a:rPr>
              <a:t>To develop a platform that offers a wide variety of online courses to learners around the world.</a:t>
            </a:r>
            <a:endParaRPr lang="ko-KR" altLang="en-US" sz="1200" dirty="0">
              <a:solidFill>
                <a:schemeClr val="bg1"/>
              </a:solidFill>
              <a:cs typeface="Arial" pitchFamily="34" charset="0"/>
            </a:endParaRPr>
          </a:p>
        </p:txBody>
      </p:sp>
      <p:sp>
        <p:nvSpPr>
          <p:cNvPr id="15" name="TextBox 14"/>
          <p:cNvSpPr txBox="1"/>
          <p:nvPr/>
        </p:nvSpPr>
        <p:spPr>
          <a:xfrm>
            <a:off x="1331639" y="1853411"/>
            <a:ext cx="2880319" cy="646331"/>
          </a:xfrm>
          <a:prstGeom prst="rect">
            <a:avLst/>
          </a:prstGeom>
          <a:noFill/>
        </p:spPr>
        <p:txBody>
          <a:bodyPr wrap="square" rtlCol="0">
            <a:spAutoFit/>
          </a:bodyPr>
          <a:lstStyle/>
          <a:p>
            <a:pPr algn="just"/>
            <a:r>
              <a:rPr lang="en-US" altLang="ko-KR" sz="1200" dirty="0">
                <a:solidFill>
                  <a:schemeClr val="bg1"/>
                </a:solidFill>
                <a:cs typeface="Arial" pitchFamily="34" charset="0"/>
              </a:rPr>
              <a:t>To create a user-friendly and intuitive platform that is easy to navigate and search.</a:t>
            </a:r>
            <a:endParaRPr lang="ko-KR" altLang="en-US" sz="1200" dirty="0">
              <a:solidFill>
                <a:schemeClr val="bg1"/>
              </a:solidFill>
              <a:cs typeface="Arial" pitchFamily="34" charset="0"/>
            </a:endParaRPr>
          </a:p>
        </p:txBody>
      </p:sp>
      <p:sp>
        <p:nvSpPr>
          <p:cNvPr id="18" name="TextBox 17"/>
          <p:cNvSpPr txBox="1"/>
          <p:nvPr/>
        </p:nvSpPr>
        <p:spPr>
          <a:xfrm>
            <a:off x="1331640" y="2571750"/>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provide a flexible and scalable platform that can accommodate a large number of courses and users.</a:t>
            </a:r>
            <a:endParaRPr lang="ko-KR" altLang="en-US" sz="1200" dirty="0">
              <a:solidFill>
                <a:schemeClr val="bg1"/>
              </a:solidFill>
              <a:cs typeface="Arial" pitchFamily="34" charset="0"/>
            </a:endParaRPr>
          </a:p>
        </p:txBody>
      </p:sp>
      <p:sp>
        <p:nvSpPr>
          <p:cNvPr id="20" name="Oval 19"/>
          <p:cNvSpPr/>
          <p:nvPr/>
        </p:nvSpPr>
        <p:spPr>
          <a:xfrm>
            <a:off x="5248647" y="113159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186005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43584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23"/>
          <p:cNvSpPr txBox="1"/>
          <p:nvPr/>
        </p:nvSpPr>
        <p:spPr>
          <a:xfrm>
            <a:off x="5896719" y="1238105"/>
            <a:ext cx="2664296" cy="461665"/>
          </a:xfrm>
          <a:prstGeom prst="rect">
            <a:avLst/>
          </a:prstGeom>
          <a:noFill/>
        </p:spPr>
        <p:txBody>
          <a:bodyPr wrap="square" rtlCol="0">
            <a:spAutoFit/>
          </a:bodyPr>
          <a:lstStyle/>
          <a:p>
            <a:r>
              <a:rPr lang="en-US" altLang="ko-KR" sz="1200" dirty="0">
                <a:solidFill>
                  <a:schemeClr val="bg1"/>
                </a:solidFill>
                <a:cs typeface="Arial" pitchFamily="34" charset="0"/>
              </a:rPr>
              <a:t>To offer tools for instructors to create and manage their courses.</a:t>
            </a:r>
            <a:endParaRPr lang="ko-KR" altLang="en-US" sz="1200" dirty="0">
              <a:solidFill>
                <a:schemeClr val="bg1"/>
              </a:solidFill>
              <a:cs typeface="Arial" pitchFamily="34" charset="0"/>
            </a:endParaRPr>
          </a:p>
        </p:txBody>
      </p:sp>
      <p:sp>
        <p:nvSpPr>
          <p:cNvPr id="27" name="TextBox 26"/>
          <p:cNvSpPr txBox="1"/>
          <p:nvPr/>
        </p:nvSpPr>
        <p:spPr>
          <a:xfrm>
            <a:off x="5896719" y="1779662"/>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implement a secure payment system that supports multiple payment methods.</a:t>
            </a:r>
            <a:endParaRPr lang="ko-KR" altLang="en-US" sz="1200" dirty="0">
              <a:solidFill>
                <a:schemeClr val="bg1"/>
              </a:solidFill>
              <a:cs typeface="Arial" pitchFamily="34" charset="0"/>
            </a:endParaRPr>
          </a:p>
        </p:txBody>
      </p:sp>
      <p:sp>
        <p:nvSpPr>
          <p:cNvPr id="30" name="TextBox 29"/>
          <p:cNvSpPr txBox="1"/>
          <p:nvPr/>
        </p:nvSpPr>
        <p:spPr>
          <a:xfrm>
            <a:off x="5896719" y="3435846"/>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integrate social features that allow users to connect with other learners and instructors.</a:t>
            </a:r>
            <a:endParaRPr lang="ko-KR" altLang="en-US" sz="1200" dirty="0">
              <a:solidFill>
                <a:schemeClr val="bg1"/>
              </a:solidFill>
              <a:cs typeface="Arial" pitchFamily="34" charset="0"/>
            </a:endParaRPr>
          </a:p>
        </p:txBody>
      </p:sp>
      <p:sp>
        <p:nvSpPr>
          <p:cNvPr id="8" name="Rectangle 7"/>
          <p:cNvSpPr/>
          <p:nvPr/>
        </p:nvSpPr>
        <p:spPr>
          <a:xfrm>
            <a:off x="4554000" y="1365766"/>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267439"/>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19808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270095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19521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7" name="TextBox 36"/>
          <p:cNvSpPr txBox="1"/>
          <p:nvPr/>
        </p:nvSpPr>
        <p:spPr>
          <a:xfrm>
            <a:off x="5181972" y="191529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
        <p:nvSpPr>
          <p:cNvPr id="38" name="TextBox 37"/>
          <p:cNvSpPr txBox="1"/>
          <p:nvPr/>
        </p:nvSpPr>
        <p:spPr>
          <a:xfrm>
            <a:off x="5181972" y="3491088"/>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08</a:t>
            </a:r>
            <a:endParaRPr lang="ko-KR" altLang="en-US" sz="2400" b="1" dirty="0">
              <a:solidFill>
                <a:schemeClr val="accent1"/>
              </a:solidFill>
              <a:cs typeface="Arial" pitchFamily="34" charset="0"/>
            </a:endParaRPr>
          </a:p>
        </p:txBody>
      </p:sp>
      <p:sp>
        <p:nvSpPr>
          <p:cNvPr id="4" name="Oval 3">
            <a:extLst>
              <a:ext uri="{FF2B5EF4-FFF2-40B4-BE49-F238E27FC236}">
                <a16:creationId xmlns:a16="http://schemas.microsoft.com/office/drawing/2014/main" id="{197712A6-527E-6657-ECF5-21AC766C7750}"/>
              </a:ext>
            </a:extLst>
          </p:cNvPr>
          <p:cNvSpPr/>
          <p:nvPr/>
        </p:nvSpPr>
        <p:spPr>
          <a:xfrm>
            <a:off x="572956" y="343584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B7FFB4B7-3929-ECA1-2F76-5636C26A0ACE}"/>
              </a:ext>
            </a:extLst>
          </p:cNvPr>
          <p:cNvSpPr txBox="1"/>
          <p:nvPr/>
        </p:nvSpPr>
        <p:spPr>
          <a:xfrm>
            <a:off x="1287702" y="3243629"/>
            <a:ext cx="2924257" cy="1200329"/>
          </a:xfrm>
          <a:prstGeom prst="rect">
            <a:avLst/>
          </a:prstGeom>
          <a:noFill/>
        </p:spPr>
        <p:txBody>
          <a:bodyPr wrap="square" rtlCol="0">
            <a:spAutoFit/>
          </a:bodyPr>
          <a:lstStyle/>
          <a:p>
            <a:r>
              <a:rPr lang="en-US" altLang="ko-KR" sz="1200" dirty="0">
                <a:solidFill>
                  <a:schemeClr val="bg1"/>
                </a:solidFill>
                <a:cs typeface="Arial" pitchFamily="34" charset="0"/>
              </a:rPr>
              <a:t>To reduce learning costs in E-Learning there are no papers, no delays, and no travelling expenses. Such learning enables employees to take what they have just learned from their computer screens and apply it to the tasks at hand. </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6634E763-5B4D-7057-D9C9-5265FA5C8E58}"/>
              </a:ext>
            </a:extLst>
          </p:cNvPr>
          <p:cNvSpPr txBox="1"/>
          <p:nvPr/>
        </p:nvSpPr>
        <p:spPr>
          <a:xfrm>
            <a:off x="539552" y="349304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9" name="Oval 38">
            <a:extLst>
              <a:ext uri="{FF2B5EF4-FFF2-40B4-BE49-F238E27FC236}">
                <a16:creationId xmlns:a16="http://schemas.microsoft.com/office/drawing/2014/main" id="{B3334081-7AD1-4599-2CF9-FAA039E4F12B}"/>
              </a:ext>
            </a:extLst>
          </p:cNvPr>
          <p:cNvSpPr/>
          <p:nvPr/>
        </p:nvSpPr>
        <p:spPr>
          <a:xfrm>
            <a:off x="5202213" y="254703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TextBox 39">
            <a:extLst>
              <a:ext uri="{FF2B5EF4-FFF2-40B4-BE49-F238E27FC236}">
                <a16:creationId xmlns:a16="http://schemas.microsoft.com/office/drawing/2014/main" id="{6E8BADA3-7711-3FF6-C5B9-67DF7DE4D218}"/>
              </a:ext>
            </a:extLst>
          </p:cNvPr>
          <p:cNvSpPr txBox="1"/>
          <p:nvPr/>
        </p:nvSpPr>
        <p:spPr>
          <a:xfrm>
            <a:off x="5868144" y="2499742"/>
            <a:ext cx="2664296" cy="830997"/>
          </a:xfrm>
          <a:prstGeom prst="rect">
            <a:avLst/>
          </a:prstGeom>
          <a:noFill/>
        </p:spPr>
        <p:txBody>
          <a:bodyPr wrap="square" rtlCol="0">
            <a:spAutoFit/>
          </a:bodyPr>
          <a:lstStyle/>
          <a:p>
            <a:r>
              <a:rPr lang="en-US" altLang="ko-KR" sz="1200" dirty="0">
                <a:solidFill>
                  <a:schemeClr val="bg1"/>
                </a:solidFill>
                <a:cs typeface="Arial" pitchFamily="34" charset="0"/>
              </a:rPr>
              <a:t>To provide a personalized learning experience for student or anybody willing to learn new skills, including personalized progress tracking.</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AF9700DF-D9E7-6786-C550-C9CCACFE2C05}"/>
              </a:ext>
            </a:extLst>
          </p:cNvPr>
          <p:cNvSpPr txBox="1"/>
          <p:nvPr/>
        </p:nvSpPr>
        <p:spPr>
          <a:xfrm>
            <a:off x="5153397" y="260227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07</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FUNCTIONAL REQUIREMENTS</a:t>
            </a:r>
            <a:endParaRPr lang="ko-KR" altLang="en-US" sz="3200" dirty="0"/>
          </a:p>
        </p:txBody>
      </p:sp>
    </p:spTree>
    <p:extLst>
      <p:ext uri="{BB962C8B-B14F-4D97-AF65-F5344CB8AC3E}">
        <p14:creationId xmlns:p14="http://schemas.microsoft.com/office/powerpoint/2010/main" val="45883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FUNCTIONAL REQUIREMENTS</a:t>
            </a:r>
            <a:endParaRPr lang="ko-KR" altLang="en-US" dirty="0"/>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5" name="Freeform 14"/>
          <p:cNvSpPr/>
          <p:nvPr/>
        </p:nvSpPr>
        <p:spPr>
          <a:xfrm rot="19440000">
            <a:off x="3815956" y="197392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 Same Side Corner Rectangle 6"/>
          <p:cNvSpPr>
            <a:spLocks noChangeAspect="1"/>
          </p:cNvSpPr>
          <p:nvPr/>
        </p:nvSpPr>
        <p:spPr>
          <a:xfrm rot="18900000" flipH="1">
            <a:off x="3812676" y="3847539"/>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0" y="1851670"/>
            <a:ext cx="2791003" cy="1232690"/>
            <a:chOff x="803640" y="3362835"/>
            <a:chExt cx="2059657" cy="1232690"/>
          </a:xfrm>
        </p:grpSpPr>
        <p:sp>
          <p:nvSpPr>
            <p:cNvPr id="24" name="TextBox 23"/>
            <p:cNvSpPr txBox="1"/>
            <p:nvPr/>
          </p:nvSpPr>
          <p:spPr>
            <a:xfrm>
              <a:off x="803640" y="3579862"/>
              <a:ext cx="2059657"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Learners or Students should be able to easily discover courses through search functionality, browsing categories, and personalized recommendations.</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461665"/>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Course creation and management</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297074" y="1338233"/>
            <a:ext cx="3379382"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secure payment system that supports multiple payment methods.</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Payment system</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368899" y="2171798"/>
            <a:ext cx="2323459"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provide learners with a range of tools to support their learning, including quizzes and discussion forums.</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 tools</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5868144" y="3493649"/>
            <a:ext cx="2736304" cy="1417356"/>
            <a:chOff x="803640" y="3362835"/>
            <a:chExt cx="2059657" cy="1417356"/>
          </a:xfrm>
        </p:grpSpPr>
        <p:sp>
          <p:nvSpPr>
            <p:cNvPr id="33" name="TextBox 32"/>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provide analytics and reporting features to enable instructors and administrators to track student progress, course performance, and other key metrics.</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Analytics and reporting</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323529" y="3465253"/>
            <a:ext cx="2891572" cy="1232690"/>
            <a:chOff x="803640" y="3362835"/>
            <a:chExt cx="2059657" cy="1232690"/>
          </a:xfrm>
        </p:grpSpPr>
        <p:sp>
          <p:nvSpPr>
            <p:cNvPr id="36" name="TextBox 35"/>
            <p:cNvSpPr txBox="1"/>
            <p:nvPr/>
          </p:nvSpPr>
          <p:spPr>
            <a:xfrm>
              <a:off x="803640" y="3579862"/>
              <a:ext cx="2059657"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Instructors should be able to easily create and manage their courses, including adding course materials, managing students, and tracking progress.</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461665"/>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Course creation and management</a:t>
              </a:r>
              <a:endParaRPr lang="ko-KR" altLang="en-US" sz="1200" b="1" dirty="0">
                <a:solidFill>
                  <a:schemeClr val="tx1">
                    <a:lumMod val="75000"/>
                    <a:lumOff val="25000"/>
                  </a:schemeClr>
                </a:solidFill>
                <a:cs typeface="Arial" pitchFamily="34" charset="0"/>
              </a:endParaRPr>
            </a:p>
          </p:txBody>
        </p:sp>
      </p:grpSp>
      <p:sp>
        <p:nvSpPr>
          <p:cNvPr id="38" name="Block Arc 14"/>
          <p:cNvSpPr/>
          <p:nvPr/>
        </p:nvSpPr>
        <p:spPr>
          <a:xfrm rot="16200000">
            <a:off x="4305130" y="2680445"/>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39" name="Picture 38">
            <a:extLst>
              <a:ext uri="{FF2B5EF4-FFF2-40B4-BE49-F238E27FC236}">
                <a16:creationId xmlns:a16="http://schemas.microsoft.com/office/drawing/2014/main" id="{5FF8A743-445F-22A3-0698-38596811D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643" y="1458224"/>
            <a:ext cx="617389" cy="537462"/>
          </a:xfrm>
          <a:prstGeom prst="rect">
            <a:avLst/>
          </a:prstGeom>
        </p:spPr>
      </p:pic>
      <p:pic>
        <p:nvPicPr>
          <p:cNvPr id="41" name="Picture 40">
            <a:extLst>
              <a:ext uri="{FF2B5EF4-FFF2-40B4-BE49-F238E27FC236}">
                <a16:creationId xmlns:a16="http://schemas.microsoft.com/office/drawing/2014/main" id="{A8A947E7-0A13-589E-100A-7363E5ADF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742" y="2287620"/>
            <a:ext cx="572162" cy="572162"/>
          </a:xfrm>
          <a:prstGeom prst="rect">
            <a:avLst/>
          </a:prstGeom>
        </p:spPr>
      </p:pic>
    </p:spTree>
    <p:extLst>
      <p:ext uri="{BB962C8B-B14F-4D97-AF65-F5344CB8AC3E}">
        <p14:creationId xmlns:p14="http://schemas.microsoft.com/office/powerpoint/2010/main" val="2765534558"/>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3501</TotalTime>
  <Words>923</Words>
  <Application>Microsoft Office PowerPoint</Application>
  <PresentationFormat>On-screen Show (16:9)</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Algerian</vt:lpstr>
      <vt:lpstr>Arial</vt:lpstr>
      <vt:lpstr>Arial Rounded MT Bold</vt:lpstr>
      <vt:lpstr>Chiller</vt:lpstr>
      <vt:lpstr>Franklin Gothic Medium Cond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Abdulsalam Ahmad</cp:lastModifiedBy>
  <cp:revision>89</cp:revision>
  <dcterms:created xsi:type="dcterms:W3CDTF">2016-12-05T23:26:54Z</dcterms:created>
  <dcterms:modified xsi:type="dcterms:W3CDTF">2023-03-15T13:22:46Z</dcterms:modified>
</cp:coreProperties>
</file>