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矩形 48"/>
          <p:cNvSpPr/>
          <p:nvPr/>
        </p:nvSpPr>
        <p:spPr>
          <a:xfrm>
            <a:off x="1235710" y="932180"/>
            <a:ext cx="1502410" cy="2900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537450" y="1143000"/>
            <a:ext cx="2264410" cy="2586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C#</a:t>
            </a:r>
            <a:r>
              <a:rPr lang="zh-CN" altLang="en-US">
                <a:solidFill>
                  <a:schemeClr val="tx1"/>
                </a:solidFill>
              </a:rPr>
              <a:t>扩展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6210" y="1142683"/>
            <a:ext cx="1047750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Source</a:t>
            </a:r>
            <a:endParaRPr lang="en-US" altLang="zh-CN" sz="1600">
              <a:solidFill>
                <a:sysClr val="windowText" lastClr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26210" y="2984183"/>
            <a:ext cx="1047750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Function</a:t>
            </a:r>
            <a:endParaRPr lang="en-US" altLang="zh-CN" sz="1600">
              <a:solidFill>
                <a:sysClr val="windowText" lastClr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26210" y="2101533"/>
            <a:ext cx="1047750" cy="5048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编译</a:t>
            </a:r>
            <a:endParaRPr lang="en-US" altLang="zh-CN" sz="1600">
              <a:solidFill>
                <a:sysClr val="windowText" lastClr="000000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1731010" y="1780858"/>
            <a:ext cx="438150" cy="238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23" name="下箭头 22"/>
          <p:cNvSpPr/>
          <p:nvPr/>
        </p:nvSpPr>
        <p:spPr>
          <a:xfrm>
            <a:off x="1711960" y="2685733"/>
            <a:ext cx="476250" cy="190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12" name="矩形 11"/>
          <p:cNvSpPr/>
          <p:nvPr/>
        </p:nvSpPr>
        <p:spPr>
          <a:xfrm>
            <a:off x="2923540" y="880110"/>
            <a:ext cx="4505325" cy="3009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t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VM</a:t>
            </a:r>
            <a:endParaRPr lang="en-US" altLang="zh-CN" sz="160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2320" y="2075498"/>
            <a:ext cx="1228090" cy="514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Thread.Run</a:t>
            </a:r>
            <a:endParaRPr lang="en-US" altLang="zh-CN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22320" y="2984183"/>
            <a:ext cx="1228090" cy="5143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Closure</a:t>
            </a:r>
            <a:endParaRPr lang="en-US" altLang="zh-CN" sz="1600">
              <a:solidFill>
                <a:sysClr val="windowText" lastClr="0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30165" y="3107055"/>
            <a:ext cx="1931670" cy="405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Debug.Hook</a:t>
            </a:r>
            <a:endParaRPr lang="en-US" altLang="zh-CN" sz="1600">
              <a:solidFill>
                <a:sysClr val="windowText" lastClr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03820" y="1941830"/>
            <a:ext cx="1931670" cy="410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C#</a:t>
            </a:r>
            <a:r>
              <a:rPr lang="zh-CN" altLang="en-US" sz="1600">
                <a:solidFill>
                  <a:sysClr val="windowText" lastClr="000000"/>
                </a:solidFill>
              </a:rPr>
              <a:t>函数</a:t>
            </a:r>
            <a:r>
              <a:rPr lang="en-US" altLang="zh-CN" sz="1600">
                <a:solidFill>
                  <a:srgbClr val="00B0F0"/>
                </a:solidFill>
              </a:rPr>
              <a:t>int</a:t>
            </a:r>
            <a:r>
              <a:rPr lang="en-US" altLang="zh-CN" sz="1600">
                <a:solidFill>
                  <a:sysClr val="windowText" lastClr="000000"/>
                </a:solidFill>
              </a:rPr>
              <a:t>(</a:t>
            </a:r>
            <a:r>
              <a:rPr lang="en-US" altLang="zh-CN" sz="1600">
                <a:solidFill>
                  <a:srgbClr val="00B0F0"/>
                </a:solidFill>
              </a:rPr>
              <a:t>Thread</a:t>
            </a:r>
            <a:r>
              <a:rPr lang="en-US" altLang="zh-CN" sz="1600">
                <a:solidFill>
                  <a:sysClr val="windowText" lastClr="000000"/>
                </a:solidFill>
              </a:rPr>
              <a:t>)</a:t>
            </a:r>
            <a:endParaRPr lang="en-US" altLang="zh-CN" sz="160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03820" y="2508250"/>
            <a:ext cx="1931670" cy="410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接口</a:t>
            </a:r>
            <a:r>
              <a:rPr lang="en-US" altLang="zh-CN" sz="1600">
                <a:solidFill>
                  <a:srgbClr val="00B0F0"/>
                </a:solidFill>
              </a:rPr>
              <a:t>get</a:t>
            </a:r>
            <a:r>
              <a:rPr lang="zh-CN" altLang="en-US" sz="1600">
                <a:solidFill>
                  <a:sysClr val="windowText" lastClr="000000"/>
                </a:solidFill>
              </a:rPr>
              <a:t>和</a:t>
            </a:r>
            <a:r>
              <a:rPr lang="en-US" altLang="zh-CN" sz="1600">
                <a:solidFill>
                  <a:srgbClr val="00B0F0"/>
                </a:solidFill>
              </a:rPr>
              <a:t>set</a:t>
            </a:r>
            <a:endParaRPr lang="en-US" altLang="zh-CN" sz="1600">
              <a:solidFill>
                <a:srgbClr val="00B0F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30165" y="2508250"/>
            <a:ext cx="1931670" cy="410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Table </a:t>
            </a:r>
            <a:r>
              <a:rPr lang="en-US" altLang="zh-CN" sz="1600">
                <a:solidFill>
                  <a:srgbClr val="00B0F0"/>
                </a:solidFill>
              </a:rPr>
              <a:t>get set</a:t>
            </a:r>
            <a:endParaRPr lang="en-US" altLang="zh-CN" sz="1600">
              <a:solidFill>
                <a:srgbClr val="00B0F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29225" y="4110673"/>
            <a:ext cx="1931670" cy="935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>
                <a:solidFill>
                  <a:sysClr val="windowText" lastClr="000000"/>
                </a:solidFill>
              </a:rPr>
              <a:t>简单调试协议：</a:t>
            </a:r>
            <a:endParaRPr lang="zh-CN" altLang="en-US" sz="1600">
              <a:solidFill>
                <a:sysClr val="windowText" lastClr="000000"/>
              </a:solidFill>
            </a:endParaRPr>
          </a:p>
          <a:p>
            <a:pPr algn="l"/>
            <a:r>
              <a:rPr lang="en-US" altLang="zh-CN" sz="1600">
                <a:solidFill>
                  <a:sysClr val="windowText" lastClr="000000"/>
                </a:solidFill>
              </a:rPr>
              <a:t>1. </a:t>
            </a:r>
            <a:r>
              <a:rPr lang="zh-CN" altLang="en-US" sz="1600">
                <a:solidFill>
                  <a:sysClr val="windowText" lastClr="000000"/>
                </a:solidFill>
              </a:rPr>
              <a:t>单连接</a:t>
            </a:r>
            <a:endParaRPr lang="zh-CN" altLang="en-US" sz="1600">
              <a:solidFill>
                <a:sysClr val="windowText" lastClr="000000"/>
              </a:solidFill>
            </a:endParaRPr>
          </a:p>
          <a:p>
            <a:pPr algn="l"/>
            <a:r>
              <a:rPr lang="en-US" altLang="zh-CN" sz="1600">
                <a:solidFill>
                  <a:sysClr val="windowText" lastClr="000000"/>
                </a:solidFill>
              </a:rPr>
              <a:t>2. </a:t>
            </a:r>
            <a:r>
              <a:rPr lang="zh-CN" altLang="en-US" sz="1600">
                <a:solidFill>
                  <a:sysClr val="windowText" lastClr="000000"/>
                </a:solidFill>
              </a:rPr>
              <a:t>请求应答模式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2548255" y="3176270"/>
            <a:ext cx="713105" cy="23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上箭头 27"/>
          <p:cNvSpPr/>
          <p:nvPr/>
        </p:nvSpPr>
        <p:spPr>
          <a:xfrm>
            <a:off x="3775075" y="2686050"/>
            <a:ext cx="322580" cy="254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651375" y="1425575"/>
            <a:ext cx="228600" cy="1858010"/>
          </a:xfrm>
          <a:prstGeom prst="rightArrow">
            <a:avLst>
              <a:gd name="adj1" fmla="val 14149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130165" y="1370965"/>
            <a:ext cx="1931670" cy="410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指令执行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30165" y="1941830"/>
            <a:ext cx="1931670" cy="410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函数调用，栈维护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7160895" y="2575560"/>
            <a:ext cx="513080" cy="27559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燕尾形箭头 36"/>
          <p:cNvSpPr/>
          <p:nvPr/>
        </p:nvSpPr>
        <p:spPr>
          <a:xfrm>
            <a:off x="7160895" y="2063750"/>
            <a:ext cx="484505" cy="237490"/>
          </a:xfrm>
          <a:prstGeom prst="notched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488440" y="3970020"/>
            <a:ext cx="1972945" cy="1217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VSCode</a:t>
            </a:r>
            <a:endParaRPr lang="en-US" altLang="zh-CN"/>
          </a:p>
        </p:txBody>
      </p:sp>
      <p:sp>
        <p:nvSpPr>
          <p:cNvPr id="42" name="左右箭头 41"/>
          <p:cNvSpPr/>
          <p:nvPr/>
        </p:nvSpPr>
        <p:spPr>
          <a:xfrm>
            <a:off x="3631565" y="4264025"/>
            <a:ext cx="1498600" cy="6292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Net IO</a:t>
            </a:r>
            <a:endParaRPr lang="en-US" altLang="zh-CN"/>
          </a:p>
        </p:txBody>
      </p:sp>
      <p:sp>
        <p:nvSpPr>
          <p:cNvPr id="43" name="左箭头 42"/>
          <p:cNvSpPr/>
          <p:nvPr/>
        </p:nvSpPr>
        <p:spPr>
          <a:xfrm>
            <a:off x="7428865" y="4241165"/>
            <a:ext cx="1075055" cy="675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本地</a:t>
            </a:r>
            <a:r>
              <a:rPr lang="en-US" altLang="zh-CN"/>
              <a:t>IO</a:t>
            </a:r>
            <a:endParaRPr lang="en-US" altLang="zh-CN"/>
          </a:p>
        </p:txBody>
      </p:sp>
      <p:sp>
        <p:nvSpPr>
          <p:cNvPr id="47" name="上下箭头 46"/>
          <p:cNvSpPr/>
          <p:nvPr/>
        </p:nvSpPr>
        <p:spPr>
          <a:xfrm>
            <a:off x="5431155" y="3646170"/>
            <a:ext cx="1329690" cy="323850"/>
          </a:xfrm>
          <a:prstGeom prst="upDownArrow">
            <a:avLst>
              <a:gd name="adj1" fmla="val 14115"/>
              <a:gd name="adj2" fmla="val 2823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2096770" y="1264920"/>
            <a:ext cx="4951095" cy="1438910"/>
            <a:chOff x="3302" y="2202"/>
            <a:chExt cx="7797" cy="2266"/>
          </a:xfrm>
        </p:grpSpPr>
        <p:sp>
          <p:nvSpPr>
            <p:cNvPr id="4" name="文本框 3"/>
            <p:cNvSpPr txBox="1"/>
            <p:nvPr/>
          </p:nvSpPr>
          <p:spPr>
            <a:xfrm>
              <a:off x="4636" y="2481"/>
              <a:ext cx="601" cy="3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vert="wordArtVertRtl" wrap="none" rtlCol="0" anchor="t">
              <a:sp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771" y="2571"/>
              <a:ext cx="601" cy="3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vert="wordArtVertRtl" wrap="none" rtlCol="0" anchor="t">
              <a:sp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531" y="2241"/>
              <a:ext cx="601" cy="3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vert="wordArtVertRtl" wrap="none" rtlCol="0" anchor="t">
              <a:sp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02" y="2202"/>
              <a:ext cx="2270" cy="2266"/>
              <a:chOff x="3240" y="3057"/>
              <a:chExt cx="2850" cy="1466"/>
            </a:xfrm>
          </p:grpSpPr>
          <p:sp>
            <p:nvSpPr>
              <p:cNvPr id="7" name=" 2"/>
              <p:cNvSpPr/>
              <p:nvPr/>
            </p:nvSpPr>
            <p:spPr>
              <a:xfrm>
                <a:off x="3240" y="3057"/>
                <a:ext cx="2850" cy="14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>
                <a:scene3d>
                  <a:camera prst="orthographicFront"/>
                  <a:lightRig rig="threePt" dir="t"/>
                </a:scene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前端</a:t>
                </a:r>
                <a:endParaRPr lang="zh-CN" alt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解析生成语法树</a:t>
                </a:r>
                <a:endParaRPr lang="zh-CN" alt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490" y="3603"/>
                <a:ext cx="698" cy="9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vert="wordArtVertRtl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100"/>
                  <a:t>词法分析</a:t>
                </a:r>
                <a:endParaRPr lang="zh-CN" altLang="en-US" sz="110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323" y="3594"/>
                <a:ext cx="697" cy="9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vert="wordArtVertRtl" wrap="square" rtlCol="0" anchor="t"/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100"/>
                  <a:t>语法分析</a:t>
                </a:r>
                <a:endParaRPr lang="zh-CN" altLang="en-US" sz="110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117" y="3587"/>
                <a:ext cx="698" cy="9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vert="wordArtVertRtl" wrap="square" rtlCol="0" anchor="t"/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100"/>
                  <a:t>语义分析</a:t>
                </a:r>
                <a:endParaRPr lang="zh-CN" altLang="en-US" sz="1100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3302" y="2241"/>
              <a:ext cx="481" cy="1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100">
                  <a:solidFill>
                    <a:sysClr val="windowText" lastClr="000000"/>
                  </a:solidFill>
                </a:rPr>
                <a:t>源码</a:t>
              </a:r>
              <a:endParaRPr lang="zh-CN" altLang="en-US" sz="11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 2"/>
            <p:cNvSpPr/>
            <p:nvPr/>
          </p:nvSpPr>
          <p:spPr>
            <a:xfrm>
              <a:off x="6937" y="2211"/>
              <a:ext cx="1804" cy="15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中端优化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 2"/>
            <p:cNvSpPr/>
            <p:nvPr/>
          </p:nvSpPr>
          <p:spPr>
            <a:xfrm>
              <a:off x="9117" y="2261"/>
              <a:ext cx="1983" cy="1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后端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生成机器码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3872" y="2721"/>
              <a:ext cx="270" cy="7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6547" y="2651"/>
              <a:ext cx="270" cy="7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8852" y="2706"/>
              <a:ext cx="270" cy="7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096770" y="3234690"/>
            <a:ext cx="49936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脚本语言生成的是虚拟机字节码。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由虚拟机解析执行。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2398078" y="1824355"/>
            <a:ext cx="1714500" cy="1179830"/>
            <a:chOff x="7355" y="4596"/>
            <a:chExt cx="2700" cy="1858"/>
          </a:xfrm>
        </p:grpSpPr>
        <p:sp>
          <p:nvSpPr>
            <p:cNvPr id="3" name="矩形 2"/>
            <p:cNvSpPr/>
            <p:nvPr/>
          </p:nvSpPr>
          <p:spPr>
            <a:xfrm>
              <a:off x="7355" y="4596"/>
              <a:ext cx="2700" cy="18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t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Parser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7560" y="5265"/>
              <a:ext cx="1350" cy="8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Lex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919028" y="1811655"/>
            <a:ext cx="1666240" cy="1160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CodeGenerate</a:t>
            </a:r>
            <a:endParaRPr lang="en-US" altLang="zh-CN" sz="1600">
              <a:solidFill>
                <a:sysClr val="windowText" lastClr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90028" y="3115945"/>
            <a:ext cx="5902325" cy="656590"/>
            <a:chOff x="6450" y="5115"/>
            <a:chExt cx="9295" cy="1034"/>
          </a:xfrm>
        </p:grpSpPr>
        <p:sp>
          <p:nvSpPr>
            <p:cNvPr id="4" name="矩形 3"/>
            <p:cNvSpPr/>
            <p:nvPr/>
          </p:nvSpPr>
          <p:spPr>
            <a:xfrm>
              <a:off x="13795" y="5125"/>
              <a:ext cx="1950" cy="10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Function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110" y="5115"/>
              <a:ext cx="1950" cy="10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SyntaxTree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50" y="5145"/>
              <a:ext cx="1950" cy="100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Source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8670" y="5505"/>
              <a:ext cx="1290" cy="3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12235" y="5440"/>
              <a:ext cx="1351" cy="3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组合 42"/>
          <p:cNvGrpSpPr/>
          <p:nvPr/>
        </p:nvGrpSpPr>
        <p:grpSpPr>
          <a:xfrm>
            <a:off x="1241425" y="1513840"/>
            <a:ext cx="3182620" cy="1380490"/>
            <a:chOff x="4765" y="9715"/>
            <a:chExt cx="5012" cy="2174"/>
          </a:xfrm>
        </p:grpSpPr>
        <p:grpSp>
          <p:nvGrpSpPr>
            <p:cNvPr id="18" name="组合 17"/>
            <p:cNvGrpSpPr/>
            <p:nvPr/>
          </p:nvGrpSpPr>
          <p:grpSpPr>
            <a:xfrm rot="0">
              <a:off x="4765" y="9715"/>
              <a:ext cx="5013" cy="2175"/>
              <a:chOff x="4105" y="8485"/>
              <a:chExt cx="5013" cy="217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105" y="8485"/>
                <a:ext cx="5013" cy="21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wrap="square" rtlCol="0" anchor="t" anchorCtr="0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>
                    <a:solidFill>
                      <a:sysClr val="windowText" lastClr="000000"/>
                    </a:solidFill>
                  </a:rPr>
                  <a:t>VM</a:t>
                </a:r>
                <a:endParaRPr lang="en-US" altLang="zh-CN" sz="16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325" y="9470"/>
                <a:ext cx="1367" cy="9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wrap="square" rtlCol="0" anchor="ctr" anchorCtr="0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>
                    <a:solidFill>
                      <a:sysClr val="windowText" lastClr="000000"/>
                    </a:solidFill>
                  </a:rPr>
                  <a:t>Thread1</a:t>
                </a:r>
                <a:endParaRPr lang="en-US" altLang="zh-CN" sz="16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6459" y="10719"/>
              <a:ext cx="1396" cy="9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Thread2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154" y="10719"/>
              <a:ext cx="1516" cy="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Thread...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062605" y="3160395"/>
            <a:ext cx="1361440" cy="1493520"/>
            <a:chOff x="14315" y="8630"/>
            <a:chExt cx="2144" cy="235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矩形 27"/>
            <p:cNvSpPr/>
            <p:nvPr/>
          </p:nvSpPr>
          <p:spPr>
            <a:xfrm>
              <a:off x="14315" y="8630"/>
              <a:ext cx="2145" cy="23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t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Closure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565" y="9210"/>
              <a:ext cx="1529" cy="5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Function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4585" y="9995"/>
              <a:ext cx="1529" cy="5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EnvTable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41425" y="3160395"/>
            <a:ext cx="1361440" cy="1493520"/>
            <a:chOff x="13940" y="8360"/>
            <a:chExt cx="2144" cy="23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4" name="矩形 33"/>
            <p:cNvSpPr/>
            <p:nvPr/>
          </p:nvSpPr>
          <p:spPr>
            <a:xfrm>
              <a:off x="13940" y="8360"/>
              <a:ext cx="2145" cy="23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t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CallInfo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4230" y="9995"/>
              <a:ext cx="1529" cy="5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Closure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4230" y="8860"/>
              <a:ext cx="1529" cy="9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ysClr val="windowText" lastClr="000000"/>
                  </a:solidFill>
                  <a:sym typeface="+mn-ea"/>
                </a:rPr>
                <a:t>PC</a:t>
              </a:r>
              <a:endParaRPr lang="en-US" altLang="zh-CN" sz="120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CN" sz="1200">
                  <a:solidFill>
                    <a:sysClr val="windowText" lastClr="000000"/>
                  </a:solidFill>
                </a:rPr>
                <a:t>RegisterIdx</a:t>
              </a:r>
              <a:endParaRPr lang="en-US" altLang="zh-CN" sz="120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30115" y="1445260"/>
            <a:ext cx="2980690" cy="3209290"/>
            <a:chOff x="1699" y="2456"/>
            <a:chExt cx="4694" cy="5054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39" name="组合 38"/>
            <p:cNvGrpSpPr/>
            <p:nvPr/>
          </p:nvGrpSpPr>
          <p:grpSpPr>
            <a:xfrm rot="0">
              <a:off x="1699" y="2456"/>
              <a:ext cx="4695" cy="5054"/>
              <a:chOff x="17035" y="7616"/>
              <a:chExt cx="4695" cy="5054"/>
            </a:xfrm>
            <a:grpFill/>
          </p:grpSpPr>
          <p:sp>
            <p:nvSpPr>
              <p:cNvPr id="29" name="矩形 28"/>
              <p:cNvSpPr/>
              <p:nvPr/>
            </p:nvSpPr>
            <p:spPr>
              <a:xfrm>
                <a:off x="17035" y="7616"/>
                <a:ext cx="4695" cy="505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wrap="square" rtlCol="0" anchor="t" anchorCtr="0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>
                    <a:solidFill>
                      <a:sysClr val="windowText" lastClr="000000"/>
                    </a:solidFill>
                  </a:rPr>
                  <a:t>Thread</a:t>
                </a:r>
                <a:endParaRPr lang="en-US" altLang="zh-CN" sz="16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7280" y="9060"/>
                <a:ext cx="4335" cy="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wrap="square"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void Execute(){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  while(stack.Count &gt; 0) {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    ExecuteFrame()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  }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}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void ExecuteFrame() { 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  CallInfo call = stack.pop()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  while (</a:t>
                </a:r>
                <a:r>
                  <a:rPr lang="en-US" altLang="zh-CN">
                    <a:solidFill>
                      <a:sysClr val="windowText" lastClr="000000"/>
                    </a:solidFill>
                    <a:sym typeface="+mn-ea"/>
                  </a:rPr>
                  <a:t>call.pc</a:t>
                </a:r>
                <a:r>
                  <a:rPr lang="en-US" altLang="zh-CN" sz="1100">
                    <a:solidFill>
                      <a:sysClr val="windowText" lastClr="000000"/>
                    </a:solidFill>
                  </a:rPr>
                  <a:t> &lt; code_size) {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    Instruction i= call.GetCode( call.pc++ )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    swtich( i.GetOp() ) { </a:t>
                </a:r>
                <a:r>
                  <a:rPr lang="en-US" altLang="zh-CN" sz="1100" b="1">
                    <a:solidFill>
                      <a:srgbClr val="FF0000"/>
                    </a:solidFill>
                  </a:rPr>
                  <a:t>Exec one code</a:t>
                </a:r>
                <a:r>
                  <a:rPr lang="en-US" altLang="zh-CN" sz="1100">
                    <a:solidFill>
                      <a:sysClr val="windowText" lastClr="000000"/>
                    </a:solidFill>
                  </a:rPr>
                  <a:t> }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  }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}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2610" y="2975"/>
              <a:ext cx="3072" cy="6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ysClr val="windowText" lastClr="000000"/>
                  </a:solidFill>
                </a:rPr>
                <a:t>Stack&lt;CallInfo&gt;   stack</a:t>
              </a:r>
              <a:endParaRPr lang="en-US" altLang="zh-CN" sz="120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WPS 演示</Application>
  <PresentationFormat>宽屏</PresentationFormat>
  <Paragraphs>106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treert</cp:lastModifiedBy>
  <cp:revision>30</cp:revision>
  <dcterms:created xsi:type="dcterms:W3CDTF">2015-05-05T08:02:00Z</dcterms:created>
  <dcterms:modified xsi:type="dcterms:W3CDTF">2017-09-10T14:24:20Z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