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02" r:id="rId3"/>
    <p:sldId id="333" r:id="rId4"/>
    <p:sldId id="257" r:id="rId5"/>
    <p:sldId id="357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5"/>
    <p:sldId id="352" r:id="rId16"/>
    <p:sldId id="379" r:id="rId17"/>
    <p:sldId id="380" r:id="rId18"/>
    <p:sldId id="355" r:id="rId19"/>
    <p:sldId id="356" r:id="rId20"/>
    <p:sldId id="342" r:id="rId21"/>
    <p:sldId id="343" r:id="rId22"/>
    <p:sldId id="392" r:id="rId23"/>
    <p:sldId id="337" r:id="rId24"/>
    <p:sldId id="341" r:id="rId25"/>
    <p:sldId id="339" r:id="rId26"/>
    <p:sldId id="338" r:id="rId27"/>
    <p:sldId id="328" r:id="rId28"/>
    <p:sldId id="428" r:id="rId29"/>
    <p:sldId id="429" r:id="rId30"/>
    <p:sldId id="430" r:id="rId31"/>
    <p:sldId id="431" r:id="rId32"/>
    <p:sldId id="432" r:id="rId33"/>
    <p:sldId id="433" r:id="rId34"/>
    <p:sldId id="259" r:id="rId35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CD6"/>
    <a:srgbClr val="0A4363"/>
    <a:srgbClr val="FFC000"/>
    <a:srgbClr val="093E5D"/>
    <a:srgbClr val="648699"/>
    <a:srgbClr val="09405E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4" y="174"/>
      </p:cViewPr>
      <p:guideLst>
        <p:guide orient="horz" pos="1842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32575A-B79F-4907-A6BF-9137F80584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坑</a:t>
            </a:r>
            <a:r>
              <a:rPr lang="en-US" altLang="zh-CN"/>
              <a:t>1: repeat</a:t>
            </a:r>
            <a:r>
              <a:rPr lang="zh-CN" altLang="en-US"/>
              <a:t>循环的判断语句不能访问</a:t>
            </a:r>
            <a:r>
              <a:rPr lang="en-US" altLang="zh-CN"/>
              <a:t>repeat</a:t>
            </a:r>
            <a:r>
              <a:rPr lang="zh-CN" altLang="en-US"/>
              <a:t>内部定义的</a:t>
            </a:r>
            <a:r>
              <a:rPr lang="en-US" altLang="zh-CN"/>
              <a:t>local</a:t>
            </a:r>
            <a:r>
              <a:rPr lang="zh-CN" altLang="en-US"/>
              <a:t>变量。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为什么没有</a:t>
            </a:r>
            <a:r>
              <a:rPr lang="en-US" altLang="zh-CN"/>
              <a:t>continue:</a:t>
            </a:r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的设计有个蛋疼的问题，</a:t>
            </a:r>
            <a:r>
              <a:rPr lang="en-US" altLang="zh-CN"/>
              <a:t>`repeat {body} until {exp}`</a:t>
            </a:r>
            <a:r>
              <a:rPr lang="zh-CN" altLang="en-US"/>
              <a:t>的条件表达式的作用域和循环块同层，简单说</a:t>
            </a:r>
            <a:r>
              <a:rPr lang="en-US" altLang="zh-CN"/>
              <a:t>exp</a:t>
            </a:r>
            <a:r>
              <a:rPr lang="zh-CN" altLang="en-US"/>
              <a:t>可以访问</a:t>
            </a:r>
            <a:r>
              <a:rPr lang="en-US" altLang="zh-CN"/>
              <a:t>body</a:t>
            </a:r>
            <a:r>
              <a:rPr lang="zh-CN" altLang="en-US"/>
              <a:t>里定义的局部变量。</a:t>
            </a:r>
            <a:endParaRPr lang="zh-CN" altLang="en-US"/>
          </a:p>
          <a:p>
            <a:r>
              <a:rPr lang="zh-CN" altLang="en-US"/>
              <a:t>如果允许</a:t>
            </a:r>
            <a:r>
              <a:rPr lang="en-US" altLang="zh-CN"/>
              <a:t>continue</a:t>
            </a:r>
            <a:r>
              <a:rPr lang="zh-CN" altLang="en-US"/>
              <a:t>处于</a:t>
            </a:r>
            <a:r>
              <a:rPr lang="en-US" altLang="zh-CN"/>
              <a:t>repeat</a:t>
            </a:r>
            <a:r>
              <a:rPr lang="zh-CN" altLang="en-US"/>
              <a:t>内部，可能导致访问未初始化变量的问题。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```</a:t>
            </a:r>
            <a:endParaRPr lang="en-US" altLang="zh-CN"/>
          </a:p>
          <a:p>
            <a:r>
              <a:rPr lang="en-US" altLang="zh-CN"/>
              <a:t>local a = 1</a:t>
            </a:r>
            <a:endParaRPr lang="en-US" altLang="zh-CN"/>
          </a:p>
          <a:p>
            <a:r>
              <a:rPr lang="en-US" altLang="zh-CN"/>
              <a:t>repeat </a:t>
            </a:r>
            <a:endParaRPr lang="en-US" altLang="zh-CN"/>
          </a:p>
          <a:p>
            <a:r>
              <a:rPr lang="en-US" altLang="zh-CN"/>
              <a:t>    local a = 2</a:t>
            </a:r>
            <a:endParaRPr lang="en-US" altLang="zh-CN"/>
          </a:p>
          <a:p>
            <a:r>
              <a:rPr lang="en-US" altLang="zh-CN"/>
              <a:t>    -- continue</a:t>
            </a:r>
            <a:endParaRPr lang="en-US" altLang="zh-CN"/>
          </a:p>
          <a:p>
            <a:r>
              <a:rPr lang="en-US" altLang="zh-CN"/>
              <a:t>until a == 2</a:t>
            </a:r>
            <a:endParaRPr lang="en-US" altLang="zh-CN"/>
          </a:p>
          <a:p>
            <a:r>
              <a:rPr lang="en-US" altLang="zh-CN"/>
              <a:t>```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，两项小型内容和一项型大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660" y="146050"/>
            <a:ext cx="8302413" cy="513715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grpSp>
        <p:nvGrpSpPr>
          <p:cNvPr id="28674" name="Group 3"/>
          <p:cNvGrpSpPr/>
          <p:nvPr/>
        </p:nvGrpSpPr>
        <p:grpSpPr>
          <a:xfrm>
            <a:off x="336127" y="239395"/>
            <a:ext cx="531707" cy="327025"/>
            <a:chOff x="0" y="0"/>
            <a:chExt cx="714375" cy="438150"/>
          </a:xfrm>
        </p:grpSpPr>
        <p:sp>
          <p:nvSpPr>
            <p:cNvPr id="28675" name="燕尾形 4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rgbClr val="FFC000"/>
              </a:solidFill>
            </a:ln>
          </p:spPr>
          <p:txBody>
            <a:bodyPr anchor="ctr"/>
            <a:p>
              <a:pPr lvl="0" algn="ctr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6" name="燕尾形 5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C000"/>
              </a:solidFill>
            </a:ln>
          </p:spPr>
          <p:txBody>
            <a:bodyPr anchor="ctr"/>
            <a:p>
              <a:pPr lvl="0" algn="ctr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://www.shucunwang.com/RunCode/lua/&#13;" TargetMode="External"/><Relationship Id="rId1" Type="http://schemas.openxmlformats.org/officeDocument/2006/relationships/hyperlink" Target="https://www.lua.org/manual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hyperlink" Target="https://elloop.github.io/lua/2016-05-29/reknow-lua-2-lua-stack-operation" TargetMode="External"/><Relationship Id="rId5" Type="http://schemas.openxmlformats.org/officeDocument/2006/relationships/hyperlink" Target="https://wizardforcel.gitbooks.io/lua-doc/content/6.html" TargetMode="Externa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hyperlink" Target="http://blog.csdn.net/wtyqm/article/details/9106137&#13;" TargetMode="External"/><Relationship Id="rId2" Type="http://schemas.openxmlformats.org/officeDocument/2006/relationships/hyperlink" Target="http://blog.csdn.net/wtyqm/article/details/8977975" TargetMode="External"/><Relationship Id="rId1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://www.jianshu.com/p/e6b1e6d3241f" TargetMode="External"/><Relationship Id="rId2" Type="http://schemas.openxmlformats.org/officeDocument/2006/relationships/hyperlink" Target="http://www.jianshu.com/p/a7a9384b6d43" TargetMode="External"/><Relationship Id="rId1" Type="http://schemas.openxmlformats.org/officeDocument/2006/relationships/hyperlink" Target="http://www.jianshu.com/p/ca47d4a2660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Lua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by:</a:t>
            </a:r>
            <a:r>
              <a:rPr lang="zh-CN" altLang="en-US"/>
              <a:t>朱国森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060" y="2058035"/>
            <a:ext cx="3114040" cy="1647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85" y="2016760"/>
            <a:ext cx="2999740" cy="1704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195" y="4755515"/>
            <a:ext cx="4514215" cy="6762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while</a:t>
            </a:r>
            <a:r>
              <a:rPr lang="zh-CN" altLang="en-US"/>
              <a:t>和</a:t>
            </a:r>
            <a:r>
              <a:rPr lang="en-US" altLang="zh-CN"/>
              <a:t>repeat</a:t>
            </a:r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2155" y="2349500"/>
            <a:ext cx="3190240" cy="220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40" y="2331720"/>
            <a:ext cx="3676015" cy="23431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break</a:t>
            </a:r>
            <a:r>
              <a:rPr lang="zh-CN" altLang="en-US"/>
              <a:t>语句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135" y="3099435"/>
            <a:ext cx="6866890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5" y="1112520"/>
            <a:ext cx="3752215" cy="14763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table·数组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035050"/>
            <a:ext cx="5752465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324735"/>
            <a:ext cx="7447915" cy="1323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" y="3862070"/>
            <a:ext cx="5323840" cy="847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50" y="3829685"/>
            <a:ext cx="6895465" cy="1171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335" y="5179060"/>
            <a:ext cx="8742680" cy="1133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355" y="1551940"/>
            <a:ext cx="5819140" cy="21621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table·hash表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1322070"/>
            <a:ext cx="5904865" cy="1838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3496310"/>
            <a:ext cx="580009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85" y="2994025"/>
            <a:ext cx="4904740" cy="1343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35" y="4645660"/>
            <a:ext cx="7133590" cy="14954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2"/>
          <p:cNvSpPr txBox="1"/>
          <p:nvPr/>
        </p:nvSpPr>
        <p:spPr>
          <a:xfrm>
            <a:off x="790575" y="128588"/>
            <a:ext cx="4924425" cy="5486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/>
            <a:r>
              <a:rPr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·数组和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表不要混用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74" name="Group 3"/>
          <p:cNvGrpSpPr/>
          <p:nvPr/>
        </p:nvGrpSpPr>
        <p:grpSpPr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28675" name="燕尾形 4"/>
            <p:cNvSpPr/>
            <p:nvPr/>
          </p:nvSpPr>
          <p:spPr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6" name="燕尾形 5"/>
            <p:cNvSpPr/>
            <p:nvPr/>
          </p:nvSpPr>
          <p:spPr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/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4860" y="1143000"/>
            <a:ext cx="5169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table实际也可以混合数组和hash部分，如下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1590675"/>
            <a:ext cx="3676015" cy="1419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9070" y="1811020"/>
            <a:ext cx="622554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lua的table实现混合了数组和</a:t>
            </a:r>
            <a:r>
              <a:rPr lang="en-US" altLang="zh-CN">
                <a:sym typeface="+mn-ea"/>
              </a:rPr>
              <a:t>hash</a:t>
            </a:r>
            <a:r>
              <a:rPr lang="zh-CN" altLang="en-US">
                <a:sym typeface="+mn-ea"/>
              </a:rPr>
              <a:t>，可以统一理解成hash表。 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 b="1">
                <a:solidFill>
                  <a:srgbClr val="C00000"/>
                </a:solidFill>
              </a:rPr>
              <a:t>最好不要这么使用，数组和hash表是两个不同的语义结构，</a:t>
            </a:r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3198495"/>
            <a:ext cx="9123680" cy="923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4424045"/>
            <a:ext cx="4942840" cy="1171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05" y="4846955"/>
            <a:ext cx="4542790" cy="7905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函数定义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855" y="1843405"/>
            <a:ext cx="6638290" cy="31711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函数使用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445" y="2176780"/>
            <a:ext cx="8104505" cy="26282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8"/>
          <p:cNvSpPr txBox="1"/>
          <p:nvPr/>
        </p:nvSpPr>
        <p:spPr>
          <a:xfrm>
            <a:off x="2514600" y="-1179512"/>
            <a:ext cx="184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文本框 9"/>
          <p:cNvSpPr txBox="1"/>
          <p:nvPr/>
        </p:nvSpPr>
        <p:spPr>
          <a:xfrm>
            <a:off x="1737837" y="2705100"/>
            <a:ext cx="222504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Lua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进阶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630" name="Group 7"/>
          <p:cNvGrpSpPr/>
          <p:nvPr/>
        </p:nvGrpSpPr>
        <p:grpSpPr>
          <a:xfrm>
            <a:off x="7185978" y="585788"/>
            <a:ext cx="3133075" cy="771525"/>
            <a:chOff x="0" y="0"/>
            <a:chExt cx="3133122" cy="771525"/>
          </a:xfrm>
        </p:grpSpPr>
        <p:sp>
          <p:nvSpPr>
            <p:cNvPr id="26631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文本框 12"/>
            <p:cNvSpPr txBox="1"/>
            <p:nvPr/>
          </p:nvSpPr>
          <p:spPr>
            <a:xfrm>
              <a:off x="1000125" y="178861"/>
              <a:ext cx="2132997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</a:t>
              </a: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633" name="等腰三角形 17"/>
          <p:cNvSpPr/>
          <p:nvPr/>
        </p:nvSpPr>
        <p:spPr>
          <a:xfrm rot="5400000">
            <a:off x="5965825" y="3248025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185978" y="2447608"/>
            <a:ext cx="2924160" cy="771525"/>
            <a:chOff x="0" y="0"/>
            <a:chExt cx="2924204" cy="771525"/>
          </a:xfrm>
        </p:grpSpPr>
        <p:sp>
          <p:nvSpPr>
            <p:cNvPr id="3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1000125" y="178861"/>
              <a:ext cx="1924079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闭包 closure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7185978" y="4309428"/>
            <a:ext cx="3278490" cy="771525"/>
            <a:chOff x="0" y="0"/>
            <a:chExt cx="3278541" cy="771525"/>
          </a:xfrm>
        </p:grpSpPr>
        <p:sp>
          <p:nvSpPr>
            <p:cNvPr id="6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12"/>
            <p:cNvSpPr txBox="1"/>
            <p:nvPr/>
          </p:nvSpPr>
          <p:spPr>
            <a:xfrm>
              <a:off x="1000125" y="178861"/>
              <a:ext cx="2278416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协程 coroutine</a:t>
              </a:r>
              <a:endParaRPr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7185978" y="3378518"/>
            <a:ext cx="3354055" cy="771525"/>
            <a:chOff x="0" y="0"/>
            <a:chExt cx="3354106" cy="771525"/>
          </a:xfrm>
        </p:grpSpPr>
        <p:sp>
          <p:nvSpPr>
            <p:cNvPr id="12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00125" y="178861"/>
              <a:ext cx="2353981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元表 metatable</a:t>
              </a:r>
              <a:endParaRPr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0" name="Group 7"/>
          <p:cNvGrpSpPr/>
          <p:nvPr/>
        </p:nvGrpSpPr>
        <p:grpSpPr>
          <a:xfrm>
            <a:off x="7185978" y="5240338"/>
            <a:ext cx="2171049" cy="771525"/>
            <a:chOff x="0" y="0"/>
            <a:chExt cx="2171083" cy="771525"/>
          </a:xfrm>
        </p:grpSpPr>
        <p:sp>
          <p:nvSpPr>
            <p:cNvPr id="21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文本框 12"/>
            <p:cNvSpPr txBox="1"/>
            <p:nvPr/>
          </p:nvSpPr>
          <p:spPr>
            <a:xfrm>
              <a:off x="1000125" y="178861"/>
              <a:ext cx="1170958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栈·扩展</a:t>
              </a:r>
              <a:endParaRPr lang="zh-CN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>
          <a:xfrm>
            <a:off x="7185978" y="1516698"/>
            <a:ext cx="2908920" cy="771525"/>
            <a:chOff x="0" y="0"/>
            <a:chExt cx="2908964" cy="771525"/>
          </a:xfrm>
        </p:grpSpPr>
        <p:sp>
          <p:nvSpPr>
            <p:cNvPr id="15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2"/>
            <p:cNvSpPr txBox="1"/>
            <p:nvPr/>
          </p:nvSpPr>
          <p:spPr>
            <a:xfrm>
              <a:off x="1000125" y="178861"/>
              <a:ext cx="1908839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module</a:t>
              </a: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模块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table函数调用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67865" y="1080770"/>
            <a:ext cx="65163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lua对table中的函数调用做了优化，使用起来像类方法，</a:t>
            </a:r>
            <a:endParaRPr lang="zh-CN" altLang="en-US"/>
          </a:p>
          <a:p>
            <a:r>
              <a:rPr lang="zh-CN" altLang="en-US"/>
              <a:t>增加了个特殊变量`self`。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1973580"/>
            <a:ext cx="3447415" cy="1666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1958340"/>
            <a:ext cx="4123690" cy="1647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4530" y="4351020"/>
            <a:ext cx="6416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两个例子效果一样。第二个算是</a:t>
            </a:r>
            <a:r>
              <a:rPr lang="zh-CN" altLang="en-US" b="1"/>
              <a:t>**语法糖**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隐含定义了第一个参数变量`self`，方便使用。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Lua</a:t>
            </a:r>
            <a:r>
              <a:rPr lang="zh-CN" altLang="en-US"/>
              <a:t>简介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910830" y="1896745"/>
            <a:ext cx="2937510" cy="3481705"/>
            <a:chOff x="12344" y="2591"/>
            <a:chExt cx="4626" cy="5483"/>
          </a:xfrm>
        </p:grpSpPr>
        <p:sp>
          <p:nvSpPr>
            <p:cNvPr id="2" name="文本框 1"/>
            <p:cNvSpPr txBox="1"/>
            <p:nvPr/>
          </p:nvSpPr>
          <p:spPr>
            <a:xfrm>
              <a:off x="12558" y="2591"/>
              <a:ext cx="245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2</a:t>
              </a:r>
              <a:r>
                <a:rPr lang="zh-CN" altLang="en-US" sz="2400" b="1"/>
                <a:t>万行源码</a:t>
              </a:r>
              <a:endParaRPr lang="en-US" altLang="zh-CN" sz="24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344" y="3860"/>
              <a:ext cx="4626" cy="4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/>
                <a:t>麻雀虽小，五脏俱全</a:t>
              </a:r>
              <a:endParaRPr lang="zh-CN" altLang="en-US" sz="2400" b="1"/>
            </a:p>
            <a:p>
              <a:pPr marL="457200" indent="-457200">
                <a:buFont typeface="Arial" panose="020B0604020202020204" pitchFamily="34" charset="0"/>
                <a:buAutoNum type="arabicPeriod"/>
              </a:pPr>
              <a:r>
                <a:rPr lang="zh-CN" altLang="en-US" sz="2400" b="1"/>
                <a:t>虚拟机·</a:t>
              </a:r>
              <a:r>
                <a:rPr lang="en-US" altLang="zh-CN" sz="2400" b="1"/>
                <a:t>VM</a:t>
              </a:r>
              <a:endParaRPr lang="en-US" altLang="zh-CN" sz="2400" b="1"/>
            </a:p>
            <a:p>
              <a:pPr marL="457200" indent="-457200">
                <a:buFont typeface="Arial" panose="020B0604020202020204" pitchFamily="34" charset="0"/>
                <a:buAutoNum type="arabicPeriod"/>
              </a:pPr>
              <a:r>
                <a:rPr lang="zh-CN" altLang="en-US" sz="2400" b="1"/>
                <a:t>垃圾回收·</a:t>
              </a:r>
              <a:r>
                <a:rPr lang="en-US" altLang="zh-CN" sz="2400" b="1"/>
                <a:t>GC</a:t>
              </a:r>
              <a:endParaRPr lang="en-US" altLang="zh-CN" sz="2400" b="1"/>
            </a:p>
            <a:p>
              <a:pPr marL="457200" indent="-457200">
                <a:buFont typeface="Arial" panose="020B0604020202020204" pitchFamily="34" charset="0"/>
                <a:buAutoNum type="arabicPeriod"/>
              </a:pPr>
              <a:r>
                <a:rPr lang="zh-CN" altLang="en-US" sz="2400" b="1"/>
                <a:t>闭包·</a:t>
              </a:r>
              <a:r>
                <a:rPr lang="en-US" altLang="zh-CN" sz="2400" b="1"/>
                <a:t>closure</a:t>
              </a:r>
              <a:endParaRPr lang="en-US" altLang="zh-CN" sz="2400" b="1"/>
            </a:p>
            <a:p>
              <a:pPr marL="457200" indent="-457200">
                <a:buFont typeface="Arial" panose="020B0604020202020204" pitchFamily="34" charset="0"/>
                <a:buAutoNum type="arabicPeriod"/>
              </a:pPr>
              <a:r>
                <a:rPr lang="zh-CN" altLang="en-US" sz="2400" b="1"/>
                <a:t>协程·</a:t>
              </a:r>
              <a:r>
                <a:rPr lang="en-US" altLang="zh-CN" sz="2400" b="1"/>
                <a:t>coroutine</a:t>
              </a:r>
              <a:endParaRPr lang="en-US" altLang="zh-CN" sz="2400" b="1"/>
            </a:p>
            <a:p>
              <a:pPr marL="457200" indent="-457200">
                <a:buFont typeface="Arial" panose="020B0604020202020204" pitchFamily="34" charset="0"/>
                <a:buAutoNum type="arabicPeriod"/>
              </a:pPr>
              <a:r>
                <a:rPr lang="zh-CN" altLang="en-US" sz="2400" b="1"/>
                <a:t>元表·</a:t>
              </a:r>
              <a:r>
                <a:rPr lang="en-US" altLang="zh-CN" sz="2400" b="1"/>
                <a:t>metatable</a:t>
              </a:r>
              <a:endParaRPr lang="en-US" altLang="zh-CN" sz="2400" b="1"/>
            </a:p>
            <a:p>
              <a:pPr marL="457200" indent="-457200">
                <a:buFont typeface="Arial" panose="020B0604020202020204" pitchFamily="34" charset="0"/>
                <a:buAutoNum type="arabicPeriod"/>
              </a:pPr>
              <a:r>
                <a:rPr lang="zh-CN" altLang="en-US" sz="2400" b="1"/>
                <a:t>易扩展</a:t>
              </a:r>
              <a:endParaRPr lang="zh-CN" altLang="en-US" sz="2400" b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87070" y="1872615"/>
            <a:ext cx="6304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lua</a:t>
            </a:r>
            <a:r>
              <a:rPr lang="zh-CN" altLang="en-US" sz="2400" b="1"/>
              <a:t>是</a:t>
            </a:r>
            <a:r>
              <a:rPr lang="zh-CN" altLang="en-US" sz="2400" b="1">
                <a:solidFill>
                  <a:srgbClr val="FF0000"/>
                </a:solidFill>
              </a:rPr>
              <a:t>解释执行</a:t>
            </a:r>
            <a:r>
              <a:rPr lang="zh-CN" altLang="en-US" sz="2400" b="1"/>
              <a:t>的编程语言。</a:t>
            </a:r>
            <a:endParaRPr lang="zh-CN" altLang="en-US" sz="2400" b="1">
              <a:solidFill>
                <a:srgbClr val="C00000"/>
              </a:solidFill>
            </a:endParaRPr>
          </a:p>
          <a:p>
            <a:pPr algn="l"/>
            <a:endParaRPr lang="zh-CN" altLang="en-US" sz="2400" b="1"/>
          </a:p>
          <a:p>
            <a:pPr algn="l"/>
            <a:r>
              <a:rPr lang="zh-CN" altLang="en-US" sz="2400" b="1">
                <a:sym typeface="+mn-ea"/>
              </a:rPr>
              <a:t>简单易学，方便扩展，容易集成，资料丰富。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637540" y="3440430"/>
            <a:ext cx="593407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>
                <a:hlinkClick r:id="rId1" action="ppaction://hlinkfile"/>
              </a:rPr>
              <a:t>官方文档</a:t>
            </a:r>
            <a:endParaRPr lang="zh-CN" sz="2400" b="1">
              <a:hlinkClick r:id="rId1" action="ppaction://hlinkfile"/>
            </a:endParaRPr>
          </a:p>
          <a:p>
            <a:pPr algn="l"/>
            <a:r>
              <a:rPr sz="2400" b="1">
                <a:hlinkClick r:id="rId1" action="ppaction://hlinkfile"/>
              </a:rPr>
              <a:t>https://www.lua.org/manual/</a:t>
            </a:r>
            <a:endParaRPr sz="2400" b="1">
              <a:hlinkClick r:id="rId1" action="ppaction://hlinkfile"/>
            </a:endParaRPr>
          </a:p>
          <a:p>
            <a:pPr algn="l"/>
            <a:endParaRPr sz="2400" b="1"/>
          </a:p>
          <a:p>
            <a:pPr algn="l"/>
            <a:r>
              <a:rPr lang="zh-CN" sz="2400" b="1">
                <a:hlinkClick r:id="rId2"/>
              </a:rPr>
              <a:t>在线运行</a:t>
            </a:r>
            <a:endParaRPr lang="zh-CN" sz="2400" b="1">
              <a:hlinkClick r:id="rId2"/>
            </a:endParaRPr>
          </a:p>
          <a:p>
            <a:pPr algn="l"/>
            <a:r>
              <a:rPr sz="2400" b="1">
                <a:hlinkClick r:id="rId2"/>
              </a:rPr>
              <a:t>http://www.shucunwang.com/RunCode/lua/</a:t>
            </a:r>
            <a:endParaRPr sz="2400" b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module模块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5335" y="1146175"/>
            <a:ext cx="451421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60" y="3684270"/>
            <a:ext cx="8075930" cy="1343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 closure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5260" y="1105535"/>
            <a:ext cx="65163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lua里的闭包就是函数。</a:t>
            </a:r>
            <a:endParaRPr lang="zh-CN" altLang="en-US" b="1"/>
          </a:p>
          <a:p>
            <a:r>
              <a:rPr lang="zh-CN" altLang="en-US"/>
              <a:t>特殊之处，在于闭包绑定了一些局部变量。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1903095"/>
            <a:ext cx="5590540" cy="2505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20190" y="4898390"/>
            <a:ext cx="5956935" cy="64516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闭包绑定局部变量时是引用绑定，</a:t>
            </a:r>
            <a:endParaRPr lang="zh-CN" altLang="en-US"/>
          </a:p>
          <a:p>
            <a:r>
              <a:rPr lang="zh-CN" altLang="en-US"/>
              <a:t>多个闭包可以共享同一个局部变量。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模拟类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9240" y="986155"/>
            <a:ext cx="8194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使用闭包模拟类封装。</a:t>
            </a:r>
            <a:endParaRPr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6390" y="1612265"/>
            <a:ext cx="5895340" cy="38950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元表 metatable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32560" y="956310"/>
            <a:ext cx="7696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lua提供了元表机制，可用于扩展lua的功能，如：模拟类，模拟原型。</a:t>
            </a:r>
            <a:endParaRPr lang="zh-CN" altLang="en-US"/>
          </a:p>
          <a:p>
            <a:r>
              <a:rPr lang="zh-CN" altLang="en-US"/>
              <a:t>理解上就是用一个table描述另一个table的一些特定情况如何处理。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678305"/>
            <a:ext cx="4847590" cy="3247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1548765"/>
            <a:ext cx="5481320" cy="4221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58060" y="5324475"/>
            <a:ext cx="6219190" cy="9906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协程 coroutine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855345"/>
            <a:ext cx="6819265" cy="828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5" y="1677035"/>
            <a:ext cx="5933440" cy="5009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70" y="2654935"/>
            <a:ext cx="2875915" cy="18669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</a:t>
            </a:r>
            <a:r>
              <a:rPr lang="en-US" altLang="zh-CN"/>
              <a:t>·</a:t>
            </a:r>
            <a:r>
              <a:rPr lang="zh-CN" altLang="en-US">
                <a:sym typeface="+mn-ea"/>
              </a:rPr>
              <a:t>stack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6006465" y="1713230"/>
          <a:ext cx="977265" cy="214566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7265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top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test.abs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386965"/>
            <a:ext cx="3285490" cy="15430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01050" y="1713230"/>
          <a:ext cx="977265" cy="214566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7265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top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test.abs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7365365" y="2399665"/>
            <a:ext cx="812165" cy="772795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85" y="956945"/>
            <a:ext cx="3856990" cy="1133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35" y="1182370"/>
            <a:ext cx="386651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210" y="3920490"/>
            <a:ext cx="5904865" cy="419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64715" y="4740910"/>
            <a:ext cx="9456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lua提供很多操作栈的API用于扩展，这儿讲的简单了，扩展阅读。</a:t>
            </a:r>
            <a:endParaRPr lang="zh-CN" altLang="en-US"/>
          </a:p>
          <a:p>
            <a:r>
              <a:rPr lang="zh-CN" altLang="en-US"/>
              <a:t>&gt; </a:t>
            </a:r>
            <a:r>
              <a:rPr lang="zh-CN" altLang="en-US" b="1"/>
              <a:t>[lua的C API]</a:t>
            </a:r>
            <a:r>
              <a:rPr lang="zh-CN" altLang="en-US"/>
              <a:t>(</a:t>
            </a:r>
            <a:r>
              <a:rPr lang="zh-CN" altLang="en-US">
                <a:hlinkClick r:id="rId5" action="ppaction://hlinkfile"/>
              </a:rPr>
              <a:t>https://wizardforcel.gitbooks.io/lua-doc/content/6.html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&gt;</a:t>
            </a:r>
            <a:r>
              <a:rPr lang="zh-CN" altLang="en-US" b="1"/>
              <a:t> [操作lua栈]</a:t>
            </a:r>
            <a:r>
              <a:rPr lang="zh-CN" altLang="en-US"/>
              <a:t>(</a:t>
            </a:r>
            <a:r>
              <a:rPr lang="zh-CN" altLang="en-US">
                <a:hlinkClick r:id="rId6" action="ppaction://hlinkfile"/>
              </a:rPr>
              <a:t>https://elloop.github.io/lua/2016-05-29/reknow-lua-2-lua-stack-operation</a:t>
            </a:r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8"/>
          <p:cNvSpPr txBox="1"/>
          <p:nvPr/>
        </p:nvSpPr>
        <p:spPr>
          <a:xfrm>
            <a:off x="2514600" y="-1179512"/>
            <a:ext cx="184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文本框 9"/>
          <p:cNvSpPr txBox="1"/>
          <p:nvPr/>
        </p:nvSpPr>
        <p:spPr>
          <a:xfrm>
            <a:off x="1168560" y="2705100"/>
            <a:ext cx="3363595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C++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集成</a:t>
            </a:r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Lua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630" name="Group 7"/>
          <p:cNvGrpSpPr/>
          <p:nvPr/>
        </p:nvGrpSpPr>
        <p:grpSpPr>
          <a:xfrm>
            <a:off x="7227253" y="1596073"/>
            <a:ext cx="2377425" cy="771525"/>
            <a:chOff x="0" y="0"/>
            <a:chExt cx="2377461" cy="771525"/>
          </a:xfrm>
        </p:grpSpPr>
        <p:sp>
          <p:nvSpPr>
            <p:cNvPr id="26631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文本框 12"/>
            <p:cNvSpPr txBox="1"/>
            <p:nvPr/>
          </p:nvSpPr>
          <p:spPr>
            <a:xfrm>
              <a:off x="1000125" y="178861"/>
              <a:ext cx="1377336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tolua++</a:t>
              </a:r>
              <a:endParaRPr lang="en-US" altLang="zh-CN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633" name="等腰三角形 17"/>
          <p:cNvSpPr/>
          <p:nvPr/>
        </p:nvSpPr>
        <p:spPr>
          <a:xfrm rot="5400000">
            <a:off x="5935345" y="2813685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227253" y="4214813"/>
            <a:ext cx="3495660" cy="771525"/>
            <a:chOff x="0" y="91440"/>
            <a:chExt cx="3495713" cy="771525"/>
          </a:xfrm>
        </p:grpSpPr>
        <p:sp>
          <p:nvSpPr>
            <p:cNvPr id="3" name="椭圆 7"/>
            <p:cNvSpPr/>
            <p:nvPr/>
          </p:nvSpPr>
          <p:spPr>
            <a:xfrm>
              <a:off x="0" y="9144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1000125" y="178861"/>
              <a:ext cx="2495588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C++</a:t>
              </a: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管理</a:t>
              </a:r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lua</a:t>
              </a: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对象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4" name="Group 7"/>
          <p:cNvGrpSpPr/>
          <p:nvPr/>
        </p:nvGrpSpPr>
        <p:grpSpPr>
          <a:xfrm>
            <a:off x="7227253" y="2905443"/>
            <a:ext cx="3495660" cy="771525"/>
            <a:chOff x="0" y="0"/>
            <a:chExt cx="3495713" cy="771525"/>
          </a:xfrm>
        </p:grpSpPr>
        <p:sp>
          <p:nvSpPr>
            <p:cNvPr id="15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2"/>
            <p:cNvSpPr txBox="1"/>
            <p:nvPr/>
          </p:nvSpPr>
          <p:spPr>
            <a:xfrm>
              <a:off x="1000125" y="178861"/>
              <a:ext cx="2495588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lua</a:t>
              </a: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管理</a:t>
              </a:r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C++</a:t>
              </a: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对象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tolua++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95960" y="1504315"/>
            <a:ext cx="579120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C++</a:t>
            </a:r>
            <a:r>
              <a:rPr lang="zh-CN" altLang="en-US"/>
              <a:t>最常用的类对象，它的导入要比函数导入复杂许多。</a:t>
            </a:r>
            <a:endParaRPr lang="zh-CN" altLang="en-US"/>
          </a:p>
          <a:p>
            <a:pPr algn="l"/>
            <a:r>
              <a:rPr lang="zh-CN" altLang="en-US"/>
              <a:t>本质上</a:t>
            </a:r>
            <a:r>
              <a:rPr lang="en-US" altLang="zh-CN"/>
              <a:t>C++</a:t>
            </a:r>
            <a:r>
              <a:rPr lang="zh-CN" altLang="en-US"/>
              <a:t>的对象是一个指针，</a:t>
            </a:r>
            <a:endParaRPr lang="zh-CN" altLang="en-US"/>
          </a:p>
          <a:p>
            <a:pPr algn="l"/>
            <a:r>
              <a:rPr lang="zh-CN" altLang="en-US"/>
              <a:t>一般是用</a:t>
            </a:r>
            <a:r>
              <a:rPr lang="en-US" altLang="zh-CN"/>
              <a:t>UserData</a:t>
            </a:r>
            <a:r>
              <a:rPr lang="zh-CN" altLang="en-US"/>
              <a:t>包装，绑定元表信息。</a:t>
            </a:r>
            <a:endParaRPr lang="zh-CN" altLang="en-US"/>
          </a:p>
          <a:p>
            <a:pPr algn="l"/>
            <a:r>
              <a:rPr lang="zh-CN" altLang="en-US"/>
              <a:t>元表用</a:t>
            </a:r>
            <a:r>
              <a:rPr lang="en-US" altLang="zh-CN"/>
              <a:t>C++</a:t>
            </a:r>
            <a:r>
              <a:rPr lang="zh-CN" altLang="en-US"/>
              <a:t>类结构建立起来，告诉</a:t>
            </a:r>
            <a:r>
              <a:rPr lang="en-US" altLang="zh-CN"/>
              <a:t>lua</a:t>
            </a:r>
            <a:r>
              <a:rPr lang="zh-CN" altLang="en-US"/>
              <a:t>如何读写</a:t>
            </a:r>
            <a:r>
              <a:rPr lang="en-US" altLang="zh-CN"/>
              <a:t>C++</a:t>
            </a:r>
            <a:r>
              <a:rPr lang="zh-CN" altLang="en-US"/>
              <a:t>对象。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有个自动导出</a:t>
            </a:r>
            <a:r>
              <a:rPr lang="en-US" altLang="zh-CN"/>
              <a:t>C++</a:t>
            </a:r>
            <a:r>
              <a:rPr lang="zh-CN" altLang="en-US"/>
              <a:t>的工具，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tolua++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/>
              <a:t>步骤：</a:t>
            </a:r>
            <a:endParaRPr lang="zh-CN" altLang="en-US"/>
          </a:p>
          <a:p>
            <a:pPr algn="l"/>
            <a:r>
              <a:rPr lang="en-US" altLang="zh-CN"/>
              <a:t>1. </a:t>
            </a:r>
            <a:r>
              <a:rPr lang="zh-CN" altLang="en-US"/>
              <a:t>写个描述文件，和</a:t>
            </a:r>
            <a:r>
              <a:rPr lang="en-US" altLang="zh-CN"/>
              <a:t>C++</a:t>
            </a:r>
            <a:r>
              <a:rPr lang="zh-CN" altLang="en-US"/>
              <a:t>头文件很像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运行</a:t>
            </a:r>
            <a:r>
              <a:rPr lang="en-US" altLang="zh-CN"/>
              <a:t>tolua++</a:t>
            </a:r>
            <a:r>
              <a:rPr lang="zh-CN" altLang="en-US"/>
              <a:t>命令生成</a:t>
            </a:r>
            <a:r>
              <a:rPr lang="en-US" altLang="zh-CN"/>
              <a:t>cpp</a:t>
            </a:r>
            <a:r>
              <a:rPr lang="zh-CN" altLang="en-US"/>
              <a:t>代码，</a:t>
            </a:r>
            <a:endParaRPr lang="zh-CN" altLang="en-US"/>
          </a:p>
          <a:p>
            <a:pPr algn="l"/>
            <a:r>
              <a:rPr lang="zh-CN" altLang="en-US"/>
              <a:t>    里面有</a:t>
            </a:r>
            <a:r>
              <a:rPr lang="en-US" altLang="zh-CN"/>
              <a:t>tolua_module_open</a:t>
            </a:r>
            <a:r>
              <a:rPr lang="zh-CN" altLang="en-US"/>
              <a:t>的注册函数</a:t>
            </a:r>
            <a:endParaRPr lang="zh-CN" altLang="en-US"/>
          </a:p>
          <a:p>
            <a:pPr algn="l"/>
            <a:r>
              <a:rPr lang="en-US" altLang="zh-CN"/>
              <a:t>3. </a:t>
            </a:r>
            <a:r>
              <a:rPr lang="zh-CN" altLang="en-US"/>
              <a:t>在</a:t>
            </a:r>
            <a:r>
              <a:rPr lang="en-US" altLang="zh-CN"/>
              <a:t>Lua</a:t>
            </a:r>
            <a:r>
              <a:rPr lang="zh-CN" altLang="en-US"/>
              <a:t>引擎初始化后，</a:t>
            </a:r>
            <a:endParaRPr lang="zh-CN" altLang="en-US"/>
          </a:p>
          <a:p>
            <a:pPr algn="l"/>
            <a:r>
              <a:rPr lang="zh-CN" altLang="en-US"/>
              <a:t>     调用</a:t>
            </a:r>
            <a:r>
              <a:rPr lang="en-US" altLang="zh-CN">
                <a:sym typeface="+mn-ea"/>
              </a:rPr>
              <a:t>tolua_module_open</a:t>
            </a:r>
            <a:r>
              <a:rPr lang="zh-CN" altLang="en-US">
                <a:sym typeface="+mn-ea"/>
              </a:rPr>
              <a:t>注入。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4440" y="659765"/>
            <a:ext cx="218122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2799080"/>
            <a:ext cx="586676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集成</a:t>
            </a:r>
            <a:r>
              <a:rPr lang="en-US" altLang="zh-CN"/>
              <a:t>Lua</a:t>
            </a:r>
            <a:r>
              <a:rPr lang="zh-CN" altLang="en-US"/>
              <a:t>的麻烦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9660" y="1305560"/>
            <a:ext cx="92525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C++</a:t>
            </a:r>
            <a:r>
              <a:rPr lang="zh-CN" altLang="en-US"/>
              <a:t>集成</a:t>
            </a:r>
            <a:r>
              <a:rPr lang="en-US" altLang="zh-CN"/>
              <a:t>lua</a:t>
            </a:r>
            <a:r>
              <a:rPr lang="zh-CN" altLang="en-US"/>
              <a:t>有不少坑点。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内存管理</a:t>
            </a:r>
            <a:r>
              <a:rPr lang="zh-CN" altLang="en-US">
                <a:solidFill>
                  <a:srgbClr val="C00000"/>
                </a:solidFill>
              </a:rPr>
              <a:t>【</a:t>
            </a:r>
            <a:r>
              <a:rPr lang="zh-CN" altLang="en-US" b="1">
                <a:solidFill>
                  <a:srgbClr val="C00000"/>
                </a:solidFill>
              </a:rPr>
              <a:t>这是最麻烦的地方</a:t>
            </a:r>
            <a:r>
              <a:rPr lang="zh-CN" altLang="en-US">
                <a:solidFill>
                  <a:srgbClr val="C00000"/>
                </a:solidFill>
              </a:rPr>
              <a:t>】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/>
              <a:t>  lua</a:t>
            </a:r>
            <a:r>
              <a:rPr lang="zh-CN" altLang="en-US"/>
              <a:t>有自动垃圾回收，</a:t>
            </a:r>
            <a:r>
              <a:rPr lang="en-US" altLang="zh-CN"/>
              <a:t>C++</a:t>
            </a:r>
            <a:r>
              <a:rPr lang="zh-CN" altLang="en-US"/>
              <a:t>要手动管理。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常用类型的导出</a:t>
            </a:r>
            <a:endParaRPr lang="zh-CN" altLang="en-US"/>
          </a:p>
          <a:p>
            <a:r>
              <a:rPr lang="en-US" altLang="zh-CN"/>
              <a:t>  c++</a:t>
            </a:r>
            <a:r>
              <a:rPr lang="zh-CN" altLang="en-US"/>
              <a:t>的基本类型和模版类型非常多，</a:t>
            </a:r>
            <a:r>
              <a:rPr lang="en-US" altLang="zh-CN"/>
              <a:t>lua</a:t>
            </a:r>
            <a:r>
              <a:rPr lang="zh-CN" altLang="en-US"/>
              <a:t>通常只支持</a:t>
            </a:r>
            <a:r>
              <a:rPr lang="en-US" altLang="zh-CN"/>
              <a:t>double</a:t>
            </a:r>
            <a:r>
              <a:rPr lang="zh-CN" altLang="en-US"/>
              <a:t>和</a:t>
            </a:r>
            <a:r>
              <a:rPr lang="en-US" altLang="zh-CN"/>
              <a:t>Lua.Table</a:t>
            </a:r>
            <a:endParaRPr lang="en-US" altLang="zh-CN"/>
          </a:p>
          <a:p>
            <a:r>
              <a:rPr lang="zh-CN" altLang="en-US"/>
              <a:t>  常用的</a:t>
            </a:r>
            <a:r>
              <a:rPr lang="en-US" altLang="zh-CN"/>
              <a:t>int64,vector,map</a:t>
            </a:r>
            <a:r>
              <a:rPr lang="zh-CN" altLang="en-US"/>
              <a:t>的处理就那么顺心了。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继承体系</a:t>
            </a:r>
            <a:endParaRPr lang="zh-CN" altLang="en-US"/>
          </a:p>
          <a:p>
            <a:r>
              <a:rPr lang="zh-CN" altLang="en-US"/>
              <a:t>  这个反而简单了，</a:t>
            </a:r>
            <a:r>
              <a:rPr lang="en-US" altLang="zh-CN"/>
              <a:t>C++</a:t>
            </a:r>
            <a:r>
              <a:rPr lang="zh-CN" altLang="en-US"/>
              <a:t>的多继承体系很容易可以用</a:t>
            </a:r>
            <a:r>
              <a:rPr lang="en-US" altLang="zh-CN"/>
              <a:t>lua</a:t>
            </a:r>
            <a:r>
              <a:rPr lang="zh-CN" altLang="en-US"/>
              <a:t>的元表模拟起来。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递归调用、异常、协程</a:t>
            </a:r>
            <a:endParaRPr lang="zh-CN" altLang="en-US"/>
          </a:p>
          <a:p>
            <a:r>
              <a:rPr lang="zh-CN" altLang="en-US"/>
              <a:t>   难免出现这种情况，</a:t>
            </a:r>
            <a:r>
              <a:rPr lang="en-US" altLang="zh-CN"/>
              <a:t>C++ -&gt; Lua -&gt; C++ -&gt; Lua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中间发生异常如何处理？协程中断如何处理？一不小心就程序状态不对，内存泄漏啥的。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Lua</a:t>
            </a:r>
            <a:r>
              <a:rPr lang="zh-CN" altLang="en-US"/>
              <a:t>管理</a:t>
            </a:r>
            <a:r>
              <a:rPr lang="en-US" altLang="zh-CN"/>
              <a:t>C++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1996440"/>
            <a:ext cx="898080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8"/>
          <p:cNvSpPr txBox="1"/>
          <p:nvPr/>
        </p:nvSpPr>
        <p:spPr>
          <a:xfrm>
            <a:off x="2514600" y="-1179512"/>
            <a:ext cx="18415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文本框 9"/>
          <p:cNvSpPr txBox="1"/>
          <p:nvPr/>
        </p:nvSpPr>
        <p:spPr>
          <a:xfrm>
            <a:off x="509747" y="2705100"/>
            <a:ext cx="4681220" cy="14452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Lua</a:t>
            </a:r>
            <a:r>
              <a:rPr lang="zh-CN" altLang="en-US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入门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4400" b="1" dirty="0">
                <a:solidFill>
                  <a:srgbClr val="148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print</a:t>
            </a:r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微软雅黑" panose="020B0503020204020204" pitchFamily="34" charset="-122"/>
              </a:rPr>
              <a:t>(“hello lua”)</a:t>
            </a:r>
            <a:endParaRPr lang="en-US" altLang="zh-CN" sz="4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630" name="Group 7"/>
          <p:cNvGrpSpPr/>
          <p:nvPr/>
        </p:nvGrpSpPr>
        <p:grpSpPr>
          <a:xfrm>
            <a:off x="7110413" y="1032828"/>
            <a:ext cx="3085450" cy="771525"/>
            <a:chOff x="0" y="0"/>
            <a:chExt cx="3085497" cy="771525"/>
          </a:xfrm>
        </p:grpSpPr>
        <p:sp>
          <p:nvSpPr>
            <p:cNvPr id="26631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文本框 12"/>
            <p:cNvSpPr txBox="1"/>
            <p:nvPr/>
          </p:nvSpPr>
          <p:spPr>
            <a:xfrm>
              <a:off x="1000125" y="178861"/>
              <a:ext cx="2085372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r>
                <a:rPr 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运算</a:t>
              </a:r>
              <a:endParaRPr lang="zh-CN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633" name="等腰三角形 17"/>
          <p:cNvSpPr/>
          <p:nvPr/>
        </p:nvSpPr>
        <p:spPr>
          <a:xfrm rot="5400000">
            <a:off x="5965825" y="3248025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 w="9525">
            <a:noFill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110413" y="2303463"/>
            <a:ext cx="2475849" cy="771525"/>
            <a:chOff x="0" y="0"/>
            <a:chExt cx="2475887" cy="771525"/>
          </a:xfrm>
        </p:grpSpPr>
        <p:sp>
          <p:nvSpPr>
            <p:cNvPr id="3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1000125" y="178861"/>
              <a:ext cx="1475762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变量</a:t>
              </a:r>
              <a:r>
                <a:rPr 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·语句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7110413" y="4844733"/>
            <a:ext cx="1792589" cy="771525"/>
            <a:chOff x="0" y="0"/>
            <a:chExt cx="1792617" cy="771525"/>
          </a:xfrm>
        </p:grpSpPr>
        <p:sp>
          <p:nvSpPr>
            <p:cNvPr id="6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12"/>
            <p:cNvSpPr txBox="1"/>
            <p:nvPr/>
          </p:nvSpPr>
          <p:spPr>
            <a:xfrm>
              <a:off x="1000125" y="178861"/>
              <a:ext cx="792492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7110413" y="3574098"/>
            <a:ext cx="1913875" cy="771525"/>
            <a:chOff x="0" y="0"/>
            <a:chExt cx="1913904" cy="771525"/>
          </a:xfrm>
        </p:grpSpPr>
        <p:sp>
          <p:nvSpPr>
            <p:cNvPr id="12" name="椭圆 7"/>
            <p:cNvSpPr/>
            <p:nvPr/>
          </p:nvSpPr>
          <p:spPr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/>
            <a:p>
              <a:pPr lvl="0"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00125" y="178861"/>
              <a:ext cx="913779" cy="483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l"/>
              <a:r>
                <a:rPr lang="en-US" altLang="zh-CN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table</a:t>
              </a:r>
              <a:endParaRPr lang="en-US" altLang="zh-CN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C++管理Lua对象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1652905"/>
            <a:ext cx="11333480" cy="35521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关于对象内存管理的小结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1493520"/>
            <a:ext cx="1062863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1685" y="4957445"/>
            <a:ext cx="70021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主要参考资料：</a:t>
            </a:r>
            <a:endParaRPr lang="zh-CN" altLang="en-US"/>
          </a:p>
          <a:p>
            <a:r>
              <a:rPr lang="zh-CN" altLang="en-US">
                <a:hlinkClick r:id="rId2" tooltip=""/>
              </a:rPr>
              <a:t>http://blog.csdn.net/wtyqm/article/details/8977975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hlinkClick r:id="rId3" tooltip=""/>
              </a:rPr>
              <a:t>http://blog.csdn.net/wtyqm/article/details/9106137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3062288"/>
            <a:ext cx="641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THANKS YOU</a:t>
            </a:r>
            <a:endParaRPr kumimoji="0" lang="en-US" altLang="en-US" sz="5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0750" y="4331970"/>
            <a:ext cx="22459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chemeClr val="tx1"/>
                </a:solidFill>
                <a:sym typeface="+mn-ea"/>
              </a:rPr>
              <a:t>简书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blog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sym typeface="+mn-ea"/>
              </a:rPr>
              <a:t>1. </a:t>
            </a:r>
            <a:r>
              <a:rPr lang="en-US" altLang="zh-CN" sz="2400" b="1">
                <a:solidFill>
                  <a:schemeClr val="tx1"/>
                </a:solidFill>
                <a:sym typeface="+mn-ea"/>
                <a:hlinkClick r:id="rId1"/>
              </a:rPr>
              <a:t>lua</a:t>
            </a:r>
            <a:r>
              <a:rPr lang="zh-CN" altLang="en-US" sz="2400" b="1">
                <a:solidFill>
                  <a:schemeClr val="tx1"/>
                </a:solidFill>
                <a:sym typeface="+mn-ea"/>
                <a:hlinkClick r:id="rId1"/>
              </a:rPr>
              <a:t>入门</a:t>
            </a:r>
            <a:endParaRPr lang="zh-CN" altLang="en-US" sz="2400" b="1">
              <a:solidFill>
                <a:schemeClr val="tx1"/>
              </a:solidFill>
              <a:sym typeface="+mn-ea"/>
              <a:hlinkClick r:id="rId1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sym typeface="+mn-ea"/>
              </a:rPr>
              <a:t>2. </a:t>
            </a:r>
            <a:r>
              <a:rPr lang="en-US" altLang="zh-CN" sz="2400" b="1">
                <a:solidFill>
                  <a:schemeClr val="tx1"/>
                </a:solidFill>
                <a:sym typeface="+mn-ea"/>
                <a:hlinkClick r:id="rId2"/>
              </a:rPr>
              <a:t>lua</a:t>
            </a:r>
            <a:r>
              <a:rPr lang="zh-CN" altLang="en-US" sz="2400" b="1">
                <a:solidFill>
                  <a:schemeClr val="tx1"/>
                </a:solidFill>
                <a:sym typeface="+mn-ea"/>
                <a:hlinkClick r:id="rId2"/>
              </a:rPr>
              <a:t>进阶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400" b="1">
                <a:solidFill>
                  <a:schemeClr val="tx1"/>
                </a:solidFill>
                <a:sym typeface="+mn-ea"/>
              </a:rPr>
              <a:t>3. </a:t>
            </a:r>
            <a:r>
              <a:rPr lang="en-US" altLang="zh-CN" sz="2400" b="1">
                <a:solidFill>
                  <a:schemeClr val="tx1"/>
                </a:solidFill>
                <a:sym typeface="+mn-ea"/>
                <a:hlinkClick r:id="rId3"/>
              </a:rPr>
              <a:t>C++</a:t>
            </a:r>
            <a:r>
              <a:rPr lang="zh-CN" altLang="en-US" sz="2400" b="1">
                <a:solidFill>
                  <a:schemeClr val="tx1"/>
                </a:solidFill>
                <a:sym typeface="+mn-ea"/>
                <a:hlinkClick r:id="rId3"/>
              </a:rPr>
              <a:t>集成</a:t>
            </a:r>
            <a:r>
              <a:rPr lang="en-US" altLang="zh-CN" sz="2400" b="1">
                <a:solidFill>
                  <a:schemeClr val="tx1"/>
                </a:solidFill>
                <a:sym typeface="+mn-ea"/>
                <a:hlinkClick r:id="rId3"/>
              </a:rPr>
              <a:t>Lua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数据类型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635" y="1697990"/>
            <a:ext cx="6247765" cy="33616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关键字·注释·字符串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630" y="1468755"/>
            <a:ext cx="6047740" cy="590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9835" y="1071245"/>
            <a:ext cx="3596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关键字</a:t>
            </a:r>
            <a:r>
              <a:rPr lang="zh-CN" altLang="en-US"/>
              <a:t>不能用用作变量名。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5" y="2125345"/>
            <a:ext cx="6142990" cy="60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805" y="3040380"/>
            <a:ext cx="4447540" cy="1000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270" y="4472305"/>
            <a:ext cx="7343140" cy="1790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运算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969645"/>
            <a:ext cx="5361940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55" y="2550160"/>
            <a:ext cx="5695315" cy="83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45" y="3535045"/>
            <a:ext cx="7009765" cy="27711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1683385"/>
            <a:ext cx="3790315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5" y="3668395"/>
            <a:ext cx="5190490" cy="1162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872490"/>
            <a:ext cx="7095490" cy="838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310" y="4830445"/>
            <a:ext cx="2894965" cy="76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赋值语句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275" y="1778635"/>
            <a:ext cx="5742940" cy="466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2653030"/>
            <a:ext cx="2875915" cy="657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045" y="3791585"/>
            <a:ext cx="3914140" cy="4191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语句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9830" y="9220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三个基本结构。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360" y="1572260"/>
            <a:ext cx="3761740" cy="781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90" y="2794000"/>
            <a:ext cx="3266440" cy="1095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60" y="4316095"/>
            <a:ext cx="3304540" cy="1133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2005" y="17945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42010" y="31515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else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69950" y="46081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elseif</a:t>
            </a:r>
            <a:endParaRPr lang="en-US" altLang="zh-C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演示</Application>
  <PresentationFormat/>
  <Paragraphs>233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Segoe UI</vt:lpstr>
      <vt:lpstr>微软雅黑</vt:lpstr>
      <vt:lpstr>Impact</vt:lpstr>
      <vt:lpstr>Arial Unicode MS</vt:lpstr>
      <vt:lpstr>3_默认设计模板</vt:lpstr>
      <vt:lpstr>Lua</vt:lpstr>
      <vt:lpstr>Lua简介</vt:lpstr>
      <vt:lpstr>PowerPoint 演示文稿</vt:lpstr>
      <vt:lpstr>数据类型</vt:lpstr>
      <vt:lpstr>关键字·注释·字符串</vt:lpstr>
      <vt:lpstr>运算</vt:lpstr>
      <vt:lpstr>变量</vt:lpstr>
      <vt:lpstr>赋值语句</vt:lpstr>
      <vt:lpstr>条件语句</vt:lpstr>
      <vt:lpstr>for循环</vt:lpstr>
      <vt:lpstr>while和repeat循环</vt:lpstr>
      <vt:lpstr>break语句</vt:lpstr>
      <vt:lpstr>table·数组</vt:lpstr>
      <vt:lpstr>table·hash表</vt:lpstr>
      <vt:lpstr>PowerPoint 演示文稿</vt:lpstr>
      <vt:lpstr>函数定义</vt:lpstr>
      <vt:lpstr>函数使用</vt:lpstr>
      <vt:lpstr>PowerPoint 演示文稿</vt:lpstr>
      <vt:lpstr>table函数调用</vt:lpstr>
      <vt:lpstr>module模块</vt:lpstr>
      <vt:lpstr>闭包 closure</vt:lpstr>
      <vt:lpstr>模拟类</vt:lpstr>
      <vt:lpstr>元表 metatable</vt:lpstr>
      <vt:lpstr>协程 coroutine</vt:lpstr>
      <vt:lpstr>扩展·stack</vt:lpstr>
      <vt:lpstr>PowerPoint 演示文稿</vt:lpstr>
      <vt:lpstr>tolua++</vt:lpstr>
      <vt:lpstr>C++集成Lua的麻烦</vt:lpstr>
      <vt:lpstr>Lua管理C++对象</vt:lpstr>
      <vt:lpstr>C++管理Lua对象</vt:lpstr>
      <vt:lpstr>关于对象内存管理的小结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李国海</dc:creator>
  <cp:lastModifiedBy>treertzhu</cp:lastModifiedBy>
  <cp:revision>400</cp:revision>
  <dcterms:created xsi:type="dcterms:W3CDTF">2014-06-29T11:45:00Z</dcterms:created>
  <dcterms:modified xsi:type="dcterms:W3CDTF">2017-10-31T13:19:58Z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