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22" r:id="rId2"/>
    <p:sldId id="544" r:id="rId3"/>
    <p:sldId id="301" r:id="rId4"/>
    <p:sldId id="905" r:id="rId5"/>
    <p:sldId id="551" r:id="rId6"/>
    <p:sldId id="935" r:id="rId7"/>
    <p:sldId id="936" r:id="rId8"/>
    <p:sldId id="937" r:id="rId9"/>
    <p:sldId id="938" r:id="rId10"/>
    <p:sldId id="939" r:id="rId11"/>
    <p:sldId id="940" r:id="rId12"/>
    <p:sldId id="305" r:id="rId13"/>
    <p:sldId id="338" r:id="rId14"/>
    <p:sldId id="529" r:id="rId15"/>
    <p:sldId id="942" r:id="rId16"/>
    <p:sldId id="944" r:id="rId17"/>
    <p:sldId id="945" r:id="rId18"/>
    <p:sldId id="94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77" y="1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2B6BB-89F9-4597-91A5-AEFD169B5E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E5C386-92F3-45C2-A11D-6781D651AC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113E48-DEEA-47D3-8BE6-8D10C1109B86}"/>
              </a:ext>
            </a:extLst>
          </p:cNvPr>
          <p:cNvSpPr>
            <a:spLocks noGrp="1"/>
          </p:cNvSpPr>
          <p:nvPr>
            <p:ph type="dt" sz="half" idx="10"/>
          </p:nvPr>
        </p:nvSpPr>
        <p:spPr/>
        <p:txBody>
          <a:bodyPr/>
          <a:lstStyle/>
          <a:p>
            <a:fld id="{93EBF186-FDAE-4EEA-B6D0-54BEF50C86B8}" type="datetimeFigureOut">
              <a:rPr lang="en-US" smtClean="0"/>
              <a:t>04/28/2020</a:t>
            </a:fld>
            <a:endParaRPr lang="en-US" dirty="0"/>
          </a:p>
        </p:txBody>
      </p:sp>
      <p:sp>
        <p:nvSpPr>
          <p:cNvPr id="5" name="Footer Placeholder 4">
            <a:extLst>
              <a:ext uri="{FF2B5EF4-FFF2-40B4-BE49-F238E27FC236}">
                <a16:creationId xmlns:a16="http://schemas.microsoft.com/office/drawing/2014/main" id="{4652E9D5-0AC4-40A2-ADCE-835B3BCC5D9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DEC9BC-9054-4017-90EE-B6C3BE467086}"/>
              </a:ext>
            </a:extLst>
          </p:cNvPr>
          <p:cNvSpPr>
            <a:spLocks noGrp="1"/>
          </p:cNvSpPr>
          <p:nvPr>
            <p:ph type="sldNum" sz="quarter" idx="12"/>
          </p:nvPr>
        </p:nvSpPr>
        <p:spPr/>
        <p:txBody>
          <a:bodyPr/>
          <a:lstStyle/>
          <a:p>
            <a:fld id="{D12346DA-231E-4F8E-AE17-766634A8A2A3}" type="slidenum">
              <a:rPr lang="en-US" smtClean="0"/>
              <a:t>‹#›</a:t>
            </a:fld>
            <a:endParaRPr lang="en-US" dirty="0"/>
          </a:p>
        </p:txBody>
      </p:sp>
    </p:spTree>
    <p:extLst>
      <p:ext uri="{BB962C8B-B14F-4D97-AF65-F5344CB8AC3E}">
        <p14:creationId xmlns:p14="http://schemas.microsoft.com/office/powerpoint/2010/main" val="203860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B948D-E360-4367-BC4B-C29DAD1DA7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0BC98D-810E-44CA-AD0C-E81557886D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796304-82B4-4782-B8BC-E3EAA639D1F9}"/>
              </a:ext>
            </a:extLst>
          </p:cNvPr>
          <p:cNvSpPr>
            <a:spLocks noGrp="1"/>
          </p:cNvSpPr>
          <p:nvPr>
            <p:ph type="dt" sz="half" idx="10"/>
          </p:nvPr>
        </p:nvSpPr>
        <p:spPr/>
        <p:txBody>
          <a:bodyPr/>
          <a:lstStyle/>
          <a:p>
            <a:fld id="{93EBF186-FDAE-4EEA-B6D0-54BEF50C86B8}" type="datetimeFigureOut">
              <a:rPr lang="en-US" smtClean="0"/>
              <a:t>04/28/2020</a:t>
            </a:fld>
            <a:endParaRPr lang="en-US" dirty="0"/>
          </a:p>
        </p:txBody>
      </p:sp>
      <p:sp>
        <p:nvSpPr>
          <p:cNvPr id="5" name="Footer Placeholder 4">
            <a:extLst>
              <a:ext uri="{FF2B5EF4-FFF2-40B4-BE49-F238E27FC236}">
                <a16:creationId xmlns:a16="http://schemas.microsoft.com/office/drawing/2014/main" id="{27B4A1F0-7B1F-4CDD-9DBB-EDC810A0A0A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3DC4F50-EC19-45BD-881F-5010F4A9F97F}"/>
              </a:ext>
            </a:extLst>
          </p:cNvPr>
          <p:cNvSpPr>
            <a:spLocks noGrp="1"/>
          </p:cNvSpPr>
          <p:nvPr>
            <p:ph type="sldNum" sz="quarter" idx="12"/>
          </p:nvPr>
        </p:nvSpPr>
        <p:spPr/>
        <p:txBody>
          <a:bodyPr/>
          <a:lstStyle/>
          <a:p>
            <a:fld id="{D12346DA-231E-4F8E-AE17-766634A8A2A3}" type="slidenum">
              <a:rPr lang="en-US" smtClean="0"/>
              <a:t>‹#›</a:t>
            </a:fld>
            <a:endParaRPr lang="en-US" dirty="0"/>
          </a:p>
        </p:txBody>
      </p:sp>
    </p:spTree>
    <p:extLst>
      <p:ext uri="{BB962C8B-B14F-4D97-AF65-F5344CB8AC3E}">
        <p14:creationId xmlns:p14="http://schemas.microsoft.com/office/powerpoint/2010/main" val="3742246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10502F-9E3C-48B9-ABA1-5377F7F512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D39989-EE4D-4DCE-8145-7FBDA08B5D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D83D73-45B5-4560-B6A4-5F002F02E0F2}"/>
              </a:ext>
            </a:extLst>
          </p:cNvPr>
          <p:cNvSpPr>
            <a:spLocks noGrp="1"/>
          </p:cNvSpPr>
          <p:nvPr>
            <p:ph type="dt" sz="half" idx="10"/>
          </p:nvPr>
        </p:nvSpPr>
        <p:spPr/>
        <p:txBody>
          <a:bodyPr/>
          <a:lstStyle/>
          <a:p>
            <a:fld id="{93EBF186-FDAE-4EEA-B6D0-54BEF50C86B8}" type="datetimeFigureOut">
              <a:rPr lang="en-US" smtClean="0"/>
              <a:t>04/28/2020</a:t>
            </a:fld>
            <a:endParaRPr lang="en-US" dirty="0"/>
          </a:p>
        </p:txBody>
      </p:sp>
      <p:sp>
        <p:nvSpPr>
          <p:cNvPr id="5" name="Footer Placeholder 4">
            <a:extLst>
              <a:ext uri="{FF2B5EF4-FFF2-40B4-BE49-F238E27FC236}">
                <a16:creationId xmlns:a16="http://schemas.microsoft.com/office/drawing/2014/main" id="{5E2181C5-301A-452A-B293-16B6E20C952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6316587-A18B-4114-8512-78905E222AFC}"/>
              </a:ext>
            </a:extLst>
          </p:cNvPr>
          <p:cNvSpPr>
            <a:spLocks noGrp="1"/>
          </p:cNvSpPr>
          <p:nvPr>
            <p:ph type="sldNum" sz="quarter" idx="12"/>
          </p:nvPr>
        </p:nvSpPr>
        <p:spPr/>
        <p:txBody>
          <a:bodyPr/>
          <a:lstStyle/>
          <a:p>
            <a:fld id="{D12346DA-231E-4F8E-AE17-766634A8A2A3}" type="slidenum">
              <a:rPr lang="en-US" smtClean="0"/>
              <a:t>‹#›</a:t>
            </a:fld>
            <a:endParaRPr lang="en-US" dirty="0"/>
          </a:p>
        </p:txBody>
      </p:sp>
    </p:spTree>
    <p:extLst>
      <p:ext uri="{BB962C8B-B14F-4D97-AF65-F5344CB8AC3E}">
        <p14:creationId xmlns:p14="http://schemas.microsoft.com/office/powerpoint/2010/main" val="3393641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S04">
    <p:spTree>
      <p:nvGrpSpPr>
        <p:cNvPr id="1" name=""/>
        <p:cNvGrpSpPr/>
        <p:nvPr/>
      </p:nvGrpSpPr>
      <p:grpSpPr>
        <a:xfrm>
          <a:off x="0" y="0"/>
          <a:ext cx="0" cy="0"/>
          <a:chOff x="0" y="0"/>
          <a:chExt cx="0" cy="0"/>
        </a:xfrm>
      </p:grpSpPr>
      <p:sp>
        <p:nvSpPr>
          <p:cNvPr id="5" name="Picture Placeholder 2"/>
          <p:cNvSpPr>
            <a:spLocks noGrp="1"/>
          </p:cNvSpPr>
          <p:nvPr>
            <p:ph type="pic" sz="quarter" idx="10"/>
          </p:nvPr>
        </p:nvSpPr>
        <p:spPr>
          <a:xfrm>
            <a:off x="2" y="3"/>
            <a:ext cx="12191999" cy="6857999"/>
          </a:xfrm>
          <a:prstGeom prst="rect">
            <a:avLst/>
          </a:prstGeom>
          <a:solidFill>
            <a:schemeClr val="tx1">
              <a:lumMod val="10000"/>
              <a:lumOff val="90000"/>
            </a:schemeClr>
          </a:solidFill>
        </p:spPr>
        <p:txBody>
          <a:bodyPr tIns="1548000" anchor="ctr"/>
          <a:lstStyle>
            <a:lvl1pPr marL="0" indent="0" algn="ctr">
              <a:buNone/>
              <a:defRPr sz="1400">
                <a:solidFill>
                  <a:schemeClr val="bg1">
                    <a:lumMod val="65000"/>
                  </a:schemeClr>
                </a:solidFill>
              </a:defRPr>
            </a:lvl1pPr>
          </a:lstStyle>
          <a:p>
            <a:endParaRPr lang="en-US" dirty="0"/>
          </a:p>
        </p:txBody>
      </p:sp>
    </p:spTree>
    <p:extLst>
      <p:ext uri="{BB962C8B-B14F-4D97-AF65-F5344CB8AC3E}">
        <p14:creationId xmlns:p14="http://schemas.microsoft.com/office/powerpoint/2010/main" val="425265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S01">
    <p:spTree>
      <p:nvGrpSpPr>
        <p:cNvPr id="1" name=""/>
        <p:cNvGrpSpPr/>
        <p:nvPr/>
      </p:nvGrpSpPr>
      <p:grpSpPr>
        <a:xfrm>
          <a:off x="0" y="0"/>
          <a:ext cx="0" cy="0"/>
          <a:chOff x="0" y="0"/>
          <a:chExt cx="0" cy="0"/>
        </a:xfrm>
      </p:grpSpPr>
      <p:sp>
        <p:nvSpPr>
          <p:cNvPr id="6" name="Text Placeholder 3"/>
          <p:cNvSpPr>
            <a:spLocks noGrp="1"/>
          </p:cNvSpPr>
          <p:nvPr>
            <p:ph type="body" sz="half" idx="2" hasCustomPrompt="1"/>
          </p:nvPr>
        </p:nvSpPr>
        <p:spPr>
          <a:xfrm>
            <a:off x="508001" y="974041"/>
            <a:ext cx="11157817" cy="231007"/>
          </a:xfrm>
          <a:prstGeom prst="rect">
            <a:avLst/>
          </a:prstGeom>
        </p:spPr>
        <p:txBody>
          <a:bodyPr wrap="none" lIns="0" tIns="0" rIns="0" bIns="0" anchor="ctr">
            <a:noAutofit/>
          </a:bodyPr>
          <a:lstStyle>
            <a:lvl1pPr marL="0" indent="0" algn="ctr">
              <a:buNone/>
              <a:defRPr sz="1467" b="0" baseline="0">
                <a:solidFill>
                  <a:schemeClr val="bg1">
                    <a:lumMod val="65000"/>
                  </a:schemeClr>
                </a:solidFill>
                <a:latin typeface="+mn-lt"/>
                <a:ea typeface="Roboto" panose="02000000000000000000" pitchFamily="2" charset="0"/>
              </a:defRPr>
            </a:lvl1pPr>
            <a:lvl2pPr marL="609570" indent="0">
              <a:buNone/>
              <a:defRPr sz="1600"/>
            </a:lvl2pPr>
            <a:lvl3pPr marL="1219139" indent="0">
              <a:buNone/>
              <a:defRPr sz="1333"/>
            </a:lvl3pPr>
            <a:lvl4pPr marL="1828709" indent="0">
              <a:buNone/>
              <a:defRPr sz="1200"/>
            </a:lvl4pPr>
            <a:lvl5pPr marL="2438278" indent="0">
              <a:buNone/>
              <a:defRPr sz="1200"/>
            </a:lvl5pPr>
            <a:lvl6pPr marL="3047848" indent="0">
              <a:buNone/>
              <a:defRPr sz="1200"/>
            </a:lvl6pPr>
            <a:lvl7pPr marL="3657417" indent="0">
              <a:buNone/>
              <a:defRPr sz="1200"/>
            </a:lvl7pPr>
            <a:lvl8pPr marL="4266987" indent="0">
              <a:buNone/>
              <a:defRPr sz="1200"/>
            </a:lvl8pPr>
            <a:lvl9pPr marL="4876557" indent="0">
              <a:buNone/>
              <a:defRPr sz="1200"/>
            </a:lvl9pPr>
          </a:lstStyle>
          <a:p>
            <a:pPr lvl="0"/>
            <a:r>
              <a:rPr lang="en-US"/>
              <a:t>CLICK TO EDITE SUBTITLE</a:t>
            </a:r>
          </a:p>
        </p:txBody>
      </p:sp>
      <p:sp>
        <p:nvSpPr>
          <p:cNvPr id="7" name="Title 2"/>
          <p:cNvSpPr>
            <a:spLocks noGrp="1"/>
          </p:cNvSpPr>
          <p:nvPr>
            <p:ph type="title"/>
          </p:nvPr>
        </p:nvSpPr>
        <p:spPr>
          <a:xfrm>
            <a:off x="508001" y="376816"/>
            <a:ext cx="11157817" cy="545945"/>
          </a:xfrm>
          <a:prstGeom prst="rect">
            <a:avLst/>
          </a:prstGeom>
        </p:spPr>
        <p:txBody>
          <a:bodyPr lIns="0" tIns="0" rIns="0" bIns="0" anchor="ctr"/>
          <a:lstStyle>
            <a:lvl1pPr algn="ctr">
              <a:defRPr sz="4000">
                <a:solidFill>
                  <a:schemeClr val="bg1">
                    <a:lumMod val="50000"/>
                  </a:schemeClr>
                </a:solidFill>
              </a:defRPr>
            </a:lvl1pPr>
          </a:lstStyle>
          <a:p>
            <a:r>
              <a:rPr lang="en-US"/>
              <a:t>Click to edit Master title style</a:t>
            </a:r>
          </a:p>
        </p:txBody>
      </p:sp>
    </p:spTree>
    <p:extLst>
      <p:ext uri="{BB962C8B-B14F-4D97-AF65-F5344CB8AC3E}">
        <p14:creationId xmlns:p14="http://schemas.microsoft.com/office/powerpoint/2010/main" val="3039303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S015">
    <p:spTree>
      <p:nvGrpSpPr>
        <p:cNvPr id="1" name=""/>
        <p:cNvGrpSpPr/>
        <p:nvPr/>
      </p:nvGrpSpPr>
      <p:grpSpPr>
        <a:xfrm>
          <a:off x="0" y="0"/>
          <a:ext cx="0" cy="0"/>
          <a:chOff x="0" y="0"/>
          <a:chExt cx="0" cy="0"/>
        </a:xfrm>
      </p:grpSpPr>
      <p:sp>
        <p:nvSpPr>
          <p:cNvPr id="5" name="Picture Placeholder 2"/>
          <p:cNvSpPr>
            <a:spLocks noGrp="1"/>
          </p:cNvSpPr>
          <p:nvPr>
            <p:ph type="pic" sz="quarter" idx="10"/>
          </p:nvPr>
        </p:nvSpPr>
        <p:spPr>
          <a:xfrm>
            <a:off x="2" y="1"/>
            <a:ext cx="12191999" cy="3886200"/>
          </a:xfrm>
          <a:prstGeom prst="rect">
            <a:avLst/>
          </a:prstGeom>
          <a:solidFill>
            <a:schemeClr val="tx1">
              <a:lumMod val="10000"/>
              <a:lumOff val="90000"/>
            </a:schemeClr>
          </a:solidFill>
        </p:spPr>
        <p:txBody>
          <a:bodyPr tIns="1548000" anchor="ctr"/>
          <a:lstStyle>
            <a:lvl1pPr marL="0" indent="0" algn="ctr">
              <a:buNone/>
              <a:defRPr sz="1467">
                <a:solidFill>
                  <a:schemeClr val="tx1">
                    <a:lumMod val="75000"/>
                    <a:lumOff val="25000"/>
                  </a:schemeClr>
                </a:solidFill>
              </a:defRPr>
            </a:lvl1pPr>
          </a:lstStyle>
          <a:p>
            <a:endParaRPr lang="en-US" dirty="0"/>
          </a:p>
        </p:txBody>
      </p:sp>
    </p:spTree>
    <p:extLst>
      <p:ext uri="{BB962C8B-B14F-4D97-AF65-F5344CB8AC3E}">
        <p14:creationId xmlns:p14="http://schemas.microsoft.com/office/powerpoint/2010/main" val="42223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LS016">
    <p:spTree>
      <p:nvGrpSpPr>
        <p:cNvPr id="1" name=""/>
        <p:cNvGrpSpPr/>
        <p:nvPr/>
      </p:nvGrpSpPr>
      <p:grpSpPr>
        <a:xfrm>
          <a:off x="0" y="0"/>
          <a:ext cx="0" cy="0"/>
          <a:chOff x="0" y="0"/>
          <a:chExt cx="0" cy="0"/>
        </a:xfrm>
      </p:grpSpPr>
      <p:sp>
        <p:nvSpPr>
          <p:cNvPr id="5" name="Picture Placeholder 2"/>
          <p:cNvSpPr>
            <a:spLocks noGrp="1"/>
          </p:cNvSpPr>
          <p:nvPr>
            <p:ph type="pic" sz="quarter" idx="10"/>
          </p:nvPr>
        </p:nvSpPr>
        <p:spPr>
          <a:xfrm>
            <a:off x="2" y="1523999"/>
            <a:ext cx="12191999" cy="4504268"/>
          </a:xfrm>
          <a:prstGeom prst="rect">
            <a:avLst/>
          </a:prstGeom>
          <a:solidFill>
            <a:schemeClr val="tx1">
              <a:lumMod val="10000"/>
              <a:lumOff val="90000"/>
            </a:schemeClr>
          </a:solidFill>
        </p:spPr>
        <p:txBody>
          <a:bodyPr tIns="1548000" anchor="ctr"/>
          <a:lstStyle>
            <a:lvl1pPr marL="0" indent="0" algn="ctr">
              <a:buNone/>
              <a:defRPr sz="1467">
                <a:solidFill>
                  <a:schemeClr val="tx1">
                    <a:lumMod val="75000"/>
                    <a:lumOff val="25000"/>
                  </a:schemeClr>
                </a:solidFill>
              </a:defRPr>
            </a:lvl1pPr>
          </a:lstStyle>
          <a:p>
            <a:endParaRPr lang="en-US" dirty="0"/>
          </a:p>
        </p:txBody>
      </p:sp>
      <p:sp>
        <p:nvSpPr>
          <p:cNvPr id="6" name="Text Placeholder 3"/>
          <p:cNvSpPr>
            <a:spLocks noGrp="1"/>
          </p:cNvSpPr>
          <p:nvPr>
            <p:ph type="body" sz="half" idx="2" hasCustomPrompt="1"/>
          </p:nvPr>
        </p:nvSpPr>
        <p:spPr>
          <a:xfrm>
            <a:off x="508001" y="974041"/>
            <a:ext cx="11157817" cy="231007"/>
          </a:xfrm>
          <a:prstGeom prst="rect">
            <a:avLst/>
          </a:prstGeom>
        </p:spPr>
        <p:txBody>
          <a:bodyPr wrap="none" lIns="0" tIns="0" rIns="0" bIns="0" anchor="ctr">
            <a:noAutofit/>
          </a:bodyPr>
          <a:lstStyle>
            <a:lvl1pPr marL="0" indent="0" algn="ctr">
              <a:buNone/>
              <a:defRPr sz="1467" b="0" baseline="0">
                <a:solidFill>
                  <a:schemeClr val="bg1">
                    <a:lumMod val="65000"/>
                  </a:schemeClr>
                </a:solidFill>
                <a:latin typeface="+mn-lt"/>
                <a:ea typeface="Roboto" panose="02000000000000000000" pitchFamily="2" charset="0"/>
              </a:defRPr>
            </a:lvl1pPr>
            <a:lvl2pPr marL="609570" indent="0">
              <a:buNone/>
              <a:defRPr sz="1600"/>
            </a:lvl2pPr>
            <a:lvl3pPr marL="1219139" indent="0">
              <a:buNone/>
              <a:defRPr sz="1333"/>
            </a:lvl3pPr>
            <a:lvl4pPr marL="1828709" indent="0">
              <a:buNone/>
              <a:defRPr sz="1200"/>
            </a:lvl4pPr>
            <a:lvl5pPr marL="2438278" indent="0">
              <a:buNone/>
              <a:defRPr sz="1200"/>
            </a:lvl5pPr>
            <a:lvl6pPr marL="3047848" indent="0">
              <a:buNone/>
              <a:defRPr sz="1200"/>
            </a:lvl6pPr>
            <a:lvl7pPr marL="3657417" indent="0">
              <a:buNone/>
              <a:defRPr sz="1200"/>
            </a:lvl7pPr>
            <a:lvl8pPr marL="4266987" indent="0">
              <a:buNone/>
              <a:defRPr sz="1200"/>
            </a:lvl8pPr>
            <a:lvl9pPr marL="4876557" indent="0">
              <a:buNone/>
              <a:defRPr sz="1200"/>
            </a:lvl9pPr>
          </a:lstStyle>
          <a:p>
            <a:pPr lvl="0"/>
            <a:r>
              <a:rPr lang="en-US"/>
              <a:t>CLICK TO EDITE SUBTITLE</a:t>
            </a:r>
          </a:p>
        </p:txBody>
      </p:sp>
      <p:sp>
        <p:nvSpPr>
          <p:cNvPr id="7" name="Title 2"/>
          <p:cNvSpPr>
            <a:spLocks noGrp="1"/>
          </p:cNvSpPr>
          <p:nvPr>
            <p:ph type="title"/>
          </p:nvPr>
        </p:nvSpPr>
        <p:spPr>
          <a:xfrm>
            <a:off x="508001" y="376816"/>
            <a:ext cx="11157817" cy="545945"/>
          </a:xfrm>
          <a:prstGeom prst="rect">
            <a:avLst/>
          </a:prstGeom>
        </p:spPr>
        <p:txBody>
          <a:bodyPr lIns="0" tIns="0" rIns="0" bIns="0" anchor="ctr"/>
          <a:lstStyle>
            <a:lvl1pPr algn="ctr">
              <a:defRPr sz="4000">
                <a:solidFill>
                  <a:schemeClr val="bg1">
                    <a:lumMod val="50000"/>
                  </a:schemeClr>
                </a:solidFill>
              </a:defRPr>
            </a:lvl1pPr>
          </a:lstStyle>
          <a:p>
            <a:r>
              <a:rPr lang="en-US"/>
              <a:t>Click to edit Master title style</a:t>
            </a:r>
          </a:p>
        </p:txBody>
      </p:sp>
    </p:spTree>
    <p:extLst>
      <p:ext uri="{BB962C8B-B14F-4D97-AF65-F5344CB8AC3E}">
        <p14:creationId xmlns:p14="http://schemas.microsoft.com/office/powerpoint/2010/main" val="10658067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S017">
    <p:spTree>
      <p:nvGrpSpPr>
        <p:cNvPr id="1" name=""/>
        <p:cNvGrpSpPr/>
        <p:nvPr/>
      </p:nvGrpSpPr>
      <p:grpSpPr>
        <a:xfrm>
          <a:off x="0" y="0"/>
          <a:ext cx="0" cy="0"/>
          <a:chOff x="0" y="0"/>
          <a:chExt cx="0" cy="0"/>
        </a:xfrm>
      </p:grpSpPr>
      <p:sp>
        <p:nvSpPr>
          <p:cNvPr id="5" name="Picture Placeholder 2"/>
          <p:cNvSpPr>
            <a:spLocks noGrp="1"/>
          </p:cNvSpPr>
          <p:nvPr>
            <p:ph type="pic" sz="quarter" idx="10"/>
          </p:nvPr>
        </p:nvSpPr>
        <p:spPr>
          <a:xfrm>
            <a:off x="2" y="1523999"/>
            <a:ext cx="6062132" cy="4504268"/>
          </a:xfrm>
          <a:prstGeom prst="rect">
            <a:avLst/>
          </a:prstGeom>
          <a:solidFill>
            <a:schemeClr val="tx1">
              <a:lumMod val="10000"/>
              <a:lumOff val="90000"/>
            </a:schemeClr>
          </a:solidFill>
        </p:spPr>
        <p:txBody>
          <a:bodyPr tIns="1548000" anchor="ctr"/>
          <a:lstStyle>
            <a:lvl1pPr marL="0" indent="0" algn="ctr">
              <a:buNone/>
              <a:defRPr sz="1467">
                <a:solidFill>
                  <a:schemeClr val="tx1">
                    <a:lumMod val="75000"/>
                    <a:lumOff val="25000"/>
                  </a:schemeClr>
                </a:solidFill>
              </a:defRPr>
            </a:lvl1pPr>
          </a:lstStyle>
          <a:p>
            <a:endParaRPr lang="en-US" dirty="0"/>
          </a:p>
        </p:txBody>
      </p:sp>
      <p:sp>
        <p:nvSpPr>
          <p:cNvPr id="6" name="Text Placeholder 3"/>
          <p:cNvSpPr>
            <a:spLocks noGrp="1"/>
          </p:cNvSpPr>
          <p:nvPr>
            <p:ph type="body" sz="half" idx="2" hasCustomPrompt="1"/>
          </p:nvPr>
        </p:nvSpPr>
        <p:spPr>
          <a:xfrm>
            <a:off x="508001" y="974041"/>
            <a:ext cx="11157817" cy="231007"/>
          </a:xfrm>
          <a:prstGeom prst="rect">
            <a:avLst/>
          </a:prstGeom>
        </p:spPr>
        <p:txBody>
          <a:bodyPr wrap="none" lIns="0" tIns="0" rIns="0" bIns="0" anchor="ctr">
            <a:noAutofit/>
          </a:bodyPr>
          <a:lstStyle>
            <a:lvl1pPr marL="0" indent="0" algn="ctr">
              <a:buNone/>
              <a:defRPr sz="1467" b="0" baseline="0">
                <a:solidFill>
                  <a:schemeClr val="bg1">
                    <a:lumMod val="65000"/>
                  </a:schemeClr>
                </a:solidFill>
                <a:latin typeface="+mn-lt"/>
                <a:ea typeface="Roboto" panose="02000000000000000000" pitchFamily="2" charset="0"/>
              </a:defRPr>
            </a:lvl1pPr>
            <a:lvl2pPr marL="609570" indent="0">
              <a:buNone/>
              <a:defRPr sz="1600"/>
            </a:lvl2pPr>
            <a:lvl3pPr marL="1219139" indent="0">
              <a:buNone/>
              <a:defRPr sz="1333"/>
            </a:lvl3pPr>
            <a:lvl4pPr marL="1828709" indent="0">
              <a:buNone/>
              <a:defRPr sz="1200"/>
            </a:lvl4pPr>
            <a:lvl5pPr marL="2438278" indent="0">
              <a:buNone/>
              <a:defRPr sz="1200"/>
            </a:lvl5pPr>
            <a:lvl6pPr marL="3047848" indent="0">
              <a:buNone/>
              <a:defRPr sz="1200"/>
            </a:lvl6pPr>
            <a:lvl7pPr marL="3657417" indent="0">
              <a:buNone/>
              <a:defRPr sz="1200"/>
            </a:lvl7pPr>
            <a:lvl8pPr marL="4266987" indent="0">
              <a:buNone/>
              <a:defRPr sz="1200"/>
            </a:lvl8pPr>
            <a:lvl9pPr marL="4876557" indent="0">
              <a:buNone/>
              <a:defRPr sz="1200"/>
            </a:lvl9pPr>
          </a:lstStyle>
          <a:p>
            <a:pPr lvl="0"/>
            <a:r>
              <a:rPr lang="en-US"/>
              <a:t>CLICK TO EDITE SUBTITLE</a:t>
            </a:r>
          </a:p>
        </p:txBody>
      </p:sp>
      <p:sp>
        <p:nvSpPr>
          <p:cNvPr id="7" name="Title 2"/>
          <p:cNvSpPr>
            <a:spLocks noGrp="1"/>
          </p:cNvSpPr>
          <p:nvPr>
            <p:ph type="title"/>
          </p:nvPr>
        </p:nvSpPr>
        <p:spPr>
          <a:xfrm>
            <a:off x="508001" y="376816"/>
            <a:ext cx="11157817" cy="545945"/>
          </a:xfrm>
          <a:prstGeom prst="rect">
            <a:avLst/>
          </a:prstGeom>
        </p:spPr>
        <p:txBody>
          <a:bodyPr lIns="0" tIns="0" rIns="0" bIns="0" anchor="ctr"/>
          <a:lstStyle>
            <a:lvl1pPr algn="ctr">
              <a:defRPr sz="4000">
                <a:solidFill>
                  <a:schemeClr val="bg1">
                    <a:lumMod val="50000"/>
                  </a:schemeClr>
                </a:solidFill>
              </a:defRPr>
            </a:lvl1pPr>
          </a:lstStyle>
          <a:p>
            <a:r>
              <a:rPr lang="en-US"/>
              <a:t>Click to edit Master title style</a:t>
            </a:r>
          </a:p>
        </p:txBody>
      </p:sp>
    </p:spTree>
    <p:extLst>
      <p:ext uri="{BB962C8B-B14F-4D97-AF65-F5344CB8AC3E}">
        <p14:creationId xmlns:p14="http://schemas.microsoft.com/office/powerpoint/2010/main" val="10474688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S06">
    <p:spTree>
      <p:nvGrpSpPr>
        <p:cNvPr id="1" name=""/>
        <p:cNvGrpSpPr/>
        <p:nvPr/>
      </p:nvGrpSpPr>
      <p:grpSpPr>
        <a:xfrm>
          <a:off x="0" y="0"/>
          <a:ext cx="0" cy="0"/>
          <a:chOff x="0" y="0"/>
          <a:chExt cx="0" cy="0"/>
        </a:xfrm>
      </p:grpSpPr>
      <p:sp>
        <p:nvSpPr>
          <p:cNvPr id="4" name="Picture Placeholder 2"/>
          <p:cNvSpPr>
            <a:spLocks noGrp="1"/>
          </p:cNvSpPr>
          <p:nvPr>
            <p:ph type="pic" sz="quarter" idx="10"/>
          </p:nvPr>
        </p:nvSpPr>
        <p:spPr>
          <a:xfrm>
            <a:off x="6097201" y="0"/>
            <a:ext cx="6094799" cy="6858000"/>
          </a:xfrm>
          <a:prstGeom prst="rect">
            <a:avLst/>
          </a:prstGeom>
          <a:solidFill>
            <a:schemeClr val="tx1">
              <a:lumMod val="10000"/>
              <a:lumOff val="90000"/>
            </a:schemeClr>
          </a:solidFill>
        </p:spPr>
        <p:txBody>
          <a:bodyPr tIns="1548000" anchor="ctr"/>
          <a:lstStyle>
            <a:lvl1pPr marL="0" indent="0" algn="ctr">
              <a:buNone/>
              <a:defRPr sz="2000">
                <a:solidFill>
                  <a:schemeClr val="tx1">
                    <a:lumMod val="75000"/>
                    <a:lumOff val="25000"/>
                  </a:schemeClr>
                </a:solidFill>
              </a:defRPr>
            </a:lvl1pPr>
          </a:lstStyle>
          <a:p>
            <a:endParaRPr lang="en-US" dirty="0"/>
          </a:p>
        </p:txBody>
      </p:sp>
    </p:spTree>
    <p:extLst>
      <p:ext uri="{BB962C8B-B14F-4D97-AF65-F5344CB8AC3E}">
        <p14:creationId xmlns:p14="http://schemas.microsoft.com/office/powerpoint/2010/main" val="1919989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98621-59A7-4B02-AC2A-259D6625B4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0E4CE2-2126-46C7-9A2F-E3D7820F66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BCCB60-78D0-40CA-AA9C-92FBA25C7937}"/>
              </a:ext>
            </a:extLst>
          </p:cNvPr>
          <p:cNvSpPr>
            <a:spLocks noGrp="1"/>
          </p:cNvSpPr>
          <p:nvPr>
            <p:ph type="dt" sz="half" idx="10"/>
          </p:nvPr>
        </p:nvSpPr>
        <p:spPr/>
        <p:txBody>
          <a:bodyPr/>
          <a:lstStyle/>
          <a:p>
            <a:fld id="{93EBF186-FDAE-4EEA-B6D0-54BEF50C86B8}" type="datetimeFigureOut">
              <a:rPr lang="en-US" smtClean="0"/>
              <a:t>04/28/2020</a:t>
            </a:fld>
            <a:endParaRPr lang="en-US" dirty="0"/>
          </a:p>
        </p:txBody>
      </p:sp>
      <p:sp>
        <p:nvSpPr>
          <p:cNvPr id="5" name="Footer Placeholder 4">
            <a:extLst>
              <a:ext uri="{FF2B5EF4-FFF2-40B4-BE49-F238E27FC236}">
                <a16:creationId xmlns:a16="http://schemas.microsoft.com/office/drawing/2014/main" id="{9482569F-30D2-4FDC-B7DC-8529BAFEF6E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175FCE-985B-4767-898C-3906A0990BEE}"/>
              </a:ext>
            </a:extLst>
          </p:cNvPr>
          <p:cNvSpPr>
            <a:spLocks noGrp="1"/>
          </p:cNvSpPr>
          <p:nvPr>
            <p:ph type="sldNum" sz="quarter" idx="12"/>
          </p:nvPr>
        </p:nvSpPr>
        <p:spPr/>
        <p:txBody>
          <a:bodyPr/>
          <a:lstStyle/>
          <a:p>
            <a:fld id="{D12346DA-231E-4F8E-AE17-766634A8A2A3}" type="slidenum">
              <a:rPr lang="en-US" smtClean="0"/>
              <a:t>‹#›</a:t>
            </a:fld>
            <a:endParaRPr lang="en-US" dirty="0"/>
          </a:p>
        </p:txBody>
      </p:sp>
    </p:spTree>
    <p:extLst>
      <p:ext uri="{BB962C8B-B14F-4D97-AF65-F5344CB8AC3E}">
        <p14:creationId xmlns:p14="http://schemas.microsoft.com/office/powerpoint/2010/main" val="2879315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8B841-DFEF-4698-ADF2-AA82F749BE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A25B86-E6FF-4A0C-BA2C-7B2396D7E8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21B663-0D05-4D59-B357-1FE055A31B7B}"/>
              </a:ext>
            </a:extLst>
          </p:cNvPr>
          <p:cNvSpPr>
            <a:spLocks noGrp="1"/>
          </p:cNvSpPr>
          <p:nvPr>
            <p:ph type="dt" sz="half" idx="10"/>
          </p:nvPr>
        </p:nvSpPr>
        <p:spPr/>
        <p:txBody>
          <a:bodyPr/>
          <a:lstStyle/>
          <a:p>
            <a:fld id="{93EBF186-FDAE-4EEA-B6D0-54BEF50C86B8}" type="datetimeFigureOut">
              <a:rPr lang="en-US" smtClean="0"/>
              <a:t>04/28/2020</a:t>
            </a:fld>
            <a:endParaRPr lang="en-US" dirty="0"/>
          </a:p>
        </p:txBody>
      </p:sp>
      <p:sp>
        <p:nvSpPr>
          <p:cNvPr id="5" name="Footer Placeholder 4">
            <a:extLst>
              <a:ext uri="{FF2B5EF4-FFF2-40B4-BE49-F238E27FC236}">
                <a16:creationId xmlns:a16="http://schemas.microsoft.com/office/drawing/2014/main" id="{C22906EC-6F3B-4748-966E-2CD84C686BC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F64BF9-EF1F-4BD6-AAA6-5B2BB6886982}"/>
              </a:ext>
            </a:extLst>
          </p:cNvPr>
          <p:cNvSpPr>
            <a:spLocks noGrp="1"/>
          </p:cNvSpPr>
          <p:nvPr>
            <p:ph type="sldNum" sz="quarter" idx="12"/>
          </p:nvPr>
        </p:nvSpPr>
        <p:spPr/>
        <p:txBody>
          <a:bodyPr/>
          <a:lstStyle/>
          <a:p>
            <a:fld id="{D12346DA-231E-4F8E-AE17-766634A8A2A3}" type="slidenum">
              <a:rPr lang="en-US" smtClean="0"/>
              <a:t>‹#›</a:t>
            </a:fld>
            <a:endParaRPr lang="en-US" dirty="0"/>
          </a:p>
        </p:txBody>
      </p:sp>
    </p:spTree>
    <p:extLst>
      <p:ext uri="{BB962C8B-B14F-4D97-AF65-F5344CB8AC3E}">
        <p14:creationId xmlns:p14="http://schemas.microsoft.com/office/powerpoint/2010/main" val="1605350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588DF-0F8D-463B-A6BE-E8537546B3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648E29-6E84-4BED-971A-2C06C1FE94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CC0092-153D-4B95-A87F-026D778E9C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659D89-BA12-42DF-9E37-1318F5404D8E}"/>
              </a:ext>
            </a:extLst>
          </p:cNvPr>
          <p:cNvSpPr>
            <a:spLocks noGrp="1"/>
          </p:cNvSpPr>
          <p:nvPr>
            <p:ph type="dt" sz="half" idx="10"/>
          </p:nvPr>
        </p:nvSpPr>
        <p:spPr/>
        <p:txBody>
          <a:bodyPr/>
          <a:lstStyle/>
          <a:p>
            <a:fld id="{93EBF186-FDAE-4EEA-B6D0-54BEF50C86B8}" type="datetimeFigureOut">
              <a:rPr lang="en-US" smtClean="0"/>
              <a:t>04/28/2020</a:t>
            </a:fld>
            <a:endParaRPr lang="en-US" dirty="0"/>
          </a:p>
        </p:txBody>
      </p:sp>
      <p:sp>
        <p:nvSpPr>
          <p:cNvPr id="6" name="Footer Placeholder 5">
            <a:extLst>
              <a:ext uri="{FF2B5EF4-FFF2-40B4-BE49-F238E27FC236}">
                <a16:creationId xmlns:a16="http://schemas.microsoft.com/office/drawing/2014/main" id="{D318A98D-B2A9-4829-8FF1-0CA1CC2AF8B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943E822-989B-4FB2-A4B3-D383D788367F}"/>
              </a:ext>
            </a:extLst>
          </p:cNvPr>
          <p:cNvSpPr>
            <a:spLocks noGrp="1"/>
          </p:cNvSpPr>
          <p:nvPr>
            <p:ph type="sldNum" sz="quarter" idx="12"/>
          </p:nvPr>
        </p:nvSpPr>
        <p:spPr/>
        <p:txBody>
          <a:bodyPr/>
          <a:lstStyle/>
          <a:p>
            <a:fld id="{D12346DA-231E-4F8E-AE17-766634A8A2A3}" type="slidenum">
              <a:rPr lang="en-US" smtClean="0"/>
              <a:t>‹#›</a:t>
            </a:fld>
            <a:endParaRPr lang="en-US" dirty="0"/>
          </a:p>
        </p:txBody>
      </p:sp>
    </p:spTree>
    <p:extLst>
      <p:ext uri="{BB962C8B-B14F-4D97-AF65-F5344CB8AC3E}">
        <p14:creationId xmlns:p14="http://schemas.microsoft.com/office/powerpoint/2010/main" val="2467170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B5B93-5768-4123-9B64-B61F7D28C3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B4E436-AAD6-4CDA-8F89-76593EF0BE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492315-3CC9-42DE-A77A-4813FCC8F6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241249-B544-4E20-B70B-181C0CBFD2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978591-9017-455D-B60A-6633F7B199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F329C4-35C1-4D12-90EA-E979E05D89C5}"/>
              </a:ext>
            </a:extLst>
          </p:cNvPr>
          <p:cNvSpPr>
            <a:spLocks noGrp="1"/>
          </p:cNvSpPr>
          <p:nvPr>
            <p:ph type="dt" sz="half" idx="10"/>
          </p:nvPr>
        </p:nvSpPr>
        <p:spPr/>
        <p:txBody>
          <a:bodyPr/>
          <a:lstStyle/>
          <a:p>
            <a:fld id="{93EBF186-FDAE-4EEA-B6D0-54BEF50C86B8}" type="datetimeFigureOut">
              <a:rPr lang="en-US" smtClean="0"/>
              <a:t>04/28/2020</a:t>
            </a:fld>
            <a:endParaRPr lang="en-US" dirty="0"/>
          </a:p>
        </p:txBody>
      </p:sp>
      <p:sp>
        <p:nvSpPr>
          <p:cNvPr id="8" name="Footer Placeholder 7">
            <a:extLst>
              <a:ext uri="{FF2B5EF4-FFF2-40B4-BE49-F238E27FC236}">
                <a16:creationId xmlns:a16="http://schemas.microsoft.com/office/drawing/2014/main" id="{A4F7D6B0-76F5-42A4-B3A2-41D970ACBDE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2E4FAFE-E3F9-4801-B582-61EE479C3DD4}"/>
              </a:ext>
            </a:extLst>
          </p:cNvPr>
          <p:cNvSpPr>
            <a:spLocks noGrp="1"/>
          </p:cNvSpPr>
          <p:nvPr>
            <p:ph type="sldNum" sz="quarter" idx="12"/>
          </p:nvPr>
        </p:nvSpPr>
        <p:spPr/>
        <p:txBody>
          <a:bodyPr/>
          <a:lstStyle/>
          <a:p>
            <a:fld id="{D12346DA-231E-4F8E-AE17-766634A8A2A3}" type="slidenum">
              <a:rPr lang="en-US" smtClean="0"/>
              <a:t>‹#›</a:t>
            </a:fld>
            <a:endParaRPr lang="en-US" dirty="0"/>
          </a:p>
        </p:txBody>
      </p:sp>
    </p:spTree>
    <p:extLst>
      <p:ext uri="{BB962C8B-B14F-4D97-AF65-F5344CB8AC3E}">
        <p14:creationId xmlns:p14="http://schemas.microsoft.com/office/powerpoint/2010/main" val="778673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7A498-EA00-4489-A380-B6BD8032AF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33B483-E335-4A3C-B532-3E29140DC00A}"/>
              </a:ext>
            </a:extLst>
          </p:cNvPr>
          <p:cNvSpPr>
            <a:spLocks noGrp="1"/>
          </p:cNvSpPr>
          <p:nvPr>
            <p:ph type="dt" sz="half" idx="10"/>
          </p:nvPr>
        </p:nvSpPr>
        <p:spPr/>
        <p:txBody>
          <a:bodyPr/>
          <a:lstStyle/>
          <a:p>
            <a:fld id="{93EBF186-FDAE-4EEA-B6D0-54BEF50C86B8}" type="datetimeFigureOut">
              <a:rPr lang="en-US" smtClean="0"/>
              <a:t>04/28/2020</a:t>
            </a:fld>
            <a:endParaRPr lang="en-US" dirty="0"/>
          </a:p>
        </p:txBody>
      </p:sp>
      <p:sp>
        <p:nvSpPr>
          <p:cNvPr id="4" name="Footer Placeholder 3">
            <a:extLst>
              <a:ext uri="{FF2B5EF4-FFF2-40B4-BE49-F238E27FC236}">
                <a16:creationId xmlns:a16="http://schemas.microsoft.com/office/drawing/2014/main" id="{31A72372-C9D0-4F10-9C14-F4EEC5D2AAA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DDCD0EE-DB5D-484F-B8C5-D8F85867780D}"/>
              </a:ext>
            </a:extLst>
          </p:cNvPr>
          <p:cNvSpPr>
            <a:spLocks noGrp="1"/>
          </p:cNvSpPr>
          <p:nvPr>
            <p:ph type="sldNum" sz="quarter" idx="12"/>
          </p:nvPr>
        </p:nvSpPr>
        <p:spPr/>
        <p:txBody>
          <a:bodyPr/>
          <a:lstStyle/>
          <a:p>
            <a:fld id="{D12346DA-231E-4F8E-AE17-766634A8A2A3}" type="slidenum">
              <a:rPr lang="en-US" smtClean="0"/>
              <a:t>‹#›</a:t>
            </a:fld>
            <a:endParaRPr lang="en-US" dirty="0"/>
          </a:p>
        </p:txBody>
      </p:sp>
    </p:spTree>
    <p:extLst>
      <p:ext uri="{BB962C8B-B14F-4D97-AF65-F5344CB8AC3E}">
        <p14:creationId xmlns:p14="http://schemas.microsoft.com/office/powerpoint/2010/main" val="2380945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F36F62-B025-4A08-B8C0-4A4BE82E82DF}"/>
              </a:ext>
            </a:extLst>
          </p:cNvPr>
          <p:cNvSpPr>
            <a:spLocks noGrp="1"/>
          </p:cNvSpPr>
          <p:nvPr>
            <p:ph type="dt" sz="half" idx="10"/>
          </p:nvPr>
        </p:nvSpPr>
        <p:spPr/>
        <p:txBody>
          <a:bodyPr/>
          <a:lstStyle/>
          <a:p>
            <a:fld id="{93EBF186-FDAE-4EEA-B6D0-54BEF50C86B8}" type="datetimeFigureOut">
              <a:rPr lang="en-US" smtClean="0"/>
              <a:t>04/28/2020</a:t>
            </a:fld>
            <a:endParaRPr lang="en-US" dirty="0"/>
          </a:p>
        </p:txBody>
      </p:sp>
      <p:sp>
        <p:nvSpPr>
          <p:cNvPr id="3" name="Footer Placeholder 2">
            <a:extLst>
              <a:ext uri="{FF2B5EF4-FFF2-40B4-BE49-F238E27FC236}">
                <a16:creationId xmlns:a16="http://schemas.microsoft.com/office/drawing/2014/main" id="{9B8CF578-4832-40FD-A132-4E611EBE50A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948EC98-822B-4E50-A448-918B38EC38CA}"/>
              </a:ext>
            </a:extLst>
          </p:cNvPr>
          <p:cNvSpPr>
            <a:spLocks noGrp="1"/>
          </p:cNvSpPr>
          <p:nvPr>
            <p:ph type="sldNum" sz="quarter" idx="12"/>
          </p:nvPr>
        </p:nvSpPr>
        <p:spPr/>
        <p:txBody>
          <a:bodyPr/>
          <a:lstStyle/>
          <a:p>
            <a:fld id="{D12346DA-231E-4F8E-AE17-766634A8A2A3}" type="slidenum">
              <a:rPr lang="en-US" smtClean="0"/>
              <a:t>‹#›</a:t>
            </a:fld>
            <a:endParaRPr lang="en-US" dirty="0"/>
          </a:p>
        </p:txBody>
      </p:sp>
    </p:spTree>
    <p:extLst>
      <p:ext uri="{BB962C8B-B14F-4D97-AF65-F5344CB8AC3E}">
        <p14:creationId xmlns:p14="http://schemas.microsoft.com/office/powerpoint/2010/main" val="2632856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CC24F-3101-4A66-984E-1068464857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E76189-5197-470C-91D3-90101182C2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AEB355-801A-46DE-8531-E3A24E50B3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672627-D6A8-4CF0-A1ED-F89F3EDB5E30}"/>
              </a:ext>
            </a:extLst>
          </p:cNvPr>
          <p:cNvSpPr>
            <a:spLocks noGrp="1"/>
          </p:cNvSpPr>
          <p:nvPr>
            <p:ph type="dt" sz="half" idx="10"/>
          </p:nvPr>
        </p:nvSpPr>
        <p:spPr/>
        <p:txBody>
          <a:bodyPr/>
          <a:lstStyle/>
          <a:p>
            <a:fld id="{93EBF186-FDAE-4EEA-B6D0-54BEF50C86B8}" type="datetimeFigureOut">
              <a:rPr lang="en-US" smtClean="0"/>
              <a:t>04/28/2020</a:t>
            </a:fld>
            <a:endParaRPr lang="en-US" dirty="0"/>
          </a:p>
        </p:txBody>
      </p:sp>
      <p:sp>
        <p:nvSpPr>
          <p:cNvPr id="6" name="Footer Placeholder 5">
            <a:extLst>
              <a:ext uri="{FF2B5EF4-FFF2-40B4-BE49-F238E27FC236}">
                <a16:creationId xmlns:a16="http://schemas.microsoft.com/office/drawing/2014/main" id="{DBB50520-6E18-454F-976D-2B59998DEB1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77D46B7-326B-411E-838F-1DEAA28C1EA5}"/>
              </a:ext>
            </a:extLst>
          </p:cNvPr>
          <p:cNvSpPr>
            <a:spLocks noGrp="1"/>
          </p:cNvSpPr>
          <p:nvPr>
            <p:ph type="sldNum" sz="quarter" idx="12"/>
          </p:nvPr>
        </p:nvSpPr>
        <p:spPr/>
        <p:txBody>
          <a:bodyPr/>
          <a:lstStyle/>
          <a:p>
            <a:fld id="{D12346DA-231E-4F8E-AE17-766634A8A2A3}" type="slidenum">
              <a:rPr lang="en-US" smtClean="0"/>
              <a:t>‹#›</a:t>
            </a:fld>
            <a:endParaRPr lang="en-US" dirty="0"/>
          </a:p>
        </p:txBody>
      </p:sp>
    </p:spTree>
    <p:extLst>
      <p:ext uri="{BB962C8B-B14F-4D97-AF65-F5344CB8AC3E}">
        <p14:creationId xmlns:p14="http://schemas.microsoft.com/office/powerpoint/2010/main" val="119449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A3214-F469-42F4-A909-2736CF5112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AC7B82-7803-46EB-8BD9-864ED5741C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FA6701A-B965-49F9-934D-E3024A0C0A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8B0C5E-95F0-45FF-8660-FBAF79F048A1}"/>
              </a:ext>
            </a:extLst>
          </p:cNvPr>
          <p:cNvSpPr>
            <a:spLocks noGrp="1"/>
          </p:cNvSpPr>
          <p:nvPr>
            <p:ph type="dt" sz="half" idx="10"/>
          </p:nvPr>
        </p:nvSpPr>
        <p:spPr/>
        <p:txBody>
          <a:bodyPr/>
          <a:lstStyle/>
          <a:p>
            <a:fld id="{93EBF186-FDAE-4EEA-B6D0-54BEF50C86B8}" type="datetimeFigureOut">
              <a:rPr lang="en-US" smtClean="0"/>
              <a:t>04/28/2020</a:t>
            </a:fld>
            <a:endParaRPr lang="en-US" dirty="0"/>
          </a:p>
        </p:txBody>
      </p:sp>
      <p:sp>
        <p:nvSpPr>
          <p:cNvPr id="6" name="Footer Placeholder 5">
            <a:extLst>
              <a:ext uri="{FF2B5EF4-FFF2-40B4-BE49-F238E27FC236}">
                <a16:creationId xmlns:a16="http://schemas.microsoft.com/office/drawing/2014/main" id="{A460246E-3374-45DB-8E26-B35BDFE4490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393D7C4-6DCF-43BF-BDB5-6C79CCB383F9}"/>
              </a:ext>
            </a:extLst>
          </p:cNvPr>
          <p:cNvSpPr>
            <a:spLocks noGrp="1"/>
          </p:cNvSpPr>
          <p:nvPr>
            <p:ph type="sldNum" sz="quarter" idx="12"/>
          </p:nvPr>
        </p:nvSpPr>
        <p:spPr/>
        <p:txBody>
          <a:bodyPr/>
          <a:lstStyle/>
          <a:p>
            <a:fld id="{D12346DA-231E-4F8E-AE17-766634A8A2A3}" type="slidenum">
              <a:rPr lang="en-US" smtClean="0"/>
              <a:t>‹#›</a:t>
            </a:fld>
            <a:endParaRPr lang="en-US" dirty="0"/>
          </a:p>
        </p:txBody>
      </p:sp>
    </p:spTree>
    <p:extLst>
      <p:ext uri="{BB962C8B-B14F-4D97-AF65-F5344CB8AC3E}">
        <p14:creationId xmlns:p14="http://schemas.microsoft.com/office/powerpoint/2010/main" val="1087934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8C2844-6252-40D1-9F21-027B34F179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B6C2F0-404A-435A-BDC5-45AADF5D90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B9CB00-EFCE-4440-AF75-C5E58E997E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EBF186-FDAE-4EEA-B6D0-54BEF50C86B8}" type="datetimeFigureOut">
              <a:rPr lang="en-US" smtClean="0"/>
              <a:t>04/28/2020</a:t>
            </a:fld>
            <a:endParaRPr lang="en-US" dirty="0"/>
          </a:p>
        </p:txBody>
      </p:sp>
      <p:sp>
        <p:nvSpPr>
          <p:cNvPr id="5" name="Footer Placeholder 4">
            <a:extLst>
              <a:ext uri="{FF2B5EF4-FFF2-40B4-BE49-F238E27FC236}">
                <a16:creationId xmlns:a16="http://schemas.microsoft.com/office/drawing/2014/main" id="{03DA1E21-5333-4CD7-AA46-06AC995392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875F952-50E2-4D2F-B7F9-A254DC56B3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346DA-231E-4F8E-AE17-766634A8A2A3}" type="slidenum">
              <a:rPr lang="en-US" smtClean="0"/>
              <a:t>‹#›</a:t>
            </a:fld>
            <a:endParaRPr lang="en-US" dirty="0"/>
          </a:p>
        </p:txBody>
      </p:sp>
    </p:spTree>
    <p:extLst>
      <p:ext uri="{BB962C8B-B14F-4D97-AF65-F5344CB8AC3E}">
        <p14:creationId xmlns:p14="http://schemas.microsoft.com/office/powerpoint/2010/main" val="1860207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 Id="rId4" Type="http://schemas.openxmlformats.org/officeDocument/2006/relationships/image" Target="../media/image18.sv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21"/>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b="15421"/>
          <a:stretch/>
        </p:blipFill>
        <p:spPr>
          <a:xfrm>
            <a:off x="-1" y="127"/>
            <a:ext cx="12191999" cy="6857873"/>
          </a:xfrm>
        </p:spPr>
      </p:pic>
      <p:sp>
        <p:nvSpPr>
          <p:cNvPr id="14" name="Rectangle 13"/>
          <p:cNvSpPr/>
          <p:nvPr/>
        </p:nvSpPr>
        <p:spPr bwMode="auto">
          <a:xfrm>
            <a:off x="0" y="9324"/>
            <a:ext cx="12192000" cy="6858000"/>
          </a:xfrm>
          <a:prstGeom prst="rect">
            <a:avLst/>
          </a:prstGeom>
          <a:solidFill>
            <a:srgbClr val="515C63">
              <a:alpha val="70000"/>
            </a:srgbClr>
          </a:solidFill>
          <a:ln w="9525">
            <a:noFill/>
            <a:round/>
            <a:headEnd/>
            <a:tailEnd/>
          </a:ln>
        </p:spPr>
        <p:txBody>
          <a:bodyPr vert="horz" wrap="square" lIns="121920" tIns="60960" rIns="121920" bIns="60960" numCol="1" rtlCol="0" anchor="t" anchorCtr="0" compatLnSpc="1">
            <a:prstTxWarp prst="textNoShape">
              <a:avLst/>
            </a:prstTxWarp>
          </a:bodyPr>
          <a:lstStyle/>
          <a:p>
            <a:pPr algn="ctr"/>
            <a:endParaRPr lang="en-US" sz="2400" dirty="0"/>
          </a:p>
        </p:txBody>
      </p:sp>
      <p:sp>
        <p:nvSpPr>
          <p:cNvPr id="7" name="Rectangle 6"/>
          <p:cNvSpPr/>
          <p:nvPr/>
        </p:nvSpPr>
        <p:spPr>
          <a:xfrm>
            <a:off x="634482" y="1953511"/>
            <a:ext cx="11047445" cy="1526700"/>
          </a:xfrm>
          <a:prstGeom prst="rect">
            <a:avLst/>
          </a:prstGeom>
        </p:spPr>
        <p:txBody>
          <a:bodyPr wrap="square" anchor="ctr">
            <a:spAutoFit/>
          </a:bodyPr>
          <a:lstStyle/>
          <a:p>
            <a:pPr algn="ctr">
              <a:lnSpc>
                <a:spcPct val="130000"/>
              </a:lnSpc>
            </a:pPr>
            <a:r>
              <a:rPr lang="en-US" sz="7800" b="1" dirty="0">
                <a:solidFill>
                  <a:schemeClr val="bg1"/>
                </a:solidFill>
              </a:rPr>
              <a:t>Child Poverty Action Lab</a:t>
            </a:r>
            <a:endParaRPr lang="en-US" sz="7800" dirty="0">
              <a:solidFill>
                <a:schemeClr val="bg1"/>
              </a:solidFill>
            </a:endParaRPr>
          </a:p>
        </p:txBody>
      </p:sp>
      <p:sp>
        <p:nvSpPr>
          <p:cNvPr id="10" name="Rectangle 9"/>
          <p:cNvSpPr/>
          <p:nvPr/>
        </p:nvSpPr>
        <p:spPr>
          <a:xfrm>
            <a:off x="1130300" y="3789463"/>
            <a:ext cx="9931400" cy="1306063"/>
          </a:xfrm>
          <a:prstGeom prst="rect">
            <a:avLst/>
          </a:prstGeom>
        </p:spPr>
        <p:txBody>
          <a:bodyPr wrap="square" anchor="ctr">
            <a:spAutoFit/>
          </a:bodyPr>
          <a:lstStyle/>
          <a:p>
            <a:pPr algn="ctr">
              <a:lnSpc>
                <a:spcPct val="130000"/>
              </a:lnSpc>
            </a:pPr>
            <a:r>
              <a:rPr lang="en-US" sz="3200" b="1" dirty="0">
                <a:solidFill>
                  <a:schemeClr val="bg1"/>
                </a:solidFill>
                <a:latin typeface="Roboto Light" panose="02000000000000000000" pitchFamily="2" charset="0"/>
                <a:ea typeface="Roboto Light" panose="02000000000000000000" pitchFamily="2" charset="0"/>
              </a:rPr>
              <a:t>Family Sub Index</a:t>
            </a:r>
          </a:p>
          <a:p>
            <a:pPr algn="ctr">
              <a:lnSpc>
                <a:spcPct val="130000"/>
              </a:lnSpc>
            </a:pPr>
            <a:r>
              <a:rPr lang="en-US" sz="3200" b="1" dirty="0">
                <a:solidFill>
                  <a:schemeClr val="bg1"/>
                </a:solidFill>
                <a:latin typeface="Roboto Light" panose="02000000000000000000" pitchFamily="2" charset="0"/>
                <a:ea typeface="Roboto Light" panose="02000000000000000000" pitchFamily="2" charset="0"/>
              </a:rPr>
              <a:t>Group 4&amp;9</a:t>
            </a:r>
            <a:endParaRPr lang="en-US" sz="1867" dirty="0">
              <a:solidFill>
                <a:schemeClr val="bg1"/>
              </a:solidFill>
              <a:latin typeface="Roboto Light" panose="02000000000000000000" pitchFamily="2" charset="0"/>
              <a:ea typeface="Roboto Light" panose="02000000000000000000" pitchFamily="2" charset="0"/>
            </a:endParaRPr>
          </a:p>
        </p:txBody>
      </p:sp>
      <p:grpSp>
        <p:nvGrpSpPr>
          <p:cNvPr id="11" name="Group 10"/>
          <p:cNvGrpSpPr/>
          <p:nvPr/>
        </p:nvGrpSpPr>
        <p:grpSpPr>
          <a:xfrm>
            <a:off x="4909464" y="3683927"/>
            <a:ext cx="2373073" cy="64851"/>
            <a:chOff x="-680936" y="1663430"/>
            <a:chExt cx="4016810" cy="48638"/>
          </a:xfrm>
        </p:grpSpPr>
        <p:sp>
          <p:nvSpPr>
            <p:cNvPr id="3" name="Rectangle 2"/>
            <p:cNvSpPr/>
            <p:nvPr/>
          </p:nvSpPr>
          <p:spPr>
            <a:xfrm>
              <a:off x="-680936" y="1663430"/>
              <a:ext cx="680936" cy="486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2" name="Rectangle 11"/>
            <p:cNvSpPr/>
            <p:nvPr/>
          </p:nvSpPr>
          <p:spPr>
            <a:xfrm>
              <a:off x="-1" y="1663430"/>
              <a:ext cx="680936" cy="486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 name="Rectangle 12"/>
            <p:cNvSpPr/>
            <p:nvPr/>
          </p:nvSpPr>
          <p:spPr>
            <a:xfrm>
              <a:off x="670497" y="1663430"/>
              <a:ext cx="680936" cy="486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14"/>
            <p:cNvSpPr/>
            <p:nvPr/>
          </p:nvSpPr>
          <p:spPr>
            <a:xfrm>
              <a:off x="1340282" y="1663430"/>
              <a:ext cx="680936" cy="486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Rectangle 15"/>
            <p:cNvSpPr/>
            <p:nvPr/>
          </p:nvSpPr>
          <p:spPr>
            <a:xfrm>
              <a:off x="1999629" y="1663430"/>
              <a:ext cx="680936" cy="4863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8" name="Rectangle 17"/>
            <p:cNvSpPr/>
            <p:nvPr/>
          </p:nvSpPr>
          <p:spPr>
            <a:xfrm>
              <a:off x="2654938" y="1663430"/>
              <a:ext cx="680936" cy="486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41999937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16" presetClass="entr" presetSubtype="21"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childTnLst>
                          </p:cTn>
                        </p:par>
                        <p:par>
                          <p:cTn id="12" fill="hold">
                            <p:stCondLst>
                              <p:cond delay="1500"/>
                            </p:stCondLst>
                            <p:childTnLst>
                              <p:par>
                                <p:cTn id="13" presetID="2" presetClass="entr" presetSubtype="4" accel="20000" decel="60000" fill="hold" grpId="0" nodeType="afterEffect">
                                  <p:stCondLst>
                                    <p:cond delay="0"/>
                                  </p:stCondLst>
                                  <p:iterate type="wd">
                                    <p:tmPct val="10000"/>
                                  </p:iterate>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p:blipFill>
        <p:spPr>
          <a:xfrm>
            <a:off x="0" y="1523999"/>
            <a:ext cx="6756402" cy="4504267"/>
          </a:xfrm>
        </p:spPr>
      </p:pic>
      <p:sp>
        <p:nvSpPr>
          <p:cNvPr id="3" name="Text Placeholder 2"/>
          <p:cNvSpPr>
            <a:spLocks noGrp="1"/>
          </p:cNvSpPr>
          <p:nvPr>
            <p:ph type="body" sz="half" idx="2"/>
          </p:nvPr>
        </p:nvSpPr>
        <p:spPr/>
        <p:txBody>
          <a:bodyPr/>
          <a:lstStyle/>
          <a:p>
            <a:r>
              <a:rPr lang="en-US" dirty="0"/>
              <a:t>Reasons for Choosing</a:t>
            </a:r>
          </a:p>
        </p:txBody>
      </p:sp>
      <p:sp>
        <p:nvSpPr>
          <p:cNvPr id="2" name="Title 1"/>
          <p:cNvSpPr>
            <a:spLocks noGrp="1"/>
          </p:cNvSpPr>
          <p:nvPr>
            <p:ph type="title"/>
          </p:nvPr>
        </p:nvSpPr>
        <p:spPr/>
        <p:txBody>
          <a:bodyPr>
            <a:normAutofit fontScale="90000"/>
          </a:bodyPr>
          <a:lstStyle/>
          <a:p>
            <a:r>
              <a:rPr lang="en-US" dirty="0"/>
              <a:t>Education</a:t>
            </a:r>
          </a:p>
        </p:txBody>
      </p:sp>
      <p:sp>
        <p:nvSpPr>
          <p:cNvPr id="8" name="Rectangle 7"/>
          <p:cNvSpPr/>
          <p:nvPr/>
        </p:nvSpPr>
        <p:spPr>
          <a:xfrm>
            <a:off x="6062133" y="1523999"/>
            <a:ext cx="6129867" cy="450426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11" name="Rectangle 10"/>
          <p:cNvSpPr/>
          <p:nvPr/>
        </p:nvSpPr>
        <p:spPr>
          <a:xfrm>
            <a:off x="6555316" y="2984921"/>
            <a:ext cx="5143500" cy="1582421"/>
          </a:xfrm>
          <a:prstGeom prst="rect">
            <a:avLst/>
          </a:prstGeom>
        </p:spPr>
        <p:txBody>
          <a:bodyPr wrap="square" lIns="0" tIns="0" rIns="0" bIns="0">
            <a:spAutoFit/>
          </a:bodyPr>
          <a:lstStyle/>
          <a:p>
            <a:pPr marL="285750" indent="-285750">
              <a:lnSpc>
                <a:spcPct val="150000"/>
              </a:lnSpc>
              <a:buFont typeface="Arial" panose="020B0604020202020204" pitchFamily="34" charset="0"/>
              <a:buChar char="•"/>
            </a:pPr>
            <a:r>
              <a:rPr lang="en-IN" sz="1400" dirty="0">
                <a:solidFill>
                  <a:schemeClr val="bg1"/>
                </a:solidFill>
              </a:rPr>
              <a:t>The number of adults aged 25 years and older who have completed a Bachelor's degree or higher, for the total population and by race/ethnicity.</a:t>
            </a:r>
          </a:p>
          <a:p>
            <a:pPr marL="285750" indent="-285750">
              <a:lnSpc>
                <a:spcPct val="150000"/>
              </a:lnSpc>
              <a:buFont typeface="Arial" panose="020B0604020202020204" pitchFamily="34" charset="0"/>
              <a:buChar char="•"/>
            </a:pPr>
            <a:r>
              <a:rPr lang="en-IN" sz="1400" dirty="0">
                <a:solidFill>
                  <a:schemeClr val="bg1"/>
                </a:solidFill>
              </a:rPr>
              <a:t>This indicator is mainly used for calculating the type score for the family. </a:t>
            </a:r>
            <a:endParaRPr lang="en-US" sz="1333" dirty="0">
              <a:solidFill>
                <a:schemeClr val="bg1"/>
              </a:solidFill>
            </a:endParaRPr>
          </a:p>
        </p:txBody>
      </p:sp>
    </p:spTree>
    <p:extLst>
      <p:ext uri="{BB962C8B-B14F-4D97-AF65-F5344CB8AC3E}">
        <p14:creationId xmlns:p14="http://schemas.microsoft.com/office/powerpoint/2010/main" val="17853035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p:blipFill>
        <p:spPr>
          <a:xfrm>
            <a:off x="5450612" y="1534009"/>
            <a:ext cx="6726373" cy="4484248"/>
          </a:xfrm>
        </p:spPr>
      </p:pic>
      <p:sp>
        <p:nvSpPr>
          <p:cNvPr id="3" name="Text Placeholder 2"/>
          <p:cNvSpPr>
            <a:spLocks noGrp="1"/>
          </p:cNvSpPr>
          <p:nvPr>
            <p:ph type="body" sz="half" idx="2"/>
          </p:nvPr>
        </p:nvSpPr>
        <p:spPr/>
        <p:txBody>
          <a:bodyPr/>
          <a:lstStyle/>
          <a:p>
            <a:r>
              <a:rPr lang="en-US" dirty="0"/>
              <a:t>Reasons for choosing</a:t>
            </a:r>
          </a:p>
        </p:txBody>
      </p:sp>
      <p:sp>
        <p:nvSpPr>
          <p:cNvPr id="2" name="Title 1"/>
          <p:cNvSpPr>
            <a:spLocks noGrp="1"/>
          </p:cNvSpPr>
          <p:nvPr>
            <p:ph type="title"/>
          </p:nvPr>
        </p:nvSpPr>
        <p:spPr/>
        <p:txBody>
          <a:bodyPr>
            <a:normAutofit fontScale="90000"/>
          </a:bodyPr>
          <a:lstStyle/>
          <a:p>
            <a:r>
              <a:rPr lang="en-US" dirty="0"/>
              <a:t>Household Income</a:t>
            </a:r>
          </a:p>
        </p:txBody>
      </p:sp>
      <p:sp>
        <p:nvSpPr>
          <p:cNvPr id="8" name="Rectangle 7"/>
          <p:cNvSpPr/>
          <p:nvPr/>
        </p:nvSpPr>
        <p:spPr>
          <a:xfrm>
            <a:off x="0" y="1523999"/>
            <a:ext cx="6096000" cy="450426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11" name="Rectangle 10"/>
          <p:cNvSpPr/>
          <p:nvPr/>
        </p:nvSpPr>
        <p:spPr>
          <a:xfrm>
            <a:off x="508001" y="2177009"/>
            <a:ext cx="5143500" cy="3231654"/>
          </a:xfrm>
          <a:prstGeom prst="rect">
            <a:avLst/>
          </a:prstGeom>
        </p:spPr>
        <p:txBody>
          <a:bodyPr wrap="square" lIns="0" tIns="0" rIns="0" bIns="0">
            <a:spAutoFit/>
          </a:bodyPr>
          <a:lstStyle/>
          <a:p>
            <a:pPr marL="285750" indent="-285750">
              <a:lnSpc>
                <a:spcPct val="150000"/>
              </a:lnSpc>
              <a:buFont typeface="Arial" panose="020B0604020202020204" pitchFamily="34" charset="0"/>
              <a:buChar char="•"/>
            </a:pPr>
            <a:r>
              <a:rPr lang="en-IN" sz="1400" dirty="0">
                <a:solidFill>
                  <a:schemeClr val="bg1"/>
                </a:solidFill>
              </a:rPr>
              <a:t>Household income is indicative of both access to and perceptions of opportunity, and plays a powerful role in shaping individual choices and opportunities for the advancement of children. Neighbourhoods high in economic resources have more financial resources to invest into amenities that depend on local funding, such as schools, parks, and after-school programs. </a:t>
            </a:r>
          </a:p>
          <a:p>
            <a:pPr marL="285750" indent="-285750">
              <a:lnSpc>
                <a:spcPct val="150000"/>
              </a:lnSpc>
              <a:buFont typeface="Arial" panose="020B0604020202020204" pitchFamily="34" charset="0"/>
              <a:buChar char="•"/>
            </a:pPr>
            <a:r>
              <a:rPr lang="en-IN" sz="1400" dirty="0">
                <a:solidFill>
                  <a:schemeClr val="bg1"/>
                </a:solidFill>
              </a:rPr>
              <a:t>We think that based on the household income, a child can be provided with access to quality development. If a child doesn’t belong to a household with sufficient income, decisions of life are compromised which could result in low quality living for the child. </a:t>
            </a:r>
            <a:endParaRPr lang="en-US" sz="1333" dirty="0">
              <a:solidFill>
                <a:schemeClr val="bg1"/>
              </a:solidFill>
            </a:endParaRPr>
          </a:p>
        </p:txBody>
      </p:sp>
    </p:spTree>
    <p:extLst>
      <p:ext uri="{BB962C8B-B14F-4D97-AF65-F5344CB8AC3E}">
        <p14:creationId xmlns:p14="http://schemas.microsoft.com/office/powerpoint/2010/main" val="26001387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37605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5" name="Rectangle 4"/>
          <p:cNvSpPr/>
          <p:nvPr/>
        </p:nvSpPr>
        <p:spPr>
          <a:xfrm>
            <a:off x="102052" y="3994395"/>
            <a:ext cx="4171951" cy="1323439"/>
          </a:xfrm>
          <a:prstGeom prst="rect">
            <a:avLst/>
          </a:prstGeom>
        </p:spPr>
        <p:txBody>
          <a:bodyPr wrap="square">
            <a:spAutoFit/>
          </a:bodyPr>
          <a:lstStyle/>
          <a:p>
            <a:pPr algn="ctr"/>
            <a:r>
              <a:rPr lang="en-US" sz="4000" b="1" dirty="0">
                <a:solidFill>
                  <a:schemeClr val="bg1"/>
                </a:solidFill>
              </a:rPr>
              <a:t>OUR METHODOLOGY</a:t>
            </a:r>
            <a:endParaRPr lang="en-US" sz="4000" dirty="0">
              <a:solidFill>
                <a:schemeClr val="bg1"/>
              </a:solidFill>
            </a:endParaRPr>
          </a:p>
        </p:txBody>
      </p:sp>
      <p:grpSp>
        <p:nvGrpSpPr>
          <p:cNvPr id="10" name="Group 9"/>
          <p:cNvGrpSpPr/>
          <p:nvPr/>
        </p:nvGrpSpPr>
        <p:grpSpPr>
          <a:xfrm>
            <a:off x="1353004" y="2144197"/>
            <a:ext cx="1633472" cy="1633472"/>
            <a:chOff x="-1545936" y="2566988"/>
            <a:chExt cx="1381125" cy="1381125"/>
          </a:xfrm>
          <a:solidFill>
            <a:schemeClr val="bg1"/>
          </a:solidFill>
        </p:grpSpPr>
        <p:sp>
          <p:nvSpPr>
            <p:cNvPr id="11" name="Freeform 32"/>
            <p:cNvSpPr>
              <a:spLocks noEditPoints="1"/>
            </p:cNvSpPr>
            <p:nvPr/>
          </p:nvSpPr>
          <p:spPr bwMode="auto">
            <a:xfrm>
              <a:off x="-1545936" y="2566988"/>
              <a:ext cx="1381125" cy="1381125"/>
            </a:xfrm>
            <a:custGeom>
              <a:avLst/>
              <a:gdLst>
                <a:gd name="T0" fmla="*/ 1520 w 3480"/>
                <a:gd name="T1" fmla="*/ 434 h 3480"/>
                <a:gd name="T2" fmla="*/ 1188 w 3480"/>
                <a:gd name="T3" fmla="*/ 611 h 3480"/>
                <a:gd name="T4" fmla="*/ 919 w 3480"/>
                <a:gd name="T5" fmla="*/ 632 h 3480"/>
                <a:gd name="T6" fmla="*/ 509 w 3480"/>
                <a:gd name="T7" fmla="*/ 752 h 3480"/>
                <a:gd name="T8" fmla="*/ 668 w 3480"/>
                <a:gd name="T9" fmla="*/ 1063 h 3480"/>
                <a:gd name="T10" fmla="*/ 502 w 3480"/>
                <a:gd name="T11" fmla="*/ 1461 h 3480"/>
                <a:gd name="T12" fmla="*/ 171 w 3480"/>
                <a:gd name="T13" fmla="*/ 1568 h 3480"/>
                <a:gd name="T14" fmla="*/ 375 w 3480"/>
                <a:gd name="T15" fmla="*/ 1942 h 3480"/>
                <a:gd name="T16" fmla="*/ 552 w 3480"/>
                <a:gd name="T17" fmla="*/ 2149 h 3480"/>
                <a:gd name="T18" fmla="*/ 661 w 3480"/>
                <a:gd name="T19" fmla="*/ 2507 h 3480"/>
                <a:gd name="T20" fmla="*/ 735 w 3480"/>
                <a:gd name="T21" fmla="*/ 2965 h 3480"/>
                <a:gd name="T22" fmla="*/ 1001 w 3480"/>
                <a:gd name="T23" fmla="*/ 2812 h 3480"/>
                <a:gd name="T24" fmla="*/ 1405 w 3480"/>
                <a:gd name="T25" fmla="*/ 2952 h 3480"/>
                <a:gd name="T26" fmla="*/ 1550 w 3480"/>
                <a:gd name="T27" fmla="*/ 3204 h 3480"/>
                <a:gd name="T28" fmla="*/ 1915 w 3480"/>
                <a:gd name="T29" fmla="*/ 3301 h 3480"/>
                <a:gd name="T30" fmla="*/ 2046 w 3480"/>
                <a:gd name="T31" fmla="*/ 2962 h 3480"/>
                <a:gd name="T32" fmla="*/ 2448 w 3480"/>
                <a:gd name="T33" fmla="*/ 2810 h 3480"/>
                <a:gd name="T34" fmla="*/ 2738 w 3480"/>
                <a:gd name="T35" fmla="*/ 2971 h 3480"/>
                <a:gd name="T36" fmla="*/ 2831 w 3480"/>
                <a:gd name="T37" fmla="*/ 2535 h 3480"/>
                <a:gd name="T38" fmla="*/ 2901 w 3480"/>
                <a:gd name="T39" fmla="*/ 2221 h 3480"/>
                <a:gd name="T40" fmla="*/ 3074 w 3480"/>
                <a:gd name="T41" fmla="*/ 1950 h 3480"/>
                <a:gd name="T42" fmla="*/ 3315 w 3480"/>
                <a:gd name="T43" fmla="*/ 1575 h 3480"/>
                <a:gd name="T44" fmla="*/ 2997 w 3480"/>
                <a:gd name="T45" fmla="*/ 1484 h 3480"/>
                <a:gd name="T46" fmla="*/ 2821 w 3480"/>
                <a:gd name="T47" fmla="*/ 1091 h 3480"/>
                <a:gd name="T48" fmla="*/ 2967 w 3480"/>
                <a:gd name="T49" fmla="*/ 760 h 3480"/>
                <a:gd name="T50" fmla="*/ 2641 w 3480"/>
                <a:gd name="T51" fmla="*/ 572 h 3480"/>
                <a:gd name="T52" fmla="*/ 2360 w 3480"/>
                <a:gd name="T53" fmla="*/ 646 h 3480"/>
                <a:gd name="T54" fmla="*/ 1976 w 3480"/>
                <a:gd name="T55" fmla="*/ 461 h 3480"/>
                <a:gd name="T56" fmla="*/ 1896 w 3480"/>
                <a:gd name="T57" fmla="*/ 162 h 3480"/>
                <a:gd name="T58" fmla="*/ 2036 w 3480"/>
                <a:gd name="T59" fmla="*/ 67 h 3480"/>
                <a:gd name="T60" fmla="*/ 2110 w 3480"/>
                <a:gd name="T61" fmla="*/ 367 h 3480"/>
                <a:gd name="T62" fmla="*/ 2455 w 3480"/>
                <a:gd name="T63" fmla="*/ 507 h 3480"/>
                <a:gd name="T64" fmla="*/ 2759 w 3480"/>
                <a:gd name="T65" fmla="*/ 349 h 3480"/>
                <a:gd name="T66" fmla="*/ 3125 w 3480"/>
                <a:gd name="T67" fmla="*/ 693 h 3480"/>
                <a:gd name="T68" fmla="*/ 2977 w 3480"/>
                <a:gd name="T69" fmla="*/ 1018 h 3480"/>
                <a:gd name="T70" fmla="*/ 3110 w 3480"/>
                <a:gd name="T71" fmla="*/ 1367 h 3480"/>
                <a:gd name="T72" fmla="*/ 3386 w 3480"/>
                <a:gd name="T73" fmla="*/ 1425 h 3480"/>
                <a:gd name="T74" fmla="*/ 3477 w 3480"/>
                <a:gd name="T75" fmla="*/ 1929 h 3480"/>
                <a:gd name="T76" fmla="*/ 3226 w 3480"/>
                <a:gd name="T77" fmla="*/ 2090 h 3480"/>
                <a:gd name="T78" fmla="*/ 3052 w 3480"/>
                <a:gd name="T79" fmla="*/ 2283 h 3480"/>
                <a:gd name="T80" fmla="*/ 3114 w 3480"/>
                <a:gd name="T81" fmla="*/ 2648 h 3480"/>
                <a:gd name="T82" fmla="*/ 3080 w 3480"/>
                <a:gd name="T83" fmla="*/ 2860 h 3480"/>
                <a:gd name="T84" fmla="*/ 2674 w 3480"/>
                <a:gd name="T85" fmla="*/ 3125 h 3480"/>
                <a:gd name="T86" fmla="*/ 2363 w 3480"/>
                <a:gd name="T87" fmla="*/ 3016 h 3480"/>
                <a:gd name="T88" fmla="*/ 2104 w 3480"/>
                <a:gd name="T89" fmla="*/ 3126 h 3480"/>
                <a:gd name="T90" fmla="*/ 1959 w 3480"/>
                <a:gd name="T91" fmla="*/ 3468 h 3480"/>
                <a:gd name="T92" fmla="*/ 1444 w 3480"/>
                <a:gd name="T93" fmla="*/ 3413 h 3480"/>
                <a:gd name="T94" fmla="*/ 1370 w 3480"/>
                <a:gd name="T95" fmla="*/ 3113 h 3480"/>
                <a:gd name="T96" fmla="*/ 1025 w 3480"/>
                <a:gd name="T97" fmla="*/ 2973 h 3480"/>
                <a:gd name="T98" fmla="*/ 721 w 3480"/>
                <a:gd name="T99" fmla="*/ 3131 h 3480"/>
                <a:gd name="T100" fmla="*/ 355 w 3480"/>
                <a:gd name="T101" fmla="*/ 2787 h 3480"/>
                <a:gd name="T102" fmla="*/ 503 w 3480"/>
                <a:gd name="T103" fmla="*/ 2462 h 3480"/>
                <a:gd name="T104" fmla="*/ 370 w 3480"/>
                <a:gd name="T105" fmla="*/ 2113 h 3480"/>
                <a:gd name="T106" fmla="*/ 94 w 3480"/>
                <a:gd name="T107" fmla="*/ 2055 h 3480"/>
                <a:gd name="T108" fmla="*/ 3 w 3480"/>
                <a:gd name="T109" fmla="*/ 1551 h 3480"/>
                <a:gd name="T110" fmla="*/ 254 w 3480"/>
                <a:gd name="T111" fmla="*/ 1390 h 3480"/>
                <a:gd name="T112" fmla="*/ 428 w 3480"/>
                <a:gd name="T113" fmla="*/ 1197 h 3480"/>
                <a:gd name="T114" fmla="*/ 366 w 3480"/>
                <a:gd name="T115" fmla="*/ 832 h 3480"/>
                <a:gd name="T116" fmla="*/ 400 w 3480"/>
                <a:gd name="T117" fmla="*/ 620 h 3480"/>
                <a:gd name="T118" fmla="*/ 806 w 3480"/>
                <a:gd name="T119" fmla="*/ 355 h 3480"/>
                <a:gd name="T120" fmla="*/ 1117 w 3480"/>
                <a:gd name="T121" fmla="*/ 464 h 3480"/>
                <a:gd name="T122" fmla="*/ 1376 w 3480"/>
                <a:gd name="T123" fmla="*/ 354 h 3480"/>
                <a:gd name="T124" fmla="*/ 1521 w 3480"/>
                <a:gd name="T125" fmla="*/ 12 h 3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80" h="3480">
                  <a:moveTo>
                    <a:pt x="1584" y="162"/>
                  </a:moveTo>
                  <a:lnTo>
                    <a:pt x="1575" y="165"/>
                  </a:lnTo>
                  <a:lnTo>
                    <a:pt x="1568" y="171"/>
                  </a:lnTo>
                  <a:lnTo>
                    <a:pt x="1565" y="179"/>
                  </a:lnTo>
                  <a:lnTo>
                    <a:pt x="1550" y="277"/>
                  </a:lnTo>
                  <a:lnTo>
                    <a:pt x="1538" y="375"/>
                  </a:lnTo>
                  <a:lnTo>
                    <a:pt x="1530" y="406"/>
                  </a:lnTo>
                  <a:lnTo>
                    <a:pt x="1520" y="434"/>
                  </a:lnTo>
                  <a:lnTo>
                    <a:pt x="1504" y="461"/>
                  </a:lnTo>
                  <a:lnTo>
                    <a:pt x="1484" y="483"/>
                  </a:lnTo>
                  <a:lnTo>
                    <a:pt x="1461" y="502"/>
                  </a:lnTo>
                  <a:lnTo>
                    <a:pt x="1434" y="518"/>
                  </a:lnTo>
                  <a:lnTo>
                    <a:pt x="1405" y="528"/>
                  </a:lnTo>
                  <a:lnTo>
                    <a:pt x="1331" y="552"/>
                  </a:lnTo>
                  <a:lnTo>
                    <a:pt x="1259" y="579"/>
                  </a:lnTo>
                  <a:lnTo>
                    <a:pt x="1188" y="611"/>
                  </a:lnTo>
                  <a:lnTo>
                    <a:pt x="1120" y="646"/>
                  </a:lnTo>
                  <a:lnTo>
                    <a:pt x="1091" y="659"/>
                  </a:lnTo>
                  <a:lnTo>
                    <a:pt x="1063" y="668"/>
                  </a:lnTo>
                  <a:lnTo>
                    <a:pt x="1032" y="670"/>
                  </a:lnTo>
                  <a:lnTo>
                    <a:pt x="1003" y="668"/>
                  </a:lnTo>
                  <a:lnTo>
                    <a:pt x="973" y="661"/>
                  </a:lnTo>
                  <a:lnTo>
                    <a:pt x="945" y="649"/>
                  </a:lnTo>
                  <a:lnTo>
                    <a:pt x="919" y="632"/>
                  </a:lnTo>
                  <a:lnTo>
                    <a:pt x="839" y="572"/>
                  </a:lnTo>
                  <a:lnTo>
                    <a:pt x="760" y="513"/>
                  </a:lnTo>
                  <a:lnTo>
                    <a:pt x="752" y="509"/>
                  </a:lnTo>
                  <a:lnTo>
                    <a:pt x="742" y="509"/>
                  </a:lnTo>
                  <a:lnTo>
                    <a:pt x="735" y="515"/>
                  </a:lnTo>
                  <a:lnTo>
                    <a:pt x="515" y="735"/>
                  </a:lnTo>
                  <a:lnTo>
                    <a:pt x="509" y="742"/>
                  </a:lnTo>
                  <a:lnTo>
                    <a:pt x="509" y="752"/>
                  </a:lnTo>
                  <a:lnTo>
                    <a:pt x="513" y="760"/>
                  </a:lnTo>
                  <a:lnTo>
                    <a:pt x="572" y="839"/>
                  </a:lnTo>
                  <a:lnTo>
                    <a:pt x="632" y="919"/>
                  </a:lnTo>
                  <a:lnTo>
                    <a:pt x="649" y="945"/>
                  </a:lnTo>
                  <a:lnTo>
                    <a:pt x="661" y="973"/>
                  </a:lnTo>
                  <a:lnTo>
                    <a:pt x="668" y="1003"/>
                  </a:lnTo>
                  <a:lnTo>
                    <a:pt x="670" y="1032"/>
                  </a:lnTo>
                  <a:lnTo>
                    <a:pt x="668" y="1063"/>
                  </a:lnTo>
                  <a:lnTo>
                    <a:pt x="659" y="1091"/>
                  </a:lnTo>
                  <a:lnTo>
                    <a:pt x="646" y="1120"/>
                  </a:lnTo>
                  <a:lnTo>
                    <a:pt x="611" y="1188"/>
                  </a:lnTo>
                  <a:lnTo>
                    <a:pt x="579" y="1259"/>
                  </a:lnTo>
                  <a:lnTo>
                    <a:pt x="552" y="1331"/>
                  </a:lnTo>
                  <a:lnTo>
                    <a:pt x="528" y="1405"/>
                  </a:lnTo>
                  <a:lnTo>
                    <a:pt x="518" y="1434"/>
                  </a:lnTo>
                  <a:lnTo>
                    <a:pt x="502" y="1461"/>
                  </a:lnTo>
                  <a:lnTo>
                    <a:pt x="483" y="1484"/>
                  </a:lnTo>
                  <a:lnTo>
                    <a:pt x="461" y="1504"/>
                  </a:lnTo>
                  <a:lnTo>
                    <a:pt x="434" y="1520"/>
                  </a:lnTo>
                  <a:lnTo>
                    <a:pt x="406" y="1530"/>
                  </a:lnTo>
                  <a:lnTo>
                    <a:pt x="375" y="1538"/>
                  </a:lnTo>
                  <a:lnTo>
                    <a:pt x="277" y="1550"/>
                  </a:lnTo>
                  <a:lnTo>
                    <a:pt x="179" y="1565"/>
                  </a:lnTo>
                  <a:lnTo>
                    <a:pt x="171" y="1568"/>
                  </a:lnTo>
                  <a:lnTo>
                    <a:pt x="165" y="1575"/>
                  </a:lnTo>
                  <a:lnTo>
                    <a:pt x="162" y="1585"/>
                  </a:lnTo>
                  <a:lnTo>
                    <a:pt x="162" y="1896"/>
                  </a:lnTo>
                  <a:lnTo>
                    <a:pt x="165" y="1905"/>
                  </a:lnTo>
                  <a:lnTo>
                    <a:pt x="171" y="1912"/>
                  </a:lnTo>
                  <a:lnTo>
                    <a:pt x="179" y="1915"/>
                  </a:lnTo>
                  <a:lnTo>
                    <a:pt x="277" y="1930"/>
                  </a:lnTo>
                  <a:lnTo>
                    <a:pt x="375" y="1942"/>
                  </a:lnTo>
                  <a:lnTo>
                    <a:pt x="406" y="1950"/>
                  </a:lnTo>
                  <a:lnTo>
                    <a:pt x="434" y="1960"/>
                  </a:lnTo>
                  <a:lnTo>
                    <a:pt x="461" y="1976"/>
                  </a:lnTo>
                  <a:lnTo>
                    <a:pt x="483" y="1996"/>
                  </a:lnTo>
                  <a:lnTo>
                    <a:pt x="502" y="2019"/>
                  </a:lnTo>
                  <a:lnTo>
                    <a:pt x="518" y="2046"/>
                  </a:lnTo>
                  <a:lnTo>
                    <a:pt x="528" y="2075"/>
                  </a:lnTo>
                  <a:lnTo>
                    <a:pt x="552" y="2149"/>
                  </a:lnTo>
                  <a:lnTo>
                    <a:pt x="579" y="2221"/>
                  </a:lnTo>
                  <a:lnTo>
                    <a:pt x="611" y="2292"/>
                  </a:lnTo>
                  <a:lnTo>
                    <a:pt x="646" y="2360"/>
                  </a:lnTo>
                  <a:lnTo>
                    <a:pt x="659" y="2389"/>
                  </a:lnTo>
                  <a:lnTo>
                    <a:pt x="668" y="2417"/>
                  </a:lnTo>
                  <a:lnTo>
                    <a:pt x="670" y="2448"/>
                  </a:lnTo>
                  <a:lnTo>
                    <a:pt x="668" y="2477"/>
                  </a:lnTo>
                  <a:lnTo>
                    <a:pt x="661" y="2507"/>
                  </a:lnTo>
                  <a:lnTo>
                    <a:pt x="649" y="2535"/>
                  </a:lnTo>
                  <a:lnTo>
                    <a:pt x="632" y="2561"/>
                  </a:lnTo>
                  <a:lnTo>
                    <a:pt x="572" y="2641"/>
                  </a:lnTo>
                  <a:lnTo>
                    <a:pt x="513" y="2720"/>
                  </a:lnTo>
                  <a:lnTo>
                    <a:pt x="509" y="2728"/>
                  </a:lnTo>
                  <a:lnTo>
                    <a:pt x="509" y="2738"/>
                  </a:lnTo>
                  <a:lnTo>
                    <a:pt x="515" y="2745"/>
                  </a:lnTo>
                  <a:lnTo>
                    <a:pt x="735" y="2965"/>
                  </a:lnTo>
                  <a:lnTo>
                    <a:pt x="742" y="2971"/>
                  </a:lnTo>
                  <a:lnTo>
                    <a:pt x="752" y="2972"/>
                  </a:lnTo>
                  <a:lnTo>
                    <a:pt x="760" y="2967"/>
                  </a:lnTo>
                  <a:lnTo>
                    <a:pt x="839" y="2908"/>
                  </a:lnTo>
                  <a:lnTo>
                    <a:pt x="919" y="2848"/>
                  </a:lnTo>
                  <a:lnTo>
                    <a:pt x="945" y="2831"/>
                  </a:lnTo>
                  <a:lnTo>
                    <a:pt x="972" y="2820"/>
                  </a:lnTo>
                  <a:lnTo>
                    <a:pt x="1001" y="2812"/>
                  </a:lnTo>
                  <a:lnTo>
                    <a:pt x="1030" y="2810"/>
                  </a:lnTo>
                  <a:lnTo>
                    <a:pt x="1061" y="2812"/>
                  </a:lnTo>
                  <a:lnTo>
                    <a:pt x="1091" y="2821"/>
                  </a:lnTo>
                  <a:lnTo>
                    <a:pt x="1120" y="2834"/>
                  </a:lnTo>
                  <a:lnTo>
                    <a:pt x="1188" y="2869"/>
                  </a:lnTo>
                  <a:lnTo>
                    <a:pt x="1259" y="2901"/>
                  </a:lnTo>
                  <a:lnTo>
                    <a:pt x="1331" y="2928"/>
                  </a:lnTo>
                  <a:lnTo>
                    <a:pt x="1405" y="2952"/>
                  </a:lnTo>
                  <a:lnTo>
                    <a:pt x="1434" y="2962"/>
                  </a:lnTo>
                  <a:lnTo>
                    <a:pt x="1461" y="2978"/>
                  </a:lnTo>
                  <a:lnTo>
                    <a:pt x="1484" y="2997"/>
                  </a:lnTo>
                  <a:lnTo>
                    <a:pt x="1504" y="3019"/>
                  </a:lnTo>
                  <a:lnTo>
                    <a:pt x="1520" y="3046"/>
                  </a:lnTo>
                  <a:lnTo>
                    <a:pt x="1530" y="3074"/>
                  </a:lnTo>
                  <a:lnTo>
                    <a:pt x="1538" y="3105"/>
                  </a:lnTo>
                  <a:lnTo>
                    <a:pt x="1550" y="3204"/>
                  </a:lnTo>
                  <a:lnTo>
                    <a:pt x="1565" y="3301"/>
                  </a:lnTo>
                  <a:lnTo>
                    <a:pt x="1568" y="3309"/>
                  </a:lnTo>
                  <a:lnTo>
                    <a:pt x="1575" y="3315"/>
                  </a:lnTo>
                  <a:lnTo>
                    <a:pt x="1584" y="3318"/>
                  </a:lnTo>
                  <a:lnTo>
                    <a:pt x="1896" y="3318"/>
                  </a:lnTo>
                  <a:lnTo>
                    <a:pt x="1905" y="3315"/>
                  </a:lnTo>
                  <a:lnTo>
                    <a:pt x="1912" y="3309"/>
                  </a:lnTo>
                  <a:lnTo>
                    <a:pt x="1915" y="3301"/>
                  </a:lnTo>
                  <a:lnTo>
                    <a:pt x="1930" y="3203"/>
                  </a:lnTo>
                  <a:lnTo>
                    <a:pt x="1942" y="3105"/>
                  </a:lnTo>
                  <a:lnTo>
                    <a:pt x="1950" y="3074"/>
                  </a:lnTo>
                  <a:lnTo>
                    <a:pt x="1960" y="3046"/>
                  </a:lnTo>
                  <a:lnTo>
                    <a:pt x="1976" y="3019"/>
                  </a:lnTo>
                  <a:lnTo>
                    <a:pt x="1996" y="2997"/>
                  </a:lnTo>
                  <a:lnTo>
                    <a:pt x="2019" y="2978"/>
                  </a:lnTo>
                  <a:lnTo>
                    <a:pt x="2046" y="2962"/>
                  </a:lnTo>
                  <a:lnTo>
                    <a:pt x="2075" y="2952"/>
                  </a:lnTo>
                  <a:lnTo>
                    <a:pt x="2149" y="2928"/>
                  </a:lnTo>
                  <a:lnTo>
                    <a:pt x="2221" y="2901"/>
                  </a:lnTo>
                  <a:lnTo>
                    <a:pt x="2292" y="2869"/>
                  </a:lnTo>
                  <a:lnTo>
                    <a:pt x="2360" y="2834"/>
                  </a:lnTo>
                  <a:lnTo>
                    <a:pt x="2389" y="2821"/>
                  </a:lnTo>
                  <a:lnTo>
                    <a:pt x="2417" y="2812"/>
                  </a:lnTo>
                  <a:lnTo>
                    <a:pt x="2448" y="2810"/>
                  </a:lnTo>
                  <a:lnTo>
                    <a:pt x="2477" y="2812"/>
                  </a:lnTo>
                  <a:lnTo>
                    <a:pt x="2507" y="2819"/>
                  </a:lnTo>
                  <a:lnTo>
                    <a:pt x="2535" y="2831"/>
                  </a:lnTo>
                  <a:lnTo>
                    <a:pt x="2561" y="2848"/>
                  </a:lnTo>
                  <a:lnTo>
                    <a:pt x="2641" y="2908"/>
                  </a:lnTo>
                  <a:lnTo>
                    <a:pt x="2720" y="2967"/>
                  </a:lnTo>
                  <a:lnTo>
                    <a:pt x="2728" y="2972"/>
                  </a:lnTo>
                  <a:lnTo>
                    <a:pt x="2738" y="2971"/>
                  </a:lnTo>
                  <a:lnTo>
                    <a:pt x="2745" y="2965"/>
                  </a:lnTo>
                  <a:lnTo>
                    <a:pt x="2965" y="2745"/>
                  </a:lnTo>
                  <a:lnTo>
                    <a:pt x="2971" y="2738"/>
                  </a:lnTo>
                  <a:lnTo>
                    <a:pt x="2971" y="2728"/>
                  </a:lnTo>
                  <a:lnTo>
                    <a:pt x="2967" y="2720"/>
                  </a:lnTo>
                  <a:lnTo>
                    <a:pt x="2908" y="2641"/>
                  </a:lnTo>
                  <a:lnTo>
                    <a:pt x="2848" y="2561"/>
                  </a:lnTo>
                  <a:lnTo>
                    <a:pt x="2831" y="2535"/>
                  </a:lnTo>
                  <a:lnTo>
                    <a:pt x="2819" y="2507"/>
                  </a:lnTo>
                  <a:lnTo>
                    <a:pt x="2812" y="2477"/>
                  </a:lnTo>
                  <a:lnTo>
                    <a:pt x="2810" y="2448"/>
                  </a:lnTo>
                  <a:lnTo>
                    <a:pt x="2812" y="2417"/>
                  </a:lnTo>
                  <a:lnTo>
                    <a:pt x="2821" y="2389"/>
                  </a:lnTo>
                  <a:lnTo>
                    <a:pt x="2834" y="2360"/>
                  </a:lnTo>
                  <a:lnTo>
                    <a:pt x="2869" y="2292"/>
                  </a:lnTo>
                  <a:lnTo>
                    <a:pt x="2901" y="2221"/>
                  </a:lnTo>
                  <a:lnTo>
                    <a:pt x="2928" y="2149"/>
                  </a:lnTo>
                  <a:lnTo>
                    <a:pt x="2952" y="2075"/>
                  </a:lnTo>
                  <a:lnTo>
                    <a:pt x="2962" y="2046"/>
                  </a:lnTo>
                  <a:lnTo>
                    <a:pt x="2978" y="2019"/>
                  </a:lnTo>
                  <a:lnTo>
                    <a:pt x="2997" y="1996"/>
                  </a:lnTo>
                  <a:lnTo>
                    <a:pt x="3019" y="1976"/>
                  </a:lnTo>
                  <a:lnTo>
                    <a:pt x="3046" y="1960"/>
                  </a:lnTo>
                  <a:lnTo>
                    <a:pt x="3074" y="1950"/>
                  </a:lnTo>
                  <a:lnTo>
                    <a:pt x="3105" y="1942"/>
                  </a:lnTo>
                  <a:lnTo>
                    <a:pt x="3203" y="1930"/>
                  </a:lnTo>
                  <a:lnTo>
                    <a:pt x="3301" y="1915"/>
                  </a:lnTo>
                  <a:lnTo>
                    <a:pt x="3309" y="1912"/>
                  </a:lnTo>
                  <a:lnTo>
                    <a:pt x="3315" y="1905"/>
                  </a:lnTo>
                  <a:lnTo>
                    <a:pt x="3318" y="1896"/>
                  </a:lnTo>
                  <a:lnTo>
                    <a:pt x="3318" y="1584"/>
                  </a:lnTo>
                  <a:lnTo>
                    <a:pt x="3315" y="1575"/>
                  </a:lnTo>
                  <a:lnTo>
                    <a:pt x="3309" y="1568"/>
                  </a:lnTo>
                  <a:lnTo>
                    <a:pt x="3301" y="1565"/>
                  </a:lnTo>
                  <a:lnTo>
                    <a:pt x="3203" y="1550"/>
                  </a:lnTo>
                  <a:lnTo>
                    <a:pt x="3105" y="1538"/>
                  </a:lnTo>
                  <a:lnTo>
                    <a:pt x="3074" y="1530"/>
                  </a:lnTo>
                  <a:lnTo>
                    <a:pt x="3046" y="1520"/>
                  </a:lnTo>
                  <a:lnTo>
                    <a:pt x="3019" y="1504"/>
                  </a:lnTo>
                  <a:lnTo>
                    <a:pt x="2997" y="1484"/>
                  </a:lnTo>
                  <a:lnTo>
                    <a:pt x="2978" y="1461"/>
                  </a:lnTo>
                  <a:lnTo>
                    <a:pt x="2962" y="1434"/>
                  </a:lnTo>
                  <a:lnTo>
                    <a:pt x="2952" y="1405"/>
                  </a:lnTo>
                  <a:lnTo>
                    <a:pt x="2928" y="1331"/>
                  </a:lnTo>
                  <a:lnTo>
                    <a:pt x="2901" y="1259"/>
                  </a:lnTo>
                  <a:lnTo>
                    <a:pt x="2869" y="1188"/>
                  </a:lnTo>
                  <a:lnTo>
                    <a:pt x="2834" y="1120"/>
                  </a:lnTo>
                  <a:lnTo>
                    <a:pt x="2821" y="1091"/>
                  </a:lnTo>
                  <a:lnTo>
                    <a:pt x="2812" y="1063"/>
                  </a:lnTo>
                  <a:lnTo>
                    <a:pt x="2810" y="1032"/>
                  </a:lnTo>
                  <a:lnTo>
                    <a:pt x="2812" y="1003"/>
                  </a:lnTo>
                  <a:lnTo>
                    <a:pt x="2819" y="973"/>
                  </a:lnTo>
                  <a:lnTo>
                    <a:pt x="2831" y="945"/>
                  </a:lnTo>
                  <a:lnTo>
                    <a:pt x="2848" y="919"/>
                  </a:lnTo>
                  <a:lnTo>
                    <a:pt x="2908" y="839"/>
                  </a:lnTo>
                  <a:lnTo>
                    <a:pt x="2967" y="760"/>
                  </a:lnTo>
                  <a:lnTo>
                    <a:pt x="2971" y="752"/>
                  </a:lnTo>
                  <a:lnTo>
                    <a:pt x="2971" y="742"/>
                  </a:lnTo>
                  <a:lnTo>
                    <a:pt x="2965" y="735"/>
                  </a:lnTo>
                  <a:lnTo>
                    <a:pt x="2745" y="515"/>
                  </a:lnTo>
                  <a:lnTo>
                    <a:pt x="2738" y="509"/>
                  </a:lnTo>
                  <a:lnTo>
                    <a:pt x="2728" y="509"/>
                  </a:lnTo>
                  <a:lnTo>
                    <a:pt x="2720" y="513"/>
                  </a:lnTo>
                  <a:lnTo>
                    <a:pt x="2641" y="572"/>
                  </a:lnTo>
                  <a:lnTo>
                    <a:pt x="2561" y="632"/>
                  </a:lnTo>
                  <a:lnTo>
                    <a:pt x="2535" y="649"/>
                  </a:lnTo>
                  <a:lnTo>
                    <a:pt x="2507" y="661"/>
                  </a:lnTo>
                  <a:lnTo>
                    <a:pt x="2477" y="668"/>
                  </a:lnTo>
                  <a:lnTo>
                    <a:pt x="2448" y="670"/>
                  </a:lnTo>
                  <a:lnTo>
                    <a:pt x="2417" y="668"/>
                  </a:lnTo>
                  <a:lnTo>
                    <a:pt x="2389" y="659"/>
                  </a:lnTo>
                  <a:lnTo>
                    <a:pt x="2360" y="646"/>
                  </a:lnTo>
                  <a:lnTo>
                    <a:pt x="2292" y="611"/>
                  </a:lnTo>
                  <a:lnTo>
                    <a:pt x="2221" y="579"/>
                  </a:lnTo>
                  <a:lnTo>
                    <a:pt x="2149" y="552"/>
                  </a:lnTo>
                  <a:lnTo>
                    <a:pt x="2075" y="528"/>
                  </a:lnTo>
                  <a:lnTo>
                    <a:pt x="2046" y="518"/>
                  </a:lnTo>
                  <a:lnTo>
                    <a:pt x="2019" y="502"/>
                  </a:lnTo>
                  <a:lnTo>
                    <a:pt x="1996" y="483"/>
                  </a:lnTo>
                  <a:lnTo>
                    <a:pt x="1976" y="461"/>
                  </a:lnTo>
                  <a:lnTo>
                    <a:pt x="1960" y="434"/>
                  </a:lnTo>
                  <a:lnTo>
                    <a:pt x="1950" y="406"/>
                  </a:lnTo>
                  <a:lnTo>
                    <a:pt x="1942" y="375"/>
                  </a:lnTo>
                  <a:lnTo>
                    <a:pt x="1930" y="277"/>
                  </a:lnTo>
                  <a:lnTo>
                    <a:pt x="1915" y="179"/>
                  </a:lnTo>
                  <a:lnTo>
                    <a:pt x="1912" y="171"/>
                  </a:lnTo>
                  <a:lnTo>
                    <a:pt x="1905" y="165"/>
                  </a:lnTo>
                  <a:lnTo>
                    <a:pt x="1896" y="162"/>
                  </a:lnTo>
                  <a:lnTo>
                    <a:pt x="1584" y="162"/>
                  </a:lnTo>
                  <a:close/>
                  <a:moveTo>
                    <a:pt x="1584" y="0"/>
                  </a:moveTo>
                  <a:lnTo>
                    <a:pt x="1896" y="0"/>
                  </a:lnTo>
                  <a:lnTo>
                    <a:pt x="1929" y="3"/>
                  </a:lnTo>
                  <a:lnTo>
                    <a:pt x="1959" y="12"/>
                  </a:lnTo>
                  <a:lnTo>
                    <a:pt x="1989" y="25"/>
                  </a:lnTo>
                  <a:lnTo>
                    <a:pt x="2014" y="44"/>
                  </a:lnTo>
                  <a:lnTo>
                    <a:pt x="2036" y="67"/>
                  </a:lnTo>
                  <a:lnTo>
                    <a:pt x="2055" y="94"/>
                  </a:lnTo>
                  <a:lnTo>
                    <a:pt x="2068" y="123"/>
                  </a:lnTo>
                  <a:lnTo>
                    <a:pt x="2076" y="155"/>
                  </a:lnTo>
                  <a:lnTo>
                    <a:pt x="2090" y="254"/>
                  </a:lnTo>
                  <a:lnTo>
                    <a:pt x="2104" y="354"/>
                  </a:lnTo>
                  <a:lnTo>
                    <a:pt x="2105" y="360"/>
                  </a:lnTo>
                  <a:lnTo>
                    <a:pt x="2107" y="364"/>
                  </a:lnTo>
                  <a:lnTo>
                    <a:pt x="2110" y="367"/>
                  </a:lnTo>
                  <a:lnTo>
                    <a:pt x="2113" y="370"/>
                  </a:lnTo>
                  <a:lnTo>
                    <a:pt x="2118" y="371"/>
                  </a:lnTo>
                  <a:lnTo>
                    <a:pt x="2202" y="398"/>
                  </a:lnTo>
                  <a:lnTo>
                    <a:pt x="2283" y="428"/>
                  </a:lnTo>
                  <a:lnTo>
                    <a:pt x="2363" y="464"/>
                  </a:lnTo>
                  <a:lnTo>
                    <a:pt x="2440" y="505"/>
                  </a:lnTo>
                  <a:lnTo>
                    <a:pt x="2448" y="507"/>
                  </a:lnTo>
                  <a:lnTo>
                    <a:pt x="2455" y="507"/>
                  </a:lnTo>
                  <a:lnTo>
                    <a:pt x="2462" y="503"/>
                  </a:lnTo>
                  <a:lnTo>
                    <a:pt x="2543" y="442"/>
                  </a:lnTo>
                  <a:lnTo>
                    <a:pt x="2623" y="382"/>
                  </a:lnTo>
                  <a:lnTo>
                    <a:pt x="2648" y="366"/>
                  </a:lnTo>
                  <a:lnTo>
                    <a:pt x="2674" y="355"/>
                  </a:lnTo>
                  <a:lnTo>
                    <a:pt x="2703" y="349"/>
                  </a:lnTo>
                  <a:lnTo>
                    <a:pt x="2730" y="347"/>
                  </a:lnTo>
                  <a:lnTo>
                    <a:pt x="2759" y="349"/>
                  </a:lnTo>
                  <a:lnTo>
                    <a:pt x="2787" y="355"/>
                  </a:lnTo>
                  <a:lnTo>
                    <a:pt x="2814" y="366"/>
                  </a:lnTo>
                  <a:lnTo>
                    <a:pt x="2838" y="381"/>
                  </a:lnTo>
                  <a:lnTo>
                    <a:pt x="2860" y="400"/>
                  </a:lnTo>
                  <a:lnTo>
                    <a:pt x="3080" y="620"/>
                  </a:lnTo>
                  <a:lnTo>
                    <a:pt x="3099" y="642"/>
                  </a:lnTo>
                  <a:lnTo>
                    <a:pt x="3114" y="666"/>
                  </a:lnTo>
                  <a:lnTo>
                    <a:pt x="3125" y="693"/>
                  </a:lnTo>
                  <a:lnTo>
                    <a:pt x="3131" y="721"/>
                  </a:lnTo>
                  <a:lnTo>
                    <a:pt x="3133" y="750"/>
                  </a:lnTo>
                  <a:lnTo>
                    <a:pt x="3131" y="777"/>
                  </a:lnTo>
                  <a:lnTo>
                    <a:pt x="3125" y="806"/>
                  </a:lnTo>
                  <a:lnTo>
                    <a:pt x="3114" y="832"/>
                  </a:lnTo>
                  <a:lnTo>
                    <a:pt x="3098" y="857"/>
                  </a:lnTo>
                  <a:lnTo>
                    <a:pt x="3038" y="937"/>
                  </a:lnTo>
                  <a:lnTo>
                    <a:pt x="2977" y="1018"/>
                  </a:lnTo>
                  <a:lnTo>
                    <a:pt x="2973" y="1025"/>
                  </a:lnTo>
                  <a:lnTo>
                    <a:pt x="2973" y="1032"/>
                  </a:lnTo>
                  <a:lnTo>
                    <a:pt x="2975" y="1040"/>
                  </a:lnTo>
                  <a:lnTo>
                    <a:pt x="3016" y="1117"/>
                  </a:lnTo>
                  <a:lnTo>
                    <a:pt x="3052" y="1197"/>
                  </a:lnTo>
                  <a:lnTo>
                    <a:pt x="3082" y="1278"/>
                  </a:lnTo>
                  <a:lnTo>
                    <a:pt x="3109" y="1362"/>
                  </a:lnTo>
                  <a:lnTo>
                    <a:pt x="3110" y="1367"/>
                  </a:lnTo>
                  <a:lnTo>
                    <a:pt x="3113" y="1370"/>
                  </a:lnTo>
                  <a:lnTo>
                    <a:pt x="3116" y="1373"/>
                  </a:lnTo>
                  <a:lnTo>
                    <a:pt x="3120" y="1375"/>
                  </a:lnTo>
                  <a:lnTo>
                    <a:pt x="3126" y="1376"/>
                  </a:lnTo>
                  <a:lnTo>
                    <a:pt x="3226" y="1390"/>
                  </a:lnTo>
                  <a:lnTo>
                    <a:pt x="3325" y="1404"/>
                  </a:lnTo>
                  <a:lnTo>
                    <a:pt x="3357" y="1412"/>
                  </a:lnTo>
                  <a:lnTo>
                    <a:pt x="3386" y="1425"/>
                  </a:lnTo>
                  <a:lnTo>
                    <a:pt x="3413" y="1444"/>
                  </a:lnTo>
                  <a:lnTo>
                    <a:pt x="3436" y="1466"/>
                  </a:lnTo>
                  <a:lnTo>
                    <a:pt x="3455" y="1491"/>
                  </a:lnTo>
                  <a:lnTo>
                    <a:pt x="3468" y="1521"/>
                  </a:lnTo>
                  <a:lnTo>
                    <a:pt x="3477" y="1551"/>
                  </a:lnTo>
                  <a:lnTo>
                    <a:pt x="3480" y="1584"/>
                  </a:lnTo>
                  <a:lnTo>
                    <a:pt x="3480" y="1896"/>
                  </a:lnTo>
                  <a:lnTo>
                    <a:pt x="3477" y="1929"/>
                  </a:lnTo>
                  <a:lnTo>
                    <a:pt x="3468" y="1959"/>
                  </a:lnTo>
                  <a:lnTo>
                    <a:pt x="3455" y="1989"/>
                  </a:lnTo>
                  <a:lnTo>
                    <a:pt x="3436" y="2014"/>
                  </a:lnTo>
                  <a:lnTo>
                    <a:pt x="3413" y="2036"/>
                  </a:lnTo>
                  <a:lnTo>
                    <a:pt x="3386" y="2055"/>
                  </a:lnTo>
                  <a:lnTo>
                    <a:pt x="3357" y="2068"/>
                  </a:lnTo>
                  <a:lnTo>
                    <a:pt x="3325" y="2076"/>
                  </a:lnTo>
                  <a:lnTo>
                    <a:pt x="3226" y="2090"/>
                  </a:lnTo>
                  <a:lnTo>
                    <a:pt x="3126" y="2104"/>
                  </a:lnTo>
                  <a:lnTo>
                    <a:pt x="3120" y="2105"/>
                  </a:lnTo>
                  <a:lnTo>
                    <a:pt x="3116" y="2107"/>
                  </a:lnTo>
                  <a:lnTo>
                    <a:pt x="3113" y="2110"/>
                  </a:lnTo>
                  <a:lnTo>
                    <a:pt x="3110" y="2113"/>
                  </a:lnTo>
                  <a:lnTo>
                    <a:pt x="3109" y="2118"/>
                  </a:lnTo>
                  <a:lnTo>
                    <a:pt x="3082" y="2202"/>
                  </a:lnTo>
                  <a:lnTo>
                    <a:pt x="3052" y="2283"/>
                  </a:lnTo>
                  <a:lnTo>
                    <a:pt x="3016" y="2363"/>
                  </a:lnTo>
                  <a:lnTo>
                    <a:pt x="2975" y="2440"/>
                  </a:lnTo>
                  <a:lnTo>
                    <a:pt x="2973" y="2448"/>
                  </a:lnTo>
                  <a:lnTo>
                    <a:pt x="2973" y="2455"/>
                  </a:lnTo>
                  <a:lnTo>
                    <a:pt x="2977" y="2462"/>
                  </a:lnTo>
                  <a:lnTo>
                    <a:pt x="3038" y="2543"/>
                  </a:lnTo>
                  <a:lnTo>
                    <a:pt x="3098" y="2623"/>
                  </a:lnTo>
                  <a:lnTo>
                    <a:pt x="3114" y="2648"/>
                  </a:lnTo>
                  <a:lnTo>
                    <a:pt x="3125" y="2674"/>
                  </a:lnTo>
                  <a:lnTo>
                    <a:pt x="3131" y="2703"/>
                  </a:lnTo>
                  <a:lnTo>
                    <a:pt x="3133" y="2730"/>
                  </a:lnTo>
                  <a:lnTo>
                    <a:pt x="3131" y="2759"/>
                  </a:lnTo>
                  <a:lnTo>
                    <a:pt x="3125" y="2786"/>
                  </a:lnTo>
                  <a:lnTo>
                    <a:pt x="3114" y="2814"/>
                  </a:lnTo>
                  <a:lnTo>
                    <a:pt x="3099" y="2838"/>
                  </a:lnTo>
                  <a:lnTo>
                    <a:pt x="3080" y="2860"/>
                  </a:lnTo>
                  <a:lnTo>
                    <a:pt x="2860" y="3080"/>
                  </a:lnTo>
                  <a:lnTo>
                    <a:pt x="2838" y="3099"/>
                  </a:lnTo>
                  <a:lnTo>
                    <a:pt x="2814" y="3114"/>
                  </a:lnTo>
                  <a:lnTo>
                    <a:pt x="2786" y="3125"/>
                  </a:lnTo>
                  <a:lnTo>
                    <a:pt x="2759" y="3131"/>
                  </a:lnTo>
                  <a:lnTo>
                    <a:pt x="2730" y="3133"/>
                  </a:lnTo>
                  <a:lnTo>
                    <a:pt x="2703" y="3131"/>
                  </a:lnTo>
                  <a:lnTo>
                    <a:pt x="2674" y="3125"/>
                  </a:lnTo>
                  <a:lnTo>
                    <a:pt x="2648" y="3114"/>
                  </a:lnTo>
                  <a:lnTo>
                    <a:pt x="2623" y="3098"/>
                  </a:lnTo>
                  <a:lnTo>
                    <a:pt x="2543" y="3038"/>
                  </a:lnTo>
                  <a:lnTo>
                    <a:pt x="2462" y="2977"/>
                  </a:lnTo>
                  <a:lnTo>
                    <a:pt x="2455" y="2973"/>
                  </a:lnTo>
                  <a:lnTo>
                    <a:pt x="2448" y="2973"/>
                  </a:lnTo>
                  <a:lnTo>
                    <a:pt x="2440" y="2975"/>
                  </a:lnTo>
                  <a:lnTo>
                    <a:pt x="2363" y="3016"/>
                  </a:lnTo>
                  <a:lnTo>
                    <a:pt x="2283" y="3052"/>
                  </a:lnTo>
                  <a:lnTo>
                    <a:pt x="2202" y="3082"/>
                  </a:lnTo>
                  <a:lnTo>
                    <a:pt x="2118" y="3109"/>
                  </a:lnTo>
                  <a:lnTo>
                    <a:pt x="2113" y="3110"/>
                  </a:lnTo>
                  <a:lnTo>
                    <a:pt x="2110" y="3113"/>
                  </a:lnTo>
                  <a:lnTo>
                    <a:pt x="2107" y="3116"/>
                  </a:lnTo>
                  <a:lnTo>
                    <a:pt x="2105" y="3120"/>
                  </a:lnTo>
                  <a:lnTo>
                    <a:pt x="2104" y="3126"/>
                  </a:lnTo>
                  <a:lnTo>
                    <a:pt x="2090" y="3226"/>
                  </a:lnTo>
                  <a:lnTo>
                    <a:pt x="2076" y="3325"/>
                  </a:lnTo>
                  <a:lnTo>
                    <a:pt x="2068" y="3357"/>
                  </a:lnTo>
                  <a:lnTo>
                    <a:pt x="2055" y="3386"/>
                  </a:lnTo>
                  <a:lnTo>
                    <a:pt x="2036" y="3413"/>
                  </a:lnTo>
                  <a:lnTo>
                    <a:pt x="2014" y="3436"/>
                  </a:lnTo>
                  <a:lnTo>
                    <a:pt x="1989" y="3455"/>
                  </a:lnTo>
                  <a:lnTo>
                    <a:pt x="1959" y="3468"/>
                  </a:lnTo>
                  <a:lnTo>
                    <a:pt x="1929" y="3477"/>
                  </a:lnTo>
                  <a:lnTo>
                    <a:pt x="1896" y="3480"/>
                  </a:lnTo>
                  <a:lnTo>
                    <a:pt x="1584" y="3480"/>
                  </a:lnTo>
                  <a:lnTo>
                    <a:pt x="1551" y="3477"/>
                  </a:lnTo>
                  <a:lnTo>
                    <a:pt x="1521" y="3468"/>
                  </a:lnTo>
                  <a:lnTo>
                    <a:pt x="1491" y="3455"/>
                  </a:lnTo>
                  <a:lnTo>
                    <a:pt x="1466" y="3436"/>
                  </a:lnTo>
                  <a:lnTo>
                    <a:pt x="1444" y="3413"/>
                  </a:lnTo>
                  <a:lnTo>
                    <a:pt x="1425" y="3386"/>
                  </a:lnTo>
                  <a:lnTo>
                    <a:pt x="1412" y="3357"/>
                  </a:lnTo>
                  <a:lnTo>
                    <a:pt x="1404" y="3325"/>
                  </a:lnTo>
                  <a:lnTo>
                    <a:pt x="1390" y="3226"/>
                  </a:lnTo>
                  <a:lnTo>
                    <a:pt x="1376" y="3126"/>
                  </a:lnTo>
                  <a:lnTo>
                    <a:pt x="1375" y="3120"/>
                  </a:lnTo>
                  <a:lnTo>
                    <a:pt x="1373" y="3116"/>
                  </a:lnTo>
                  <a:lnTo>
                    <a:pt x="1370" y="3113"/>
                  </a:lnTo>
                  <a:lnTo>
                    <a:pt x="1367" y="3110"/>
                  </a:lnTo>
                  <a:lnTo>
                    <a:pt x="1362" y="3109"/>
                  </a:lnTo>
                  <a:lnTo>
                    <a:pt x="1278" y="3082"/>
                  </a:lnTo>
                  <a:lnTo>
                    <a:pt x="1197" y="3052"/>
                  </a:lnTo>
                  <a:lnTo>
                    <a:pt x="1117" y="3016"/>
                  </a:lnTo>
                  <a:lnTo>
                    <a:pt x="1040" y="2975"/>
                  </a:lnTo>
                  <a:lnTo>
                    <a:pt x="1032" y="2973"/>
                  </a:lnTo>
                  <a:lnTo>
                    <a:pt x="1025" y="2973"/>
                  </a:lnTo>
                  <a:lnTo>
                    <a:pt x="1018" y="2977"/>
                  </a:lnTo>
                  <a:lnTo>
                    <a:pt x="937" y="3038"/>
                  </a:lnTo>
                  <a:lnTo>
                    <a:pt x="857" y="3098"/>
                  </a:lnTo>
                  <a:lnTo>
                    <a:pt x="832" y="3114"/>
                  </a:lnTo>
                  <a:lnTo>
                    <a:pt x="806" y="3125"/>
                  </a:lnTo>
                  <a:lnTo>
                    <a:pt x="777" y="3131"/>
                  </a:lnTo>
                  <a:lnTo>
                    <a:pt x="750" y="3134"/>
                  </a:lnTo>
                  <a:lnTo>
                    <a:pt x="721" y="3131"/>
                  </a:lnTo>
                  <a:lnTo>
                    <a:pt x="693" y="3125"/>
                  </a:lnTo>
                  <a:lnTo>
                    <a:pt x="666" y="3114"/>
                  </a:lnTo>
                  <a:lnTo>
                    <a:pt x="642" y="3099"/>
                  </a:lnTo>
                  <a:lnTo>
                    <a:pt x="620" y="3080"/>
                  </a:lnTo>
                  <a:lnTo>
                    <a:pt x="400" y="2860"/>
                  </a:lnTo>
                  <a:lnTo>
                    <a:pt x="381" y="2838"/>
                  </a:lnTo>
                  <a:lnTo>
                    <a:pt x="366" y="2814"/>
                  </a:lnTo>
                  <a:lnTo>
                    <a:pt x="355" y="2787"/>
                  </a:lnTo>
                  <a:lnTo>
                    <a:pt x="349" y="2759"/>
                  </a:lnTo>
                  <a:lnTo>
                    <a:pt x="346" y="2730"/>
                  </a:lnTo>
                  <a:lnTo>
                    <a:pt x="349" y="2703"/>
                  </a:lnTo>
                  <a:lnTo>
                    <a:pt x="355" y="2674"/>
                  </a:lnTo>
                  <a:lnTo>
                    <a:pt x="366" y="2648"/>
                  </a:lnTo>
                  <a:lnTo>
                    <a:pt x="382" y="2623"/>
                  </a:lnTo>
                  <a:lnTo>
                    <a:pt x="442" y="2543"/>
                  </a:lnTo>
                  <a:lnTo>
                    <a:pt x="503" y="2462"/>
                  </a:lnTo>
                  <a:lnTo>
                    <a:pt x="507" y="2455"/>
                  </a:lnTo>
                  <a:lnTo>
                    <a:pt x="507" y="2448"/>
                  </a:lnTo>
                  <a:lnTo>
                    <a:pt x="505" y="2440"/>
                  </a:lnTo>
                  <a:lnTo>
                    <a:pt x="464" y="2363"/>
                  </a:lnTo>
                  <a:lnTo>
                    <a:pt x="428" y="2283"/>
                  </a:lnTo>
                  <a:lnTo>
                    <a:pt x="398" y="2202"/>
                  </a:lnTo>
                  <a:lnTo>
                    <a:pt x="371" y="2118"/>
                  </a:lnTo>
                  <a:lnTo>
                    <a:pt x="370" y="2113"/>
                  </a:lnTo>
                  <a:lnTo>
                    <a:pt x="367" y="2110"/>
                  </a:lnTo>
                  <a:lnTo>
                    <a:pt x="364" y="2107"/>
                  </a:lnTo>
                  <a:lnTo>
                    <a:pt x="360" y="2105"/>
                  </a:lnTo>
                  <a:lnTo>
                    <a:pt x="354" y="2104"/>
                  </a:lnTo>
                  <a:lnTo>
                    <a:pt x="254" y="2090"/>
                  </a:lnTo>
                  <a:lnTo>
                    <a:pt x="155" y="2076"/>
                  </a:lnTo>
                  <a:lnTo>
                    <a:pt x="123" y="2068"/>
                  </a:lnTo>
                  <a:lnTo>
                    <a:pt x="94" y="2055"/>
                  </a:lnTo>
                  <a:lnTo>
                    <a:pt x="67" y="2036"/>
                  </a:lnTo>
                  <a:lnTo>
                    <a:pt x="44" y="2014"/>
                  </a:lnTo>
                  <a:lnTo>
                    <a:pt x="25" y="1989"/>
                  </a:lnTo>
                  <a:lnTo>
                    <a:pt x="12" y="1959"/>
                  </a:lnTo>
                  <a:lnTo>
                    <a:pt x="3" y="1929"/>
                  </a:lnTo>
                  <a:lnTo>
                    <a:pt x="0" y="1896"/>
                  </a:lnTo>
                  <a:lnTo>
                    <a:pt x="0" y="1584"/>
                  </a:lnTo>
                  <a:lnTo>
                    <a:pt x="3" y="1551"/>
                  </a:lnTo>
                  <a:lnTo>
                    <a:pt x="12" y="1521"/>
                  </a:lnTo>
                  <a:lnTo>
                    <a:pt x="25" y="1491"/>
                  </a:lnTo>
                  <a:lnTo>
                    <a:pt x="44" y="1466"/>
                  </a:lnTo>
                  <a:lnTo>
                    <a:pt x="67" y="1444"/>
                  </a:lnTo>
                  <a:lnTo>
                    <a:pt x="94" y="1425"/>
                  </a:lnTo>
                  <a:lnTo>
                    <a:pt x="123" y="1412"/>
                  </a:lnTo>
                  <a:lnTo>
                    <a:pt x="155" y="1404"/>
                  </a:lnTo>
                  <a:lnTo>
                    <a:pt x="254" y="1390"/>
                  </a:lnTo>
                  <a:lnTo>
                    <a:pt x="354" y="1376"/>
                  </a:lnTo>
                  <a:lnTo>
                    <a:pt x="360" y="1375"/>
                  </a:lnTo>
                  <a:lnTo>
                    <a:pt x="364" y="1373"/>
                  </a:lnTo>
                  <a:lnTo>
                    <a:pt x="367" y="1370"/>
                  </a:lnTo>
                  <a:lnTo>
                    <a:pt x="370" y="1367"/>
                  </a:lnTo>
                  <a:lnTo>
                    <a:pt x="371" y="1362"/>
                  </a:lnTo>
                  <a:lnTo>
                    <a:pt x="398" y="1278"/>
                  </a:lnTo>
                  <a:lnTo>
                    <a:pt x="428" y="1197"/>
                  </a:lnTo>
                  <a:lnTo>
                    <a:pt x="464" y="1117"/>
                  </a:lnTo>
                  <a:lnTo>
                    <a:pt x="505" y="1040"/>
                  </a:lnTo>
                  <a:lnTo>
                    <a:pt x="507" y="1032"/>
                  </a:lnTo>
                  <a:lnTo>
                    <a:pt x="507" y="1025"/>
                  </a:lnTo>
                  <a:lnTo>
                    <a:pt x="503" y="1018"/>
                  </a:lnTo>
                  <a:lnTo>
                    <a:pt x="442" y="937"/>
                  </a:lnTo>
                  <a:lnTo>
                    <a:pt x="382" y="857"/>
                  </a:lnTo>
                  <a:lnTo>
                    <a:pt x="366" y="832"/>
                  </a:lnTo>
                  <a:lnTo>
                    <a:pt x="355" y="806"/>
                  </a:lnTo>
                  <a:lnTo>
                    <a:pt x="349" y="777"/>
                  </a:lnTo>
                  <a:lnTo>
                    <a:pt x="346" y="750"/>
                  </a:lnTo>
                  <a:lnTo>
                    <a:pt x="349" y="721"/>
                  </a:lnTo>
                  <a:lnTo>
                    <a:pt x="355" y="694"/>
                  </a:lnTo>
                  <a:lnTo>
                    <a:pt x="366" y="666"/>
                  </a:lnTo>
                  <a:lnTo>
                    <a:pt x="381" y="642"/>
                  </a:lnTo>
                  <a:lnTo>
                    <a:pt x="400" y="620"/>
                  </a:lnTo>
                  <a:lnTo>
                    <a:pt x="620" y="400"/>
                  </a:lnTo>
                  <a:lnTo>
                    <a:pt x="642" y="381"/>
                  </a:lnTo>
                  <a:lnTo>
                    <a:pt x="666" y="366"/>
                  </a:lnTo>
                  <a:lnTo>
                    <a:pt x="693" y="355"/>
                  </a:lnTo>
                  <a:lnTo>
                    <a:pt x="721" y="349"/>
                  </a:lnTo>
                  <a:lnTo>
                    <a:pt x="750" y="347"/>
                  </a:lnTo>
                  <a:lnTo>
                    <a:pt x="777" y="349"/>
                  </a:lnTo>
                  <a:lnTo>
                    <a:pt x="806" y="355"/>
                  </a:lnTo>
                  <a:lnTo>
                    <a:pt x="832" y="366"/>
                  </a:lnTo>
                  <a:lnTo>
                    <a:pt x="857" y="382"/>
                  </a:lnTo>
                  <a:lnTo>
                    <a:pt x="937" y="442"/>
                  </a:lnTo>
                  <a:lnTo>
                    <a:pt x="1018" y="503"/>
                  </a:lnTo>
                  <a:lnTo>
                    <a:pt x="1025" y="507"/>
                  </a:lnTo>
                  <a:lnTo>
                    <a:pt x="1032" y="507"/>
                  </a:lnTo>
                  <a:lnTo>
                    <a:pt x="1040" y="505"/>
                  </a:lnTo>
                  <a:lnTo>
                    <a:pt x="1117" y="464"/>
                  </a:lnTo>
                  <a:lnTo>
                    <a:pt x="1197" y="428"/>
                  </a:lnTo>
                  <a:lnTo>
                    <a:pt x="1278" y="398"/>
                  </a:lnTo>
                  <a:lnTo>
                    <a:pt x="1362" y="371"/>
                  </a:lnTo>
                  <a:lnTo>
                    <a:pt x="1367" y="370"/>
                  </a:lnTo>
                  <a:lnTo>
                    <a:pt x="1370" y="367"/>
                  </a:lnTo>
                  <a:lnTo>
                    <a:pt x="1373" y="364"/>
                  </a:lnTo>
                  <a:lnTo>
                    <a:pt x="1375" y="360"/>
                  </a:lnTo>
                  <a:lnTo>
                    <a:pt x="1376" y="354"/>
                  </a:lnTo>
                  <a:lnTo>
                    <a:pt x="1390" y="254"/>
                  </a:lnTo>
                  <a:lnTo>
                    <a:pt x="1404" y="155"/>
                  </a:lnTo>
                  <a:lnTo>
                    <a:pt x="1412" y="123"/>
                  </a:lnTo>
                  <a:lnTo>
                    <a:pt x="1425" y="94"/>
                  </a:lnTo>
                  <a:lnTo>
                    <a:pt x="1444" y="67"/>
                  </a:lnTo>
                  <a:lnTo>
                    <a:pt x="1466" y="44"/>
                  </a:lnTo>
                  <a:lnTo>
                    <a:pt x="1491" y="25"/>
                  </a:lnTo>
                  <a:lnTo>
                    <a:pt x="1521" y="12"/>
                  </a:lnTo>
                  <a:lnTo>
                    <a:pt x="1551" y="3"/>
                  </a:lnTo>
                  <a:lnTo>
                    <a:pt x="1584"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12" name="Freeform 33"/>
            <p:cNvSpPr>
              <a:spLocks noEditPoints="1"/>
            </p:cNvSpPr>
            <p:nvPr/>
          </p:nvSpPr>
          <p:spPr bwMode="auto">
            <a:xfrm>
              <a:off x="-1131733" y="2957514"/>
              <a:ext cx="600075" cy="597180"/>
            </a:xfrm>
            <a:custGeom>
              <a:avLst/>
              <a:gdLst>
                <a:gd name="T0" fmla="*/ 636 w 1510"/>
                <a:gd name="T1" fmla="*/ 174 h 1510"/>
                <a:gd name="T2" fmla="*/ 472 w 1510"/>
                <a:gd name="T3" fmla="*/ 234 h 1510"/>
                <a:gd name="T4" fmla="*/ 336 w 1510"/>
                <a:gd name="T5" fmla="*/ 336 h 1510"/>
                <a:gd name="T6" fmla="*/ 234 w 1510"/>
                <a:gd name="T7" fmla="*/ 472 h 1510"/>
                <a:gd name="T8" fmla="*/ 174 w 1510"/>
                <a:gd name="T9" fmla="*/ 636 h 1510"/>
                <a:gd name="T10" fmla="*/ 166 w 1510"/>
                <a:gd name="T11" fmla="*/ 815 h 1510"/>
                <a:gd name="T12" fmla="*/ 209 w 1510"/>
                <a:gd name="T13" fmla="*/ 986 h 1510"/>
                <a:gd name="T14" fmla="*/ 297 w 1510"/>
                <a:gd name="T15" fmla="*/ 1131 h 1510"/>
                <a:gd name="T16" fmla="*/ 424 w 1510"/>
                <a:gd name="T17" fmla="*/ 1246 h 1510"/>
                <a:gd name="T18" fmla="*/ 579 w 1510"/>
                <a:gd name="T19" fmla="*/ 1321 h 1510"/>
                <a:gd name="T20" fmla="*/ 755 w 1510"/>
                <a:gd name="T21" fmla="*/ 1348 h 1510"/>
                <a:gd name="T22" fmla="*/ 931 w 1510"/>
                <a:gd name="T23" fmla="*/ 1321 h 1510"/>
                <a:gd name="T24" fmla="*/ 1086 w 1510"/>
                <a:gd name="T25" fmla="*/ 1246 h 1510"/>
                <a:gd name="T26" fmla="*/ 1213 w 1510"/>
                <a:gd name="T27" fmla="*/ 1131 h 1510"/>
                <a:gd name="T28" fmla="*/ 1301 w 1510"/>
                <a:gd name="T29" fmla="*/ 986 h 1510"/>
                <a:gd name="T30" fmla="*/ 1344 w 1510"/>
                <a:gd name="T31" fmla="*/ 815 h 1510"/>
                <a:gd name="T32" fmla="*/ 1336 w 1510"/>
                <a:gd name="T33" fmla="*/ 636 h 1510"/>
                <a:gd name="T34" fmla="*/ 1276 w 1510"/>
                <a:gd name="T35" fmla="*/ 472 h 1510"/>
                <a:gd name="T36" fmla="*/ 1174 w 1510"/>
                <a:gd name="T37" fmla="*/ 336 h 1510"/>
                <a:gd name="T38" fmla="*/ 1038 w 1510"/>
                <a:gd name="T39" fmla="*/ 234 h 1510"/>
                <a:gd name="T40" fmla="*/ 874 w 1510"/>
                <a:gd name="T41" fmla="*/ 174 h 1510"/>
                <a:gd name="T42" fmla="*/ 755 w 1510"/>
                <a:gd name="T43" fmla="*/ 0 h 1510"/>
                <a:gd name="T44" fmla="*/ 955 w 1510"/>
                <a:gd name="T45" fmla="*/ 26 h 1510"/>
                <a:gd name="T46" fmla="*/ 1136 w 1510"/>
                <a:gd name="T47" fmla="*/ 103 h 1510"/>
                <a:gd name="T48" fmla="*/ 1289 w 1510"/>
                <a:gd name="T49" fmla="*/ 221 h 1510"/>
                <a:gd name="T50" fmla="*/ 1407 w 1510"/>
                <a:gd name="T51" fmla="*/ 374 h 1510"/>
                <a:gd name="T52" fmla="*/ 1484 w 1510"/>
                <a:gd name="T53" fmla="*/ 555 h 1510"/>
                <a:gd name="T54" fmla="*/ 1510 w 1510"/>
                <a:gd name="T55" fmla="*/ 755 h 1510"/>
                <a:gd name="T56" fmla="*/ 1484 w 1510"/>
                <a:gd name="T57" fmla="*/ 955 h 1510"/>
                <a:gd name="T58" fmla="*/ 1407 w 1510"/>
                <a:gd name="T59" fmla="*/ 1136 h 1510"/>
                <a:gd name="T60" fmla="*/ 1289 w 1510"/>
                <a:gd name="T61" fmla="*/ 1289 h 1510"/>
                <a:gd name="T62" fmla="*/ 1136 w 1510"/>
                <a:gd name="T63" fmla="*/ 1407 h 1510"/>
                <a:gd name="T64" fmla="*/ 955 w 1510"/>
                <a:gd name="T65" fmla="*/ 1484 h 1510"/>
                <a:gd name="T66" fmla="*/ 755 w 1510"/>
                <a:gd name="T67" fmla="*/ 1510 h 1510"/>
                <a:gd name="T68" fmla="*/ 555 w 1510"/>
                <a:gd name="T69" fmla="*/ 1484 h 1510"/>
                <a:gd name="T70" fmla="*/ 374 w 1510"/>
                <a:gd name="T71" fmla="*/ 1407 h 1510"/>
                <a:gd name="T72" fmla="*/ 221 w 1510"/>
                <a:gd name="T73" fmla="*/ 1289 h 1510"/>
                <a:gd name="T74" fmla="*/ 103 w 1510"/>
                <a:gd name="T75" fmla="*/ 1136 h 1510"/>
                <a:gd name="T76" fmla="*/ 26 w 1510"/>
                <a:gd name="T77" fmla="*/ 955 h 1510"/>
                <a:gd name="T78" fmla="*/ 0 w 1510"/>
                <a:gd name="T79" fmla="*/ 755 h 1510"/>
                <a:gd name="T80" fmla="*/ 26 w 1510"/>
                <a:gd name="T81" fmla="*/ 555 h 1510"/>
                <a:gd name="T82" fmla="*/ 103 w 1510"/>
                <a:gd name="T83" fmla="*/ 374 h 1510"/>
                <a:gd name="T84" fmla="*/ 221 w 1510"/>
                <a:gd name="T85" fmla="*/ 221 h 1510"/>
                <a:gd name="T86" fmla="*/ 374 w 1510"/>
                <a:gd name="T87" fmla="*/ 103 h 1510"/>
                <a:gd name="T88" fmla="*/ 555 w 1510"/>
                <a:gd name="T89" fmla="*/ 26 h 1510"/>
                <a:gd name="T90" fmla="*/ 755 w 1510"/>
                <a:gd name="T91" fmla="*/ 0 h 1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10" h="1510">
                  <a:moveTo>
                    <a:pt x="755" y="162"/>
                  </a:moveTo>
                  <a:lnTo>
                    <a:pt x="695" y="166"/>
                  </a:lnTo>
                  <a:lnTo>
                    <a:pt x="636" y="174"/>
                  </a:lnTo>
                  <a:lnTo>
                    <a:pt x="579" y="189"/>
                  </a:lnTo>
                  <a:lnTo>
                    <a:pt x="524" y="209"/>
                  </a:lnTo>
                  <a:lnTo>
                    <a:pt x="472" y="234"/>
                  </a:lnTo>
                  <a:lnTo>
                    <a:pt x="424" y="264"/>
                  </a:lnTo>
                  <a:lnTo>
                    <a:pt x="379" y="297"/>
                  </a:lnTo>
                  <a:lnTo>
                    <a:pt x="336" y="336"/>
                  </a:lnTo>
                  <a:lnTo>
                    <a:pt x="297" y="379"/>
                  </a:lnTo>
                  <a:lnTo>
                    <a:pt x="264" y="424"/>
                  </a:lnTo>
                  <a:lnTo>
                    <a:pt x="234" y="472"/>
                  </a:lnTo>
                  <a:lnTo>
                    <a:pt x="209" y="524"/>
                  </a:lnTo>
                  <a:lnTo>
                    <a:pt x="189" y="579"/>
                  </a:lnTo>
                  <a:lnTo>
                    <a:pt x="174" y="636"/>
                  </a:lnTo>
                  <a:lnTo>
                    <a:pt x="166" y="695"/>
                  </a:lnTo>
                  <a:lnTo>
                    <a:pt x="162" y="755"/>
                  </a:lnTo>
                  <a:lnTo>
                    <a:pt x="166" y="815"/>
                  </a:lnTo>
                  <a:lnTo>
                    <a:pt x="174" y="874"/>
                  </a:lnTo>
                  <a:lnTo>
                    <a:pt x="189" y="931"/>
                  </a:lnTo>
                  <a:lnTo>
                    <a:pt x="209" y="986"/>
                  </a:lnTo>
                  <a:lnTo>
                    <a:pt x="234" y="1038"/>
                  </a:lnTo>
                  <a:lnTo>
                    <a:pt x="264" y="1086"/>
                  </a:lnTo>
                  <a:lnTo>
                    <a:pt x="297" y="1131"/>
                  </a:lnTo>
                  <a:lnTo>
                    <a:pt x="336" y="1174"/>
                  </a:lnTo>
                  <a:lnTo>
                    <a:pt x="379" y="1213"/>
                  </a:lnTo>
                  <a:lnTo>
                    <a:pt x="424" y="1246"/>
                  </a:lnTo>
                  <a:lnTo>
                    <a:pt x="472" y="1276"/>
                  </a:lnTo>
                  <a:lnTo>
                    <a:pt x="524" y="1301"/>
                  </a:lnTo>
                  <a:lnTo>
                    <a:pt x="579" y="1321"/>
                  </a:lnTo>
                  <a:lnTo>
                    <a:pt x="636" y="1336"/>
                  </a:lnTo>
                  <a:lnTo>
                    <a:pt x="695" y="1344"/>
                  </a:lnTo>
                  <a:lnTo>
                    <a:pt x="755" y="1348"/>
                  </a:lnTo>
                  <a:lnTo>
                    <a:pt x="815" y="1344"/>
                  </a:lnTo>
                  <a:lnTo>
                    <a:pt x="874" y="1336"/>
                  </a:lnTo>
                  <a:lnTo>
                    <a:pt x="931" y="1321"/>
                  </a:lnTo>
                  <a:lnTo>
                    <a:pt x="986" y="1301"/>
                  </a:lnTo>
                  <a:lnTo>
                    <a:pt x="1038" y="1276"/>
                  </a:lnTo>
                  <a:lnTo>
                    <a:pt x="1086" y="1246"/>
                  </a:lnTo>
                  <a:lnTo>
                    <a:pt x="1131" y="1213"/>
                  </a:lnTo>
                  <a:lnTo>
                    <a:pt x="1174" y="1174"/>
                  </a:lnTo>
                  <a:lnTo>
                    <a:pt x="1213" y="1131"/>
                  </a:lnTo>
                  <a:lnTo>
                    <a:pt x="1246" y="1086"/>
                  </a:lnTo>
                  <a:lnTo>
                    <a:pt x="1276" y="1038"/>
                  </a:lnTo>
                  <a:lnTo>
                    <a:pt x="1301" y="986"/>
                  </a:lnTo>
                  <a:lnTo>
                    <a:pt x="1321" y="931"/>
                  </a:lnTo>
                  <a:lnTo>
                    <a:pt x="1336" y="874"/>
                  </a:lnTo>
                  <a:lnTo>
                    <a:pt x="1344" y="815"/>
                  </a:lnTo>
                  <a:lnTo>
                    <a:pt x="1348" y="755"/>
                  </a:lnTo>
                  <a:lnTo>
                    <a:pt x="1344" y="695"/>
                  </a:lnTo>
                  <a:lnTo>
                    <a:pt x="1336" y="636"/>
                  </a:lnTo>
                  <a:lnTo>
                    <a:pt x="1321" y="579"/>
                  </a:lnTo>
                  <a:lnTo>
                    <a:pt x="1301" y="524"/>
                  </a:lnTo>
                  <a:lnTo>
                    <a:pt x="1276" y="472"/>
                  </a:lnTo>
                  <a:lnTo>
                    <a:pt x="1246" y="424"/>
                  </a:lnTo>
                  <a:lnTo>
                    <a:pt x="1213" y="379"/>
                  </a:lnTo>
                  <a:lnTo>
                    <a:pt x="1174" y="336"/>
                  </a:lnTo>
                  <a:lnTo>
                    <a:pt x="1131" y="297"/>
                  </a:lnTo>
                  <a:lnTo>
                    <a:pt x="1086" y="264"/>
                  </a:lnTo>
                  <a:lnTo>
                    <a:pt x="1038" y="234"/>
                  </a:lnTo>
                  <a:lnTo>
                    <a:pt x="986" y="209"/>
                  </a:lnTo>
                  <a:lnTo>
                    <a:pt x="931" y="189"/>
                  </a:lnTo>
                  <a:lnTo>
                    <a:pt x="874" y="174"/>
                  </a:lnTo>
                  <a:lnTo>
                    <a:pt x="815" y="166"/>
                  </a:lnTo>
                  <a:lnTo>
                    <a:pt x="755" y="162"/>
                  </a:lnTo>
                  <a:close/>
                  <a:moveTo>
                    <a:pt x="755" y="0"/>
                  </a:moveTo>
                  <a:lnTo>
                    <a:pt x="824" y="3"/>
                  </a:lnTo>
                  <a:lnTo>
                    <a:pt x="891" y="12"/>
                  </a:lnTo>
                  <a:lnTo>
                    <a:pt x="955" y="26"/>
                  </a:lnTo>
                  <a:lnTo>
                    <a:pt x="1019" y="47"/>
                  </a:lnTo>
                  <a:lnTo>
                    <a:pt x="1079" y="73"/>
                  </a:lnTo>
                  <a:lnTo>
                    <a:pt x="1136" y="103"/>
                  </a:lnTo>
                  <a:lnTo>
                    <a:pt x="1191" y="138"/>
                  </a:lnTo>
                  <a:lnTo>
                    <a:pt x="1241" y="177"/>
                  </a:lnTo>
                  <a:lnTo>
                    <a:pt x="1289" y="221"/>
                  </a:lnTo>
                  <a:lnTo>
                    <a:pt x="1333" y="269"/>
                  </a:lnTo>
                  <a:lnTo>
                    <a:pt x="1372" y="319"/>
                  </a:lnTo>
                  <a:lnTo>
                    <a:pt x="1407" y="374"/>
                  </a:lnTo>
                  <a:lnTo>
                    <a:pt x="1437" y="431"/>
                  </a:lnTo>
                  <a:lnTo>
                    <a:pt x="1463" y="491"/>
                  </a:lnTo>
                  <a:lnTo>
                    <a:pt x="1484" y="555"/>
                  </a:lnTo>
                  <a:lnTo>
                    <a:pt x="1498" y="619"/>
                  </a:lnTo>
                  <a:lnTo>
                    <a:pt x="1507" y="686"/>
                  </a:lnTo>
                  <a:lnTo>
                    <a:pt x="1510" y="755"/>
                  </a:lnTo>
                  <a:lnTo>
                    <a:pt x="1507" y="824"/>
                  </a:lnTo>
                  <a:lnTo>
                    <a:pt x="1498" y="891"/>
                  </a:lnTo>
                  <a:lnTo>
                    <a:pt x="1484" y="955"/>
                  </a:lnTo>
                  <a:lnTo>
                    <a:pt x="1463" y="1019"/>
                  </a:lnTo>
                  <a:lnTo>
                    <a:pt x="1437" y="1079"/>
                  </a:lnTo>
                  <a:lnTo>
                    <a:pt x="1407" y="1136"/>
                  </a:lnTo>
                  <a:lnTo>
                    <a:pt x="1372" y="1191"/>
                  </a:lnTo>
                  <a:lnTo>
                    <a:pt x="1333" y="1241"/>
                  </a:lnTo>
                  <a:lnTo>
                    <a:pt x="1289" y="1289"/>
                  </a:lnTo>
                  <a:lnTo>
                    <a:pt x="1241" y="1333"/>
                  </a:lnTo>
                  <a:lnTo>
                    <a:pt x="1191" y="1372"/>
                  </a:lnTo>
                  <a:lnTo>
                    <a:pt x="1136" y="1407"/>
                  </a:lnTo>
                  <a:lnTo>
                    <a:pt x="1079" y="1437"/>
                  </a:lnTo>
                  <a:lnTo>
                    <a:pt x="1019" y="1463"/>
                  </a:lnTo>
                  <a:lnTo>
                    <a:pt x="955" y="1484"/>
                  </a:lnTo>
                  <a:lnTo>
                    <a:pt x="891" y="1498"/>
                  </a:lnTo>
                  <a:lnTo>
                    <a:pt x="824" y="1507"/>
                  </a:lnTo>
                  <a:lnTo>
                    <a:pt x="755" y="1510"/>
                  </a:lnTo>
                  <a:lnTo>
                    <a:pt x="686" y="1507"/>
                  </a:lnTo>
                  <a:lnTo>
                    <a:pt x="619" y="1498"/>
                  </a:lnTo>
                  <a:lnTo>
                    <a:pt x="555" y="1484"/>
                  </a:lnTo>
                  <a:lnTo>
                    <a:pt x="491" y="1463"/>
                  </a:lnTo>
                  <a:lnTo>
                    <a:pt x="431" y="1437"/>
                  </a:lnTo>
                  <a:lnTo>
                    <a:pt x="374" y="1407"/>
                  </a:lnTo>
                  <a:lnTo>
                    <a:pt x="319" y="1372"/>
                  </a:lnTo>
                  <a:lnTo>
                    <a:pt x="269" y="1333"/>
                  </a:lnTo>
                  <a:lnTo>
                    <a:pt x="221" y="1289"/>
                  </a:lnTo>
                  <a:lnTo>
                    <a:pt x="177" y="1241"/>
                  </a:lnTo>
                  <a:lnTo>
                    <a:pt x="138" y="1191"/>
                  </a:lnTo>
                  <a:lnTo>
                    <a:pt x="103" y="1136"/>
                  </a:lnTo>
                  <a:lnTo>
                    <a:pt x="73" y="1079"/>
                  </a:lnTo>
                  <a:lnTo>
                    <a:pt x="47" y="1019"/>
                  </a:lnTo>
                  <a:lnTo>
                    <a:pt x="26" y="955"/>
                  </a:lnTo>
                  <a:lnTo>
                    <a:pt x="12" y="891"/>
                  </a:lnTo>
                  <a:lnTo>
                    <a:pt x="3" y="824"/>
                  </a:lnTo>
                  <a:lnTo>
                    <a:pt x="0" y="755"/>
                  </a:lnTo>
                  <a:lnTo>
                    <a:pt x="3" y="686"/>
                  </a:lnTo>
                  <a:lnTo>
                    <a:pt x="12" y="619"/>
                  </a:lnTo>
                  <a:lnTo>
                    <a:pt x="26" y="555"/>
                  </a:lnTo>
                  <a:lnTo>
                    <a:pt x="47" y="491"/>
                  </a:lnTo>
                  <a:lnTo>
                    <a:pt x="73" y="431"/>
                  </a:lnTo>
                  <a:lnTo>
                    <a:pt x="103" y="374"/>
                  </a:lnTo>
                  <a:lnTo>
                    <a:pt x="138" y="319"/>
                  </a:lnTo>
                  <a:lnTo>
                    <a:pt x="177" y="269"/>
                  </a:lnTo>
                  <a:lnTo>
                    <a:pt x="221" y="221"/>
                  </a:lnTo>
                  <a:lnTo>
                    <a:pt x="269" y="177"/>
                  </a:lnTo>
                  <a:lnTo>
                    <a:pt x="319" y="138"/>
                  </a:lnTo>
                  <a:lnTo>
                    <a:pt x="374" y="103"/>
                  </a:lnTo>
                  <a:lnTo>
                    <a:pt x="431" y="73"/>
                  </a:lnTo>
                  <a:lnTo>
                    <a:pt x="491" y="47"/>
                  </a:lnTo>
                  <a:lnTo>
                    <a:pt x="555" y="26"/>
                  </a:lnTo>
                  <a:lnTo>
                    <a:pt x="619" y="12"/>
                  </a:lnTo>
                  <a:lnTo>
                    <a:pt x="686" y="3"/>
                  </a:lnTo>
                  <a:lnTo>
                    <a:pt x="755"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dirty="0"/>
            </a:p>
          </p:txBody>
        </p:sp>
      </p:grpSp>
      <p:pic>
        <p:nvPicPr>
          <p:cNvPr id="3" name="Picture 2" descr="A screenshot of a social media post&#10;&#10;Description automatically generated">
            <a:extLst>
              <a:ext uri="{FF2B5EF4-FFF2-40B4-BE49-F238E27FC236}">
                <a16:creationId xmlns:a16="http://schemas.microsoft.com/office/drawing/2014/main" id="{18CD4765-D5D0-4174-9742-1090CF5246A1}"/>
              </a:ext>
            </a:extLst>
          </p:cNvPr>
          <p:cNvPicPr>
            <a:picLocks noChangeAspect="1"/>
          </p:cNvPicPr>
          <p:nvPr/>
        </p:nvPicPr>
        <p:blipFill rotWithShape="1">
          <a:blip r:embed="rId2">
            <a:extLst>
              <a:ext uri="{28A0092B-C50C-407E-A947-70E740481C1C}">
                <a14:useLocalDpi xmlns:a14="http://schemas.microsoft.com/office/drawing/2010/main" val="0"/>
              </a:ext>
            </a:extLst>
          </a:blip>
          <a:srcRect t="14558" b="30748"/>
          <a:stretch/>
        </p:blipFill>
        <p:spPr>
          <a:xfrm>
            <a:off x="4424169" y="1408923"/>
            <a:ext cx="7767661" cy="4030824"/>
          </a:xfrm>
          <a:prstGeom prst="rect">
            <a:avLst/>
          </a:prstGeom>
        </p:spPr>
      </p:pic>
    </p:spTree>
    <p:extLst>
      <p:ext uri="{BB962C8B-B14F-4D97-AF65-F5344CB8AC3E}">
        <p14:creationId xmlns:p14="http://schemas.microsoft.com/office/powerpoint/2010/main" val="3560595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360"/>
                                          </p:val>
                                        </p:tav>
                                        <p:tav tm="100000">
                                          <p:val>
                                            <p:fltVal val="0"/>
                                          </p:val>
                                        </p:tav>
                                      </p:tavLst>
                                    </p:anim>
                                    <p:animEffect transition="in" filter="fade">
                                      <p:cBhvr>
                                        <p:cTn id="10" dur="500"/>
                                        <p:tgtEl>
                                          <p:spTgt spid="10"/>
                                        </p:tgtEl>
                                      </p:cBhvr>
                                    </p:animEffect>
                                  </p:childTnLst>
                                </p:cTn>
                              </p:par>
                              <p:par>
                                <p:cTn id="11" presetID="2" presetClass="entr" presetSubtype="4" accel="20000" decel="80000" fill="hold" grpId="0" nodeType="withEffect">
                                  <p:stCondLst>
                                    <p:cond delay="0"/>
                                  </p:stCondLst>
                                  <p:iterate type="wd">
                                    <p:tmPct val="10000"/>
                                  </p:iterate>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txBox="1">
            <a:spLocks/>
          </p:cNvSpPr>
          <p:nvPr/>
        </p:nvSpPr>
        <p:spPr>
          <a:xfrm>
            <a:off x="3198812" y="100898"/>
            <a:ext cx="5794376" cy="738664"/>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800" b="1" dirty="0">
                <a:solidFill>
                  <a:schemeClr val="accent1"/>
                </a:solidFill>
              </a:rPr>
              <a:t>Correlation Heatmap</a:t>
            </a:r>
            <a:endParaRPr lang="en-US" sz="3200" b="1" dirty="0">
              <a:solidFill>
                <a:schemeClr val="accent1"/>
              </a:solidFill>
            </a:endParaRPr>
          </a:p>
        </p:txBody>
      </p:sp>
      <p:pic>
        <p:nvPicPr>
          <p:cNvPr id="6" name="Picture Placeholder 5" descr="A screenshot of a cell phone&#10;&#10;Description automatically generated">
            <a:extLst>
              <a:ext uri="{FF2B5EF4-FFF2-40B4-BE49-F238E27FC236}">
                <a16:creationId xmlns:a16="http://schemas.microsoft.com/office/drawing/2014/main" id="{E0C59FB1-AFAF-4E91-B7D7-8F64D16F1A51}"/>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121" r="360"/>
          <a:stretch/>
        </p:blipFill>
        <p:spPr>
          <a:xfrm>
            <a:off x="1751045" y="839562"/>
            <a:ext cx="8689910" cy="5764516"/>
          </a:xfrm>
        </p:spPr>
      </p:pic>
    </p:spTree>
    <p:extLst>
      <p:ext uri="{BB962C8B-B14F-4D97-AF65-F5344CB8AC3E}">
        <p14:creationId xmlns:p14="http://schemas.microsoft.com/office/powerpoint/2010/main" val="31788747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afterEffect">
                                  <p:stCondLst>
                                    <p:cond delay="0"/>
                                  </p:stCondLst>
                                  <p:iterate type="wd">
                                    <p:tmPct val="10000"/>
                                  </p:iterate>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14340"/>
          <a:stretch/>
        </p:blipFill>
        <p:spPr>
          <a:xfrm>
            <a:off x="0" y="0"/>
            <a:ext cx="8369559" cy="6802196"/>
          </a:xfrm>
        </p:spPr>
      </p:pic>
      <p:sp>
        <p:nvSpPr>
          <p:cNvPr id="12" name="TextBox 11"/>
          <p:cNvSpPr txBox="1"/>
          <p:nvPr/>
        </p:nvSpPr>
        <p:spPr>
          <a:xfrm>
            <a:off x="7355711" y="2598003"/>
            <a:ext cx="5044332" cy="1661993"/>
          </a:xfrm>
          <a:prstGeom prst="rect">
            <a:avLst/>
          </a:prstGeom>
          <a:noFill/>
        </p:spPr>
        <p:txBody>
          <a:bodyPr wrap="square" lIns="0" tIns="0" rIns="0" bIns="0" rtlCol="0" anchor="ctr">
            <a:spAutoFit/>
          </a:bodyPr>
          <a:lstStyle/>
          <a:p>
            <a:pPr algn="ctr"/>
            <a:r>
              <a:rPr lang="en-US" sz="5400" b="1" dirty="0">
                <a:solidFill>
                  <a:schemeClr val="tx1">
                    <a:lumMod val="75000"/>
                    <a:lumOff val="25000"/>
                  </a:schemeClr>
                </a:solidFill>
              </a:rPr>
              <a:t>Assigning </a:t>
            </a:r>
            <a:r>
              <a:rPr lang="en-US" sz="5400" b="1" dirty="0">
                <a:solidFill>
                  <a:schemeClr val="accent1"/>
                </a:solidFill>
              </a:rPr>
              <a:t>Weights</a:t>
            </a:r>
          </a:p>
        </p:txBody>
      </p:sp>
      <p:pic>
        <p:nvPicPr>
          <p:cNvPr id="3" name="Graphic 2" descr="Dumbbell">
            <a:extLst>
              <a:ext uri="{FF2B5EF4-FFF2-40B4-BE49-F238E27FC236}">
                <a16:creationId xmlns:a16="http://schemas.microsoft.com/office/drawing/2014/main" id="{DE848C6B-D204-4543-B3E1-71E62CFA3AAA}"/>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20676" y="1546182"/>
            <a:ext cx="914400" cy="914400"/>
          </a:xfrm>
          <a:prstGeom prst="rect">
            <a:avLst/>
          </a:prstGeom>
        </p:spPr>
      </p:pic>
    </p:spTree>
    <p:extLst>
      <p:ext uri="{BB962C8B-B14F-4D97-AF65-F5344CB8AC3E}">
        <p14:creationId xmlns:p14="http://schemas.microsoft.com/office/powerpoint/2010/main" val="41446903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afterEffect">
                                  <p:stCondLst>
                                    <p:cond delay="0"/>
                                  </p:stCondLst>
                                  <p:iterate type="wd">
                                    <p:tmPct val="10000"/>
                                  </p:iterate>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txBox="1">
            <a:spLocks/>
          </p:cNvSpPr>
          <p:nvPr/>
        </p:nvSpPr>
        <p:spPr>
          <a:xfrm>
            <a:off x="3238141" y="201561"/>
            <a:ext cx="6407304" cy="738664"/>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800" b="1" dirty="0">
                <a:solidFill>
                  <a:schemeClr val="accent1"/>
                </a:solidFill>
              </a:rPr>
              <a:t>Family Index – At a glance</a:t>
            </a:r>
            <a:endParaRPr lang="en-US" sz="3200" b="1" dirty="0">
              <a:solidFill>
                <a:schemeClr val="accent1"/>
              </a:solidFill>
            </a:endParaRPr>
          </a:p>
        </p:txBody>
      </p:sp>
      <p:pic>
        <p:nvPicPr>
          <p:cNvPr id="2" name="Picture 1"/>
          <p:cNvPicPr>
            <a:picLocks noChangeAspect="1"/>
          </p:cNvPicPr>
          <p:nvPr/>
        </p:nvPicPr>
        <p:blipFill>
          <a:blip r:embed="rId2"/>
          <a:stretch>
            <a:fillRect/>
          </a:stretch>
        </p:blipFill>
        <p:spPr>
          <a:xfrm>
            <a:off x="484785" y="1528180"/>
            <a:ext cx="10972800" cy="5180682"/>
          </a:xfrm>
          <a:prstGeom prst="rect">
            <a:avLst/>
          </a:prstGeom>
          <a:ln w="3175">
            <a:solidFill>
              <a:schemeClr val="tx1"/>
            </a:solidFill>
          </a:ln>
        </p:spPr>
      </p:pic>
    </p:spTree>
    <p:extLst>
      <p:ext uri="{BB962C8B-B14F-4D97-AF65-F5344CB8AC3E}">
        <p14:creationId xmlns:p14="http://schemas.microsoft.com/office/powerpoint/2010/main" val="39380335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afterEffect">
                                  <p:stCondLst>
                                    <p:cond delay="0"/>
                                  </p:stCondLst>
                                  <p:iterate type="wd">
                                    <p:tmPct val="10000"/>
                                  </p:iterate>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txBox="1">
            <a:spLocks/>
          </p:cNvSpPr>
          <p:nvPr/>
        </p:nvSpPr>
        <p:spPr>
          <a:xfrm>
            <a:off x="484785" y="201561"/>
            <a:ext cx="10972799" cy="738664"/>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b="1" dirty="0">
                <a:solidFill>
                  <a:schemeClr val="accent1"/>
                </a:solidFill>
              </a:rPr>
              <a:t>County wise distribution of Family index</a:t>
            </a:r>
            <a:endParaRPr lang="en-US" sz="3200" b="1" dirty="0">
              <a:solidFill>
                <a:schemeClr val="accent1"/>
              </a:solidFill>
            </a:endParaRPr>
          </a:p>
        </p:txBody>
      </p:sp>
      <p:pic>
        <p:nvPicPr>
          <p:cNvPr id="4" name="Picture 3" descr="A screen shot of a city&#10;&#10;Description automatically generated">
            <a:extLst>
              <a:ext uri="{FF2B5EF4-FFF2-40B4-BE49-F238E27FC236}">
                <a16:creationId xmlns:a16="http://schemas.microsoft.com/office/drawing/2014/main" id="{46AA39A8-0110-4733-809A-5E46F2A633A5}"/>
              </a:ext>
            </a:extLst>
          </p:cNvPr>
          <p:cNvPicPr>
            <a:picLocks noChangeAspect="1"/>
          </p:cNvPicPr>
          <p:nvPr/>
        </p:nvPicPr>
        <p:blipFill rotWithShape="1">
          <a:blip r:embed="rId2">
            <a:extLst>
              <a:ext uri="{28A0092B-C50C-407E-A947-70E740481C1C}">
                <a14:useLocalDpi xmlns:a14="http://schemas.microsoft.com/office/drawing/2010/main" val="0"/>
              </a:ext>
            </a:extLst>
          </a:blip>
          <a:srcRect t="15483"/>
          <a:stretch/>
        </p:blipFill>
        <p:spPr>
          <a:xfrm>
            <a:off x="1238865" y="1061885"/>
            <a:ext cx="9547122" cy="54077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897142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afterEffect">
                                  <p:stCondLst>
                                    <p:cond delay="0"/>
                                  </p:stCondLst>
                                  <p:iterate type="wd">
                                    <p:tmPct val="10000"/>
                                  </p:iterate>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A29398BB-6F62-472B-88B2-8D942FEB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98715123-C3D9-4140-AF4F-A5D6CD773DF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46975" y="1330748"/>
            <a:ext cx="2048822" cy="28064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16DE918-7EAD-486A-91E1-89527768D6E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3224" y="5131734"/>
            <a:ext cx="6135573" cy="1319147"/>
          </a:xfrm>
          <a:prstGeom prst="rect">
            <a:avLst/>
          </a:prstGeom>
          <a:noFill/>
          <a:extLst>
            <a:ext uri="{909E8E84-426E-40DD-AFC4-6F175D3DCCD1}">
              <a14:hiddenFill xmlns:a14="http://schemas.microsoft.com/office/drawing/2010/main">
                <a:solidFill>
                  <a:srgbClr val="FFFFFF"/>
                </a:solidFill>
              </a14:hiddenFill>
            </a:ext>
          </a:extLst>
        </p:spPr>
      </p:pic>
      <p:sp>
        <p:nvSpPr>
          <p:cNvPr id="75" name="Freeform: Shape 74">
            <a:extLst>
              <a:ext uri="{FF2B5EF4-FFF2-40B4-BE49-F238E27FC236}">
                <a16:creationId xmlns:a16="http://schemas.microsoft.com/office/drawing/2014/main" id="{74F93062-C8C5-49C4-B90F-AA5653D57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772" y="1391829"/>
            <a:ext cx="5952404" cy="4961263"/>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 name="Title 2"/>
          <p:cNvSpPr txBox="1">
            <a:spLocks/>
          </p:cNvSpPr>
          <p:nvPr/>
        </p:nvSpPr>
        <p:spPr>
          <a:xfrm>
            <a:off x="6719097" y="2080236"/>
            <a:ext cx="3447288" cy="1792224"/>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90000"/>
              </a:lnSpc>
              <a:spcAft>
                <a:spcPts val="600"/>
              </a:spcAft>
            </a:pPr>
            <a:r>
              <a:rPr lang="en-US" b="1">
                <a:solidFill>
                  <a:schemeClr val="bg1"/>
                </a:solidFill>
              </a:rPr>
              <a:t>Key learning</a:t>
            </a:r>
          </a:p>
        </p:txBody>
      </p:sp>
      <p:sp>
        <p:nvSpPr>
          <p:cNvPr id="2" name="TextBox 1">
            <a:extLst>
              <a:ext uri="{FF2B5EF4-FFF2-40B4-BE49-F238E27FC236}">
                <a16:creationId xmlns:a16="http://schemas.microsoft.com/office/drawing/2014/main" id="{1840C323-2137-4E82-B0ED-33EB767D6F98}"/>
              </a:ext>
            </a:extLst>
          </p:cNvPr>
          <p:cNvSpPr txBox="1"/>
          <p:nvPr/>
        </p:nvSpPr>
        <p:spPr>
          <a:xfrm>
            <a:off x="496824" y="570271"/>
            <a:ext cx="5245948" cy="646331"/>
          </a:xfrm>
          <a:prstGeom prst="rect">
            <a:avLst/>
          </a:prstGeom>
          <a:noFill/>
        </p:spPr>
        <p:txBody>
          <a:bodyPr wrap="square" rtlCol="0">
            <a:spAutoFit/>
          </a:bodyPr>
          <a:lstStyle/>
          <a:p>
            <a:r>
              <a:rPr lang="en-IN" dirty="0"/>
              <a:t>The census tract areas with a family index score lower than 25 are:</a:t>
            </a:r>
          </a:p>
        </p:txBody>
      </p:sp>
      <p:sp>
        <p:nvSpPr>
          <p:cNvPr id="3" name="TextBox 2">
            <a:extLst>
              <a:ext uri="{FF2B5EF4-FFF2-40B4-BE49-F238E27FC236}">
                <a16:creationId xmlns:a16="http://schemas.microsoft.com/office/drawing/2014/main" id="{782C697C-7CC3-403C-9B60-8EE505A7D103}"/>
              </a:ext>
            </a:extLst>
          </p:cNvPr>
          <p:cNvSpPr txBox="1"/>
          <p:nvPr/>
        </p:nvSpPr>
        <p:spPr>
          <a:xfrm>
            <a:off x="623224" y="4375355"/>
            <a:ext cx="5010660" cy="1200329"/>
          </a:xfrm>
          <a:prstGeom prst="rect">
            <a:avLst/>
          </a:prstGeom>
          <a:noFill/>
        </p:spPr>
        <p:txBody>
          <a:bodyPr wrap="square" rtlCol="0">
            <a:spAutoFit/>
          </a:bodyPr>
          <a:lstStyle/>
          <a:p>
            <a:r>
              <a:rPr lang="en-IN" dirty="0"/>
              <a:t>These areas all have a low income, the Census Tract 93.04,Dallas,TX per capita income is only $9307.</a:t>
            </a:r>
          </a:p>
          <a:p>
            <a:br>
              <a:rPr lang="en-IN" dirty="0"/>
            </a:br>
            <a:endParaRPr lang="en-US" dirty="0"/>
          </a:p>
        </p:txBody>
      </p:sp>
    </p:spTree>
    <p:extLst>
      <p:ext uri="{BB962C8B-B14F-4D97-AF65-F5344CB8AC3E}">
        <p14:creationId xmlns:p14="http://schemas.microsoft.com/office/powerpoint/2010/main" val="23325025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afterEffect">
                                  <p:stCondLst>
                                    <p:cond delay="0"/>
                                  </p:stCondLst>
                                  <p:iterate type="wd">
                                    <p:tmPct val="10000"/>
                                  </p:iterate>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21"/>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b="15421"/>
          <a:stretch/>
        </p:blipFill>
        <p:spPr>
          <a:xfrm>
            <a:off x="-1" y="127"/>
            <a:ext cx="12191999" cy="6857873"/>
          </a:xfrm>
        </p:spPr>
      </p:pic>
      <p:sp>
        <p:nvSpPr>
          <p:cNvPr id="14" name="Rectangle 13"/>
          <p:cNvSpPr/>
          <p:nvPr/>
        </p:nvSpPr>
        <p:spPr bwMode="auto">
          <a:xfrm>
            <a:off x="0" y="9324"/>
            <a:ext cx="12192000" cy="6858000"/>
          </a:xfrm>
          <a:prstGeom prst="rect">
            <a:avLst/>
          </a:prstGeom>
          <a:solidFill>
            <a:srgbClr val="515C63">
              <a:alpha val="70000"/>
            </a:srgbClr>
          </a:solidFill>
          <a:ln w="9525">
            <a:noFill/>
            <a:round/>
            <a:headEnd/>
            <a:tailEnd/>
          </a:ln>
        </p:spPr>
        <p:txBody>
          <a:bodyPr vert="horz" wrap="square" lIns="121920" tIns="60960" rIns="121920" bIns="60960" numCol="1" rtlCol="0" anchor="t" anchorCtr="0" compatLnSpc="1">
            <a:prstTxWarp prst="textNoShape">
              <a:avLst/>
            </a:prstTxWarp>
          </a:bodyPr>
          <a:lstStyle/>
          <a:p>
            <a:pPr algn="ctr"/>
            <a:endParaRPr lang="en-US" sz="2400" dirty="0"/>
          </a:p>
        </p:txBody>
      </p:sp>
      <p:sp>
        <p:nvSpPr>
          <p:cNvPr id="7" name="Rectangle 6"/>
          <p:cNvSpPr/>
          <p:nvPr/>
        </p:nvSpPr>
        <p:spPr>
          <a:xfrm>
            <a:off x="634482" y="1953511"/>
            <a:ext cx="11047445" cy="1526700"/>
          </a:xfrm>
          <a:prstGeom prst="rect">
            <a:avLst/>
          </a:prstGeom>
        </p:spPr>
        <p:txBody>
          <a:bodyPr wrap="square" anchor="ctr">
            <a:spAutoFit/>
          </a:bodyPr>
          <a:lstStyle/>
          <a:p>
            <a:pPr algn="ctr">
              <a:lnSpc>
                <a:spcPct val="130000"/>
              </a:lnSpc>
            </a:pPr>
            <a:r>
              <a:rPr lang="en-US" sz="7800" b="1" dirty="0">
                <a:solidFill>
                  <a:schemeClr val="bg1"/>
                </a:solidFill>
              </a:rPr>
              <a:t>Thank you</a:t>
            </a:r>
            <a:endParaRPr lang="en-US" sz="7800" dirty="0">
              <a:solidFill>
                <a:schemeClr val="bg1"/>
              </a:solidFill>
            </a:endParaRPr>
          </a:p>
        </p:txBody>
      </p:sp>
      <p:grpSp>
        <p:nvGrpSpPr>
          <p:cNvPr id="11" name="Group 10"/>
          <p:cNvGrpSpPr/>
          <p:nvPr/>
        </p:nvGrpSpPr>
        <p:grpSpPr>
          <a:xfrm>
            <a:off x="4909464" y="3683927"/>
            <a:ext cx="2373073" cy="64851"/>
            <a:chOff x="-680936" y="1663430"/>
            <a:chExt cx="4016810" cy="48638"/>
          </a:xfrm>
        </p:grpSpPr>
        <p:sp>
          <p:nvSpPr>
            <p:cNvPr id="3" name="Rectangle 2"/>
            <p:cNvSpPr/>
            <p:nvPr/>
          </p:nvSpPr>
          <p:spPr>
            <a:xfrm>
              <a:off x="-680936" y="1663430"/>
              <a:ext cx="680936" cy="486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2" name="Rectangle 11"/>
            <p:cNvSpPr/>
            <p:nvPr/>
          </p:nvSpPr>
          <p:spPr>
            <a:xfrm>
              <a:off x="-1" y="1663430"/>
              <a:ext cx="680936" cy="486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 name="Rectangle 12"/>
            <p:cNvSpPr/>
            <p:nvPr/>
          </p:nvSpPr>
          <p:spPr>
            <a:xfrm>
              <a:off x="670497" y="1663430"/>
              <a:ext cx="680936" cy="486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14"/>
            <p:cNvSpPr/>
            <p:nvPr/>
          </p:nvSpPr>
          <p:spPr>
            <a:xfrm>
              <a:off x="1340282" y="1663430"/>
              <a:ext cx="680936" cy="486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Rectangle 15"/>
            <p:cNvSpPr/>
            <p:nvPr/>
          </p:nvSpPr>
          <p:spPr>
            <a:xfrm>
              <a:off x="1999629" y="1663430"/>
              <a:ext cx="680936" cy="4863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8" name="Rectangle 17"/>
            <p:cNvSpPr/>
            <p:nvPr/>
          </p:nvSpPr>
          <p:spPr>
            <a:xfrm>
              <a:off x="2654938" y="1663430"/>
              <a:ext cx="680936" cy="486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16231743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6000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16" presetClass="entr" presetSubtype="21"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0701" y="464165"/>
            <a:ext cx="3253361" cy="172720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 name="Rectangle 7"/>
          <p:cNvSpPr/>
          <p:nvPr/>
        </p:nvSpPr>
        <p:spPr>
          <a:xfrm>
            <a:off x="962047" y="994276"/>
            <a:ext cx="2370667" cy="666977"/>
          </a:xfrm>
          <a:prstGeom prst="rect">
            <a:avLst/>
          </a:prstGeom>
        </p:spPr>
        <p:txBody>
          <a:bodyPr wrap="square" anchor="ctr">
            <a:spAutoFit/>
          </a:bodyPr>
          <a:lstStyle/>
          <a:p>
            <a:pPr algn="ctr"/>
            <a:r>
              <a:rPr lang="en-US" sz="1867" b="1" dirty="0">
                <a:solidFill>
                  <a:schemeClr val="accent1"/>
                </a:solidFill>
                <a:latin typeface="+mj-lt"/>
              </a:rPr>
              <a:t>Child Poverty is a Moral Issue</a:t>
            </a:r>
            <a:endParaRPr lang="en-US" sz="3733" b="1" dirty="0">
              <a:solidFill>
                <a:schemeClr val="accent1"/>
              </a:solidFill>
              <a:latin typeface="+mj-lt"/>
            </a:endParaRPr>
          </a:p>
        </p:txBody>
      </p:sp>
      <p:sp>
        <p:nvSpPr>
          <p:cNvPr id="7" name="Oval 6"/>
          <p:cNvSpPr/>
          <p:nvPr/>
        </p:nvSpPr>
        <p:spPr>
          <a:xfrm>
            <a:off x="3365500" y="1784965"/>
            <a:ext cx="812800" cy="812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Rectangle 15"/>
          <p:cNvSpPr/>
          <p:nvPr/>
        </p:nvSpPr>
        <p:spPr>
          <a:xfrm>
            <a:off x="4419601" y="464165"/>
            <a:ext cx="3253361" cy="1727200"/>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8" name="Rectangle 17"/>
          <p:cNvSpPr/>
          <p:nvPr/>
        </p:nvSpPr>
        <p:spPr>
          <a:xfrm>
            <a:off x="4860947" y="994278"/>
            <a:ext cx="2370667" cy="666977"/>
          </a:xfrm>
          <a:prstGeom prst="rect">
            <a:avLst/>
          </a:prstGeom>
        </p:spPr>
        <p:txBody>
          <a:bodyPr wrap="square" anchor="ctr">
            <a:spAutoFit/>
          </a:bodyPr>
          <a:lstStyle/>
          <a:p>
            <a:pPr algn="ctr"/>
            <a:r>
              <a:rPr lang="en-US" sz="1867" b="1" dirty="0">
                <a:solidFill>
                  <a:schemeClr val="accent2"/>
                </a:solidFill>
                <a:latin typeface="+mj-lt"/>
              </a:rPr>
              <a:t>Child Poverty is an Economic Issue</a:t>
            </a:r>
            <a:endParaRPr lang="en-US" sz="3733" b="1" dirty="0">
              <a:solidFill>
                <a:schemeClr val="accent2"/>
              </a:solidFill>
              <a:latin typeface="+mj-lt"/>
            </a:endParaRPr>
          </a:p>
        </p:txBody>
      </p:sp>
      <p:sp>
        <p:nvSpPr>
          <p:cNvPr id="23" name="Rectangle 22"/>
          <p:cNvSpPr/>
          <p:nvPr/>
        </p:nvSpPr>
        <p:spPr>
          <a:xfrm>
            <a:off x="8318501" y="464165"/>
            <a:ext cx="3253361" cy="1727200"/>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5" name="Rectangle 24"/>
          <p:cNvSpPr/>
          <p:nvPr/>
        </p:nvSpPr>
        <p:spPr>
          <a:xfrm>
            <a:off x="8759847" y="994278"/>
            <a:ext cx="2370667" cy="666977"/>
          </a:xfrm>
          <a:prstGeom prst="rect">
            <a:avLst/>
          </a:prstGeom>
        </p:spPr>
        <p:txBody>
          <a:bodyPr wrap="square" anchor="ctr">
            <a:spAutoFit/>
          </a:bodyPr>
          <a:lstStyle/>
          <a:p>
            <a:pPr algn="ctr"/>
            <a:r>
              <a:rPr lang="en-US" sz="1867" b="1" dirty="0">
                <a:solidFill>
                  <a:schemeClr val="accent3"/>
                </a:solidFill>
                <a:latin typeface="+mj-lt"/>
              </a:rPr>
              <a:t>Child Poverty is a </a:t>
            </a:r>
          </a:p>
          <a:p>
            <a:pPr algn="ctr"/>
            <a:r>
              <a:rPr lang="en-US" sz="1867" b="1" dirty="0">
                <a:solidFill>
                  <a:schemeClr val="accent3"/>
                </a:solidFill>
                <a:latin typeface="+mj-lt"/>
              </a:rPr>
              <a:t>Dallas  Issue</a:t>
            </a:r>
            <a:endParaRPr lang="en-US" sz="3733" b="1" dirty="0">
              <a:solidFill>
                <a:schemeClr val="accent3"/>
              </a:solidFill>
              <a:latin typeface="+mj-lt"/>
            </a:endParaRPr>
          </a:p>
        </p:txBody>
      </p:sp>
      <p:sp>
        <p:nvSpPr>
          <p:cNvPr id="20" name="Oval 19"/>
          <p:cNvSpPr/>
          <p:nvPr/>
        </p:nvSpPr>
        <p:spPr>
          <a:xfrm>
            <a:off x="7264400" y="1784965"/>
            <a:ext cx="812800" cy="812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7" name="Oval 26"/>
          <p:cNvSpPr/>
          <p:nvPr/>
        </p:nvSpPr>
        <p:spPr>
          <a:xfrm>
            <a:off x="11163300" y="1784965"/>
            <a:ext cx="812800" cy="812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8" name="Inhaltsplatzhalter 4"/>
          <p:cNvSpPr txBox="1">
            <a:spLocks/>
          </p:cNvSpPr>
          <p:nvPr/>
        </p:nvSpPr>
        <p:spPr>
          <a:xfrm>
            <a:off x="569027" y="2784864"/>
            <a:ext cx="3266061" cy="3359894"/>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en-IN" sz="1400" dirty="0">
                <a:solidFill>
                  <a:schemeClr val="tx1">
                    <a:lumMod val="75000"/>
                    <a:lumOff val="25000"/>
                  </a:schemeClr>
                </a:solidFill>
                <a:latin typeface="+mj-lt"/>
              </a:rPr>
              <a:t>For children to grow up with so little in a region where affluence is so visible challenges our most basic principles of fairness.</a:t>
            </a:r>
          </a:p>
          <a:p>
            <a:pPr>
              <a:lnSpc>
                <a:spcPct val="150000"/>
              </a:lnSpc>
            </a:pPr>
            <a:r>
              <a:rPr lang="en-IN" sz="1400" dirty="0">
                <a:solidFill>
                  <a:schemeClr val="tx1">
                    <a:lumMod val="75000"/>
                    <a:lumOff val="25000"/>
                  </a:schemeClr>
                </a:solidFill>
                <a:latin typeface="+mj-lt"/>
              </a:rPr>
              <a:t>Poverty exposes children to devastating levels of trauma that undermine a child’s future by stunting physical, cognitive, and behavioural development, thereby producing a lifetime of health and economic challenges.</a:t>
            </a:r>
            <a:endParaRPr lang="en-US" sz="1400" dirty="0">
              <a:solidFill>
                <a:schemeClr val="tx1">
                  <a:lumMod val="75000"/>
                  <a:lumOff val="25000"/>
                </a:schemeClr>
              </a:solidFill>
              <a:latin typeface="+mj-lt"/>
            </a:endParaRPr>
          </a:p>
        </p:txBody>
      </p:sp>
      <p:sp>
        <p:nvSpPr>
          <p:cNvPr id="32" name="Inhaltsplatzhalter 4"/>
          <p:cNvSpPr txBox="1">
            <a:spLocks/>
          </p:cNvSpPr>
          <p:nvPr/>
        </p:nvSpPr>
        <p:spPr>
          <a:xfrm>
            <a:off x="8312150" y="2784864"/>
            <a:ext cx="3266061" cy="2808398"/>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en-IN" sz="1400" dirty="0">
                <a:solidFill>
                  <a:schemeClr val="tx1">
                    <a:lumMod val="75000"/>
                    <a:lumOff val="25000"/>
                  </a:schemeClr>
                </a:solidFill>
                <a:latin typeface="+mj-lt"/>
              </a:rPr>
              <a:t>Dallas has the 3rd highest rate of child poverty in the nation.</a:t>
            </a:r>
          </a:p>
          <a:p>
            <a:pPr>
              <a:lnSpc>
                <a:spcPct val="150000"/>
              </a:lnSpc>
            </a:pPr>
            <a:r>
              <a:rPr lang="en-IN" sz="1400" dirty="0">
                <a:solidFill>
                  <a:schemeClr val="tx1">
                    <a:lumMod val="75000"/>
                    <a:lumOff val="25000"/>
                  </a:schemeClr>
                </a:solidFill>
                <a:latin typeface="+mj-lt"/>
              </a:rPr>
              <a:t>The long-term economic cost of the 95,000+ local children growing up in poverty today exceeds $150 billion.</a:t>
            </a:r>
          </a:p>
          <a:p>
            <a:pPr>
              <a:lnSpc>
                <a:spcPct val="150000"/>
              </a:lnSpc>
            </a:pPr>
            <a:r>
              <a:rPr lang="en-IN" sz="1400" dirty="0">
                <a:solidFill>
                  <a:schemeClr val="tx1">
                    <a:lumMod val="75000"/>
                    <a:lumOff val="25000"/>
                  </a:schemeClr>
                </a:solidFill>
                <a:latin typeface="+mj-lt"/>
              </a:rPr>
              <a:t>Over the past 15 years, the poverty rate in Dallas has increased by 42%, while the population has only increased 4.4%.</a:t>
            </a:r>
            <a:endParaRPr lang="en-US" sz="1400" dirty="0">
              <a:solidFill>
                <a:schemeClr val="tx1">
                  <a:lumMod val="75000"/>
                  <a:lumOff val="25000"/>
                </a:schemeClr>
              </a:solidFill>
              <a:latin typeface="+mj-lt"/>
            </a:endParaRPr>
          </a:p>
        </p:txBody>
      </p:sp>
      <p:sp>
        <p:nvSpPr>
          <p:cNvPr id="34" name="Inhaltsplatzhalter 4"/>
          <p:cNvSpPr txBox="1">
            <a:spLocks/>
          </p:cNvSpPr>
          <p:nvPr/>
        </p:nvSpPr>
        <p:spPr>
          <a:xfrm>
            <a:off x="4480626" y="2784864"/>
            <a:ext cx="3266061" cy="3131563"/>
          </a:xfrm>
          <a:prstGeom prst="rect">
            <a:avLst/>
          </a:prstGeom>
        </p:spPr>
        <p:txBody>
          <a:bodyPr wrap="square" lIns="0" tIns="0" rIns="0" bIns="0">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en-IN" sz="1400" dirty="0">
                <a:solidFill>
                  <a:schemeClr val="tx1">
                    <a:lumMod val="75000"/>
                    <a:lumOff val="25000"/>
                  </a:schemeClr>
                </a:solidFill>
                <a:latin typeface="+mj-lt"/>
              </a:rPr>
              <a:t>Economists estimate that childhood poverty costs the U.S. economy over $1 trillion per year, or 5.4% GDP.</a:t>
            </a:r>
          </a:p>
          <a:p>
            <a:pPr>
              <a:lnSpc>
                <a:spcPct val="150000"/>
              </a:lnSpc>
            </a:pPr>
            <a:r>
              <a:rPr lang="en-IN" sz="1400" dirty="0">
                <a:solidFill>
                  <a:schemeClr val="tx1">
                    <a:lumMod val="75000"/>
                    <a:lumOff val="25000"/>
                  </a:schemeClr>
                </a:solidFill>
                <a:latin typeface="+mj-lt"/>
              </a:rPr>
              <a:t>Each child growing up in poverty has an average net-cost to our economy of $1.6 million throughout that child’s life. </a:t>
            </a:r>
          </a:p>
          <a:p>
            <a:pPr>
              <a:lnSpc>
                <a:spcPct val="150000"/>
              </a:lnSpc>
            </a:pPr>
            <a:r>
              <a:rPr lang="en-IN" sz="1400" dirty="0">
                <a:solidFill>
                  <a:schemeClr val="tx1">
                    <a:lumMod val="75000"/>
                    <a:lumOff val="25000"/>
                  </a:schemeClr>
                </a:solidFill>
                <a:latin typeface="+mj-lt"/>
              </a:rPr>
              <a:t>The cost of inaction is much higher than the cost of action.  Every $1 spent to fight child poverty lowers future costs by $7.</a:t>
            </a:r>
            <a:endParaRPr lang="en-US" sz="1400" dirty="0">
              <a:solidFill>
                <a:schemeClr val="tx1">
                  <a:lumMod val="75000"/>
                  <a:lumOff val="25000"/>
                </a:schemeClr>
              </a:solidFill>
              <a:latin typeface="+mj-lt"/>
            </a:endParaRPr>
          </a:p>
        </p:txBody>
      </p:sp>
      <p:pic>
        <p:nvPicPr>
          <p:cNvPr id="9" name="Picture 8" descr="A picture containing drawing&#10;&#10;Description automatically generated">
            <a:extLst>
              <a:ext uri="{FF2B5EF4-FFF2-40B4-BE49-F238E27FC236}">
                <a16:creationId xmlns:a16="http://schemas.microsoft.com/office/drawing/2014/main" id="{F430F481-9B64-498C-B9AF-C34F08E4B6DA}"/>
              </a:ext>
            </a:extLst>
          </p:cNvPr>
          <p:cNvPicPr>
            <a:picLocks noChangeAspect="1"/>
          </p:cNvPicPr>
          <p:nvPr/>
        </p:nvPicPr>
        <p:blipFill rotWithShape="1">
          <a:blip r:embed="rId2">
            <a:extLst>
              <a:ext uri="{28A0092B-C50C-407E-A947-70E740481C1C}">
                <a14:useLocalDpi xmlns:a14="http://schemas.microsoft.com/office/drawing/2010/main" val="0"/>
              </a:ext>
            </a:extLst>
          </a:blip>
          <a:srcRect l="36449" r="36857" b="45150"/>
          <a:stretch/>
        </p:blipFill>
        <p:spPr>
          <a:xfrm>
            <a:off x="3457308" y="1899433"/>
            <a:ext cx="629183" cy="581781"/>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75C5B79F-6DFD-455C-92F2-253735777600}"/>
              </a:ext>
            </a:extLst>
          </p:cNvPr>
          <p:cNvPicPr>
            <a:picLocks noChangeAspect="1"/>
          </p:cNvPicPr>
          <p:nvPr/>
        </p:nvPicPr>
        <p:blipFill rotWithShape="1">
          <a:blip r:embed="rId3">
            <a:extLst>
              <a:ext uri="{28A0092B-C50C-407E-A947-70E740481C1C}">
                <a14:useLocalDpi xmlns:a14="http://schemas.microsoft.com/office/drawing/2010/main" val="0"/>
              </a:ext>
            </a:extLst>
          </a:blip>
          <a:srcRect l="36204" r="37347" b="44830"/>
          <a:stretch/>
        </p:blipFill>
        <p:spPr>
          <a:xfrm>
            <a:off x="7264400" y="1808852"/>
            <a:ext cx="812800" cy="762941"/>
          </a:xfrm>
          <a:prstGeom prst="rect">
            <a:avLst/>
          </a:prstGeom>
        </p:spPr>
      </p:pic>
      <p:pic>
        <p:nvPicPr>
          <p:cNvPr id="13" name="Picture 12" descr="A close up of a logo&#10;&#10;Description automatically generated">
            <a:extLst>
              <a:ext uri="{FF2B5EF4-FFF2-40B4-BE49-F238E27FC236}">
                <a16:creationId xmlns:a16="http://schemas.microsoft.com/office/drawing/2014/main" id="{3CCE2DE3-6712-4CCA-B056-2A4D156C4CED}"/>
              </a:ext>
            </a:extLst>
          </p:cNvPr>
          <p:cNvPicPr>
            <a:picLocks noChangeAspect="1"/>
          </p:cNvPicPr>
          <p:nvPr/>
        </p:nvPicPr>
        <p:blipFill rotWithShape="1">
          <a:blip r:embed="rId4">
            <a:extLst>
              <a:ext uri="{28A0092B-C50C-407E-A947-70E740481C1C}">
                <a14:useLocalDpi xmlns:a14="http://schemas.microsoft.com/office/drawing/2010/main" val="0"/>
              </a:ext>
            </a:extLst>
          </a:blip>
          <a:srcRect l="26653" r="25667" b="43741"/>
          <a:stretch/>
        </p:blipFill>
        <p:spPr>
          <a:xfrm>
            <a:off x="11130514" y="1911246"/>
            <a:ext cx="910273" cy="483319"/>
          </a:xfrm>
          <a:prstGeom prst="rect">
            <a:avLst/>
          </a:prstGeom>
        </p:spPr>
      </p:pic>
    </p:spTree>
    <p:extLst>
      <p:ext uri="{BB962C8B-B14F-4D97-AF65-F5344CB8AC3E}">
        <p14:creationId xmlns:p14="http://schemas.microsoft.com/office/powerpoint/2010/main" val="77978464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58800" y="3975424"/>
            <a:ext cx="11074400" cy="923330"/>
          </a:xfrm>
          <a:prstGeom prst="rect">
            <a:avLst/>
          </a:prstGeom>
          <a:noFill/>
        </p:spPr>
        <p:txBody>
          <a:bodyPr wrap="square" rtlCol="0" anchor="ctr">
            <a:spAutoFit/>
          </a:bodyPr>
          <a:lstStyle/>
          <a:p>
            <a:pPr algn="ctr"/>
            <a:r>
              <a:rPr lang="en-US" sz="5400" b="1" dirty="0">
                <a:solidFill>
                  <a:schemeClr val="tx1">
                    <a:lumMod val="75000"/>
                    <a:lumOff val="25000"/>
                  </a:schemeClr>
                </a:solidFill>
              </a:rPr>
              <a:t>PROJECT </a:t>
            </a:r>
            <a:r>
              <a:rPr lang="en-US" sz="5400" b="1" dirty="0">
                <a:solidFill>
                  <a:schemeClr val="accent1"/>
                </a:solidFill>
              </a:rPr>
              <a:t>OBJECTIVES</a:t>
            </a:r>
          </a:p>
        </p:txBody>
      </p:sp>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p:blipFill>
        <p:spPr>
          <a:xfrm>
            <a:off x="3671336" y="1"/>
            <a:ext cx="4849331" cy="3886200"/>
          </a:xfrm>
        </p:spPr>
      </p:pic>
      <p:sp>
        <p:nvSpPr>
          <p:cNvPr id="6" name="Rectangle 5"/>
          <p:cNvSpPr/>
          <p:nvPr/>
        </p:nvSpPr>
        <p:spPr>
          <a:xfrm>
            <a:off x="558800" y="4914143"/>
            <a:ext cx="11074400" cy="705258"/>
          </a:xfrm>
          <a:prstGeom prst="rect">
            <a:avLst/>
          </a:prstGeom>
        </p:spPr>
        <p:txBody>
          <a:bodyPr wrap="square">
            <a:spAutoFit/>
          </a:bodyPr>
          <a:lstStyle/>
          <a:p>
            <a:pPr algn="ctr">
              <a:lnSpc>
                <a:spcPct val="150000"/>
              </a:lnSpc>
            </a:pPr>
            <a:r>
              <a:rPr lang="en-IN" sz="1400" dirty="0"/>
              <a:t>This project aims at identifying indicators that would represent the level to which family plays a role in child poverty in a given census tract. We aim at creating a score for all census tracts in Dallas. This score would tell us how well the census tract is doing in terms of family.</a:t>
            </a:r>
            <a:endParaRPr lang="en-US" sz="1333" dirty="0">
              <a:solidFill>
                <a:schemeClr val="bg1">
                  <a:lumMod val="50000"/>
                </a:schemeClr>
              </a:solidFill>
            </a:endParaRPr>
          </a:p>
        </p:txBody>
      </p:sp>
    </p:spTree>
    <p:extLst>
      <p:ext uri="{BB962C8B-B14F-4D97-AF65-F5344CB8AC3E}">
        <p14:creationId xmlns:p14="http://schemas.microsoft.com/office/powerpoint/2010/main" val="35343754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p:txBody>
          <a:bodyPr/>
          <a:lstStyle/>
          <a:p>
            <a:r>
              <a:rPr lang="en-US" dirty="0"/>
              <a:t>Given below are the list of indicators that we have used in the project</a:t>
            </a:r>
          </a:p>
        </p:txBody>
      </p:sp>
      <p:sp>
        <p:nvSpPr>
          <p:cNvPr id="4" name="Title 3"/>
          <p:cNvSpPr>
            <a:spLocks noGrp="1"/>
          </p:cNvSpPr>
          <p:nvPr>
            <p:ph type="title"/>
          </p:nvPr>
        </p:nvSpPr>
        <p:spPr/>
        <p:txBody>
          <a:bodyPr>
            <a:normAutofit fontScale="90000"/>
          </a:bodyPr>
          <a:lstStyle/>
          <a:p>
            <a:r>
              <a:rPr lang="en-US" dirty="0"/>
              <a:t>Indicators Used</a:t>
            </a:r>
          </a:p>
        </p:txBody>
      </p:sp>
      <p:sp>
        <p:nvSpPr>
          <p:cNvPr id="16" name="Inhaltsplatzhalter 4"/>
          <p:cNvSpPr txBox="1">
            <a:spLocks/>
          </p:cNvSpPr>
          <p:nvPr/>
        </p:nvSpPr>
        <p:spPr>
          <a:xfrm>
            <a:off x="1524000" y="1806800"/>
            <a:ext cx="4064000" cy="343364"/>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buNone/>
            </a:pPr>
            <a:r>
              <a:rPr lang="en-US" sz="1867" b="1" dirty="0">
                <a:solidFill>
                  <a:schemeClr val="accent1"/>
                </a:solidFill>
                <a:latin typeface="+mj-lt"/>
              </a:rPr>
              <a:t>Orphan Child</a:t>
            </a:r>
            <a:endParaRPr lang="en-US" sz="1400" dirty="0">
              <a:solidFill>
                <a:schemeClr val="bg1">
                  <a:lumMod val="65000"/>
                </a:schemeClr>
              </a:solidFill>
              <a:latin typeface="+mn-lt"/>
            </a:endParaRPr>
          </a:p>
        </p:txBody>
      </p:sp>
      <p:sp>
        <p:nvSpPr>
          <p:cNvPr id="25" name="Freeform 15"/>
          <p:cNvSpPr>
            <a:spLocks/>
          </p:cNvSpPr>
          <p:nvPr/>
        </p:nvSpPr>
        <p:spPr bwMode="auto">
          <a:xfrm>
            <a:off x="840426" y="3438056"/>
            <a:ext cx="466477" cy="342387"/>
          </a:xfrm>
          <a:custGeom>
            <a:avLst/>
            <a:gdLst>
              <a:gd name="T0" fmla="*/ 1514 w 1626"/>
              <a:gd name="T1" fmla="*/ 0 h 1190"/>
              <a:gd name="T2" fmla="*/ 1536 w 1626"/>
              <a:gd name="T3" fmla="*/ 2 h 1190"/>
              <a:gd name="T4" fmla="*/ 1557 w 1626"/>
              <a:gd name="T5" fmla="*/ 8 h 1190"/>
              <a:gd name="T6" fmla="*/ 1575 w 1626"/>
              <a:gd name="T7" fmla="*/ 19 h 1190"/>
              <a:gd name="T8" fmla="*/ 1593 w 1626"/>
              <a:gd name="T9" fmla="*/ 33 h 1190"/>
              <a:gd name="T10" fmla="*/ 1608 w 1626"/>
              <a:gd name="T11" fmla="*/ 51 h 1190"/>
              <a:gd name="T12" fmla="*/ 1618 w 1626"/>
              <a:gd name="T13" fmla="*/ 71 h 1190"/>
              <a:gd name="T14" fmla="*/ 1624 w 1626"/>
              <a:gd name="T15" fmla="*/ 92 h 1190"/>
              <a:gd name="T16" fmla="*/ 1626 w 1626"/>
              <a:gd name="T17" fmla="*/ 112 h 1190"/>
              <a:gd name="T18" fmla="*/ 1624 w 1626"/>
              <a:gd name="T19" fmla="*/ 134 h 1190"/>
              <a:gd name="T20" fmla="*/ 1618 w 1626"/>
              <a:gd name="T21" fmla="*/ 155 h 1190"/>
              <a:gd name="T22" fmla="*/ 1608 w 1626"/>
              <a:gd name="T23" fmla="*/ 175 h 1190"/>
              <a:gd name="T24" fmla="*/ 1593 w 1626"/>
              <a:gd name="T25" fmla="*/ 193 h 1190"/>
              <a:gd name="T26" fmla="*/ 629 w 1626"/>
              <a:gd name="T27" fmla="*/ 1157 h 1190"/>
              <a:gd name="T28" fmla="*/ 629 w 1626"/>
              <a:gd name="T29" fmla="*/ 1157 h 1190"/>
              <a:gd name="T30" fmla="*/ 611 w 1626"/>
              <a:gd name="T31" fmla="*/ 1171 h 1190"/>
              <a:gd name="T32" fmla="*/ 591 w 1626"/>
              <a:gd name="T33" fmla="*/ 1182 h 1190"/>
              <a:gd name="T34" fmla="*/ 571 w 1626"/>
              <a:gd name="T35" fmla="*/ 1188 h 1190"/>
              <a:gd name="T36" fmla="*/ 550 w 1626"/>
              <a:gd name="T37" fmla="*/ 1190 h 1190"/>
              <a:gd name="T38" fmla="*/ 528 w 1626"/>
              <a:gd name="T39" fmla="*/ 1188 h 1190"/>
              <a:gd name="T40" fmla="*/ 507 w 1626"/>
              <a:gd name="T41" fmla="*/ 1182 h 1190"/>
              <a:gd name="T42" fmla="*/ 487 w 1626"/>
              <a:gd name="T43" fmla="*/ 1171 h 1190"/>
              <a:gd name="T44" fmla="*/ 470 w 1626"/>
              <a:gd name="T45" fmla="*/ 1157 h 1190"/>
              <a:gd name="T46" fmla="*/ 33 w 1626"/>
              <a:gd name="T47" fmla="*/ 720 h 1190"/>
              <a:gd name="T48" fmla="*/ 18 w 1626"/>
              <a:gd name="T49" fmla="*/ 702 h 1190"/>
              <a:gd name="T50" fmla="*/ 8 w 1626"/>
              <a:gd name="T51" fmla="*/ 682 h 1190"/>
              <a:gd name="T52" fmla="*/ 2 w 1626"/>
              <a:gd name="T53" fmla="*/ 662 h 1190"/>
              <a:gd name="T54" fmla="*/ 0 w 1626"/>
              <a:gd name="T55" fmla="*/ 640 h 1190"/>
              <a:gd name="T56" fmla="*/ 2 w 1626"/>
              <a:gd name="T57" fmla="*/ 619 h 1190"/>
              <a:gd name="T58" fmla="*/ 8 w 1626"/>
              <a:gd name="T59" fmla="*/ 598 h 1190"/>
              <a:gd name="T60" fmla="*/ 18 w 1626"/>
              <a:gd name="T61" fmla="*/ 578 h 1190"/>
              <a:gd name="T62" fmla="*/ 33 w 1626"/>
              <a:gd name="T63" fmla="*/ 561 h 1190"/>
              <a:gd name="T64" fmla="*/ 51 w 1626"/>
              <a:gd name="T65" fmla="*/ 546 h 1190"/>
              <a:gd name="T66" fmla="*/ 69 w 1626"/>
              <a:gd name="T67" fmla="*/ 536 h 1190"/>
              <a:gd name="T68" fmla="*/ 90 w 1626"/>
              <a:gd name="T69" fmla="*/ 529 h 1190"/>
              <a:gd name="T70" fmla="*/ 112 w 1626"/>
              <a:gd name="T71" fmla="*/ 527 h 1190"/>
              <a:gd name="T72" fmla="*/ 134 w 1626"/>
              <a:gd name="T73" fmla="*/ 529 h 1190"/>
              <a:gd name="T74" fmla="*/ 155 w 1626"/>
              <a:gd name="T75" fmla="*/ 536 h 1190"/>
              <a:gd name="T76" fmla="*/ 174 w 1626"/>
              <a:gd name="T77" fmla="*/ 546 h 1190"/>
              <a:gd name="T78" fmla="*/ 192 w 1626"/>
              <a:gd name="T79" fmla="*/ 561 h 1190"/>
              <a:gd name="T80" fmla="*/ 550 w 1626"/>
              <a:gd name="T81" fmla="*/ 918 h 1190"/>
              <a:gd name="T82" fmla="*/ 1434 w 1626"/>
              <a:gd name="T83" fmla="*/ 33 h 1190"/>
              <a:gd name="T84" fmla="*/ 1452 w 1626"/>
              <a:gd name="T85" fmla="*/ 19 h 1190"/>
              <a:gd name="T86" fmla="*/ 1471 w 1626"/>
              <a:gd name="T87" fmla="*/ 8 h 1190"/>
              <a:gd name="T88" fmla="*/ 1492 w 1626"/>
              <a:gd name="T89" fmla="*/ 2 h 1190"/>
              <a:gd name="T90" fmla="*/ 1514 w 1626"/>
              <a:gd name="T91" fmla="*/ 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26" h="1190">
                <a:moveTo>
                  <a:pt x="1514" y="0"/>
                </a:moveTo>
                <a:lnTo>
                  <a:pt x="1536" y="2"/>
                </a:lnTo>
                <a:lnTo>
                  <a:pt x="1557" y="8"/>
                </a:lnTo>
                <a:lnTo>
                  <a:pt x="1575" y="19"/>
                </a:lnTo>
                <a:lnTo>
                  <a:pt x="1593" y="33"/>
                </a:lnTo>
                <a:lnTo>
                  <a:pt x="1608" y="51"/>
                </a:lnTo>
                <a:lnTo>
                  <a:pt x="1618" y="71"/>
                </a:lnTo>
                <a:lnTo>
                  <a:pt x="1624" y="92"/>
                </a:lnTo>
                <a:lnTo>
                  <a:pt x="1626" y="112"/>
                </a:lnTo>
                <a:lnTo>
                  <a:pt x="1624" y="134"/>
                </a:lnTo>
                <a:lnTo>
                  <a:pt x="1618" y="155"/>
                </a:lnTo>
                <a:lnTo>
                  <a:pt x="1608" y="175"/>
                </a:lnTo>
                <a:lnTo>
                  <a:pt x="1593" y="193"/>
                </a:lnTo>
                <a:lnTo>
                  <a:pt x="629" y="1157"/>
                </a:lnTo>
                <a:lnTo>
                  <a:pt x="629" y="1157"/>
                </a:lnTo>
                <a:lnTo>
                  <a:pt x="611" y="1171"/>
                </a:lnTo>
                <a:lnTo>
                  <a:pt x="591" y="1182"/>
                </a:lnTo>
                <a:lnTo>
                  <a:pt x="571" y="1188"/>
                </a:lnTo>
                <a:lnTo>
                  <a:pt x="550" y="1190"/>
                </a:lnTo>
                <a:lnTo>
                  <a:pt x="528" y="1188"/>
                </a:lnTo>
                <a:lnTo>
                  <a:pt x="507" y="1182"/>
                </a:lnTo>
                <a:lnTo>
                  <a:pt x="487" y="1171"/>
                </a:lnTo>
                <a:lnTo>
                  <a:pt x="470" y="1157"/>
                </a:lnTo>
                <a:lnTo>
                  <a:pt x="33" y="720"/>
                </a:lnTo>
                <a:lnTo>
                  <a:pt x="18" y="702"/>
                </a:lnTo>
                <a:lnTo>
                  <a:pt x="8" y="682"/>
                </a:lnTo>
                <a:lnTo>
                  <a:pt x="2" y="662"/>
                </a:lnTo>
                <a:lnTo>
                  <a:pt x="0" y="640"/>
                </a:lnTo>
                <a:lnTo>
                  <a:pt x="2" y="619"/>
                </a:lnTo>
                <a:lnTo>
                  <a:pt x="8" y="598"/>
                </a:lnTo>
                <a:lnTo>
                  <a:pt x="18" y="578"/>
                </a:lnTo>
                <a:lnTo>
                  <a:pt x="33" y="561"/>
                </a:lnTo>
                <a:lnTo>
                  <a:pt x="51" y="546"/>
                </a:lnTo>
                <a:lnTo>
                  <a:pt x="69" y="536"/>
                </a:lnTo>
                <a:lnTo>
                  <a:pt x="90" y="529"/>
                </a:lnTo>
                <a:lnTo>
                  <a:pt x="112" y="527"/>
                </a:lnTo>
                <a:lnTo>
                  <a:pt x="134" y="529"/>
                </a:lnTo>
                <a:lnTo>
                  <a:pt x="155" y="536"/>
                </a:lnTo>
                <a:lnTo>
                  <a:pt x="174" y="546"/>
                </a:lnTo>
                <a:lnTo>
                  <a:pt x="192" y="561"/>
                </a:lnTo>
                <a:lnTo>
                  <a:pt x="550" y="918"/>
                </a:lnTo>
                <a:lnTo>
                  <a:pt x="1434" y="33"/>
                </a:lnTo>
                <a:lnTo>
                  <a:pt x="1452" y="19"/>
                </a:lnTo>
                <a:lnTo>
                  <a:pt x="1471" y="8"/>
                </a:lnTo>
                <a:lnTo>
                  <a:pt x="1492" y="2"/>
                </a:lnTo>
                <a:lnTo>
                  <a:pt x="1514" y="0"/>
                </a:lnTo>
                <a:close/>
              </a:path>
            </a:pathLst>
          </a:custGeom>
          <a:solidFill>
            <a:schemeClr val="accent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21" name="Inhaltsplatzhalter 4">
            <a:extLst>
              <a:ext uri="{FF2B5EF4-FFF2-40B4-BE49-F238E27FC236}">
                <a16:creationId xmlns:a16="http://schemas.microsoft.com/office/drawing/2014/main" id="{21F97504-44AE-4E7F-A4E9-160B3C25D83A}"/>
              </a:ext>
            </a:extLst>
          </p:cNvPr>
          <p:cNvSpPr txBox="1">
            <a:spLocks/>
          </p:cNvSpPr>
          <p:nvPr/>
        </p:nvSpPr>
        <p:spPr>
          <a:xfrm>
            <a:off x="1524000" y="2599920"/>
            <a:ext cx="4064000" cy="343364"/>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buNone/>
            </a:pPr>
            <a:r>
              <a:rPr lang="en-US" sz="1867" b="1" dirty="0">
                <a:solidFill>
                  <a:schemeClr val="accent1"/>
                </a:solidFill>
                <a:latin typeface="+mj-lt"/>
              </a:rPr>
              <a:t>Poor Child</a:t>
            </a:r>
            <a:endParaRPr lang="en-US" sz="1400" dirty="0">
              <a:solidFill>
                <a:schemeClr val="bg1">
                  <a:lumMod val="65000"/>
                </a:schemeClr>
              </a:solidFill>
              <a:latin typeface="+mn-lt"/>
            </a:endParaRPr>
          </a:p>
        </p:txBody>
      </p:sp>
      <p:sp>
        <p:nvSpPr>
          <p:cNvPr id="23" name="Freeform 15">
            <a:extLst>
              <a:ext uri="{FF2B5EF4-FFF2-40B4-BE49-F238E27FC236}">
                <a16:creationId xmlns:a16="http://schemas.microsoft.com/office/drawing/2014/main" id="{25DF0A5C-4658-4DBC-AD72-05B4F47C6CF9}"/>
              </a:ext>
            </a:extLst>
          </p:cNvPr>
          <p:cNvSpPr>
            <a:spLocks/>
          </p:cNvSpPr>
          <p:nvPr/>
        </p:nvSpPr>
        <p:spPr bwMode="auto">
          <a:xfrm>
            <a:off x="840425" y="2636857"/>
            <a:ext cx="466477" cy="342387"/>
          </a:xfrm>
          <a:custGeom>
            <a:avLst/>
            <a:gdLst>
              <a:gd name="T0" fmla="*/ 1514 w 1626"/>
              <a:gd name="T1" fmla="*/ 0 h 1190"/>
              <a:gd name="T2" fmla="*/ 1536 w 1626"/>
              <a:gd name="T3" fmla="*/ 2 h 1190"/>
              <a:gd name="T4" fmla="*/ 1557 w 1626"/>
              <a:gd name="T5" fmla="*/ 8 h 1190"/>
              <a:gd name="T6" fmla="*/ 1575 w 1626"/>
              <a:gd name="T7" fmla="*/ 19 h 1190"/>
              <a:gd name="T8" fmla="*/ 1593 w 1626"/>
              <a:gd name="T9" fmla="*/ 33 h 1190"/>
              <a:gd name="T10" fmla="*/ 1608 w 1626"/>
              <a:gd name="T11" fmla="*/ 51 h 1190"/>
              <a:gd name="T12" fmla="*/ 1618 w 1626"/>
              <a:gd name="T13" fmla="*/ 71 h 1190"/>
              <a:gd name="T14" fmla="*/ 1624 w 1626"/>
              <a:gd name="T15" fmla="*/ 92 h 1190"/>
              <a:gd name="T16" fmla="*/ 1626 w 1626"/>
              <a:gd name="T17" fmla="*/ 112 h 1190"/>
              <a:gd name="T18" fmla="*/ 1624 w 1626"/>
              <a:gd name="T19" fmla="*/ 134 h 1190"/>
              <a:gd name="T20" fmla="*/ 1618 w 1626"/>
              <a:gd name="T21" fmla="*/ 155 h 1190"/>
              <a:gd name="T22" fmla="*/ 1608 w 1626"/>
              <a:gd name="T23" fmla="*/ 175 h 1190"/>
              <a:gd name="T24" fmla="*/ 1593 w 1626"/>
              <a:gd name="T25" fmla="*/ 193 h 1190"/>
              <a:gd name="T26" fmla="*/ 629 w 1626"/>
              <a:gd name="T27" fmla="*/ 1157 h 1190"/>
              <a:gd name="T28" fmla="*/ 629 w 1626"/>
              <a:gd name="T29" fmla="*/ 1157 h 1190"/>
              <a:gd name="T30" fmla="*/ 611 w 1626"/>
              <a:gd name="T31" fmla="*/ 1171 h 1190"/>
              <a:gd name="T32" fmla="*/ 591 w 1626"/>
              <a:gd name="T33" fmla="*/ 1182 h 1190"/>
              <a:gd name="T34" fmla="*/ 571 w 1626"/>
              <a:gd name="T35" fmla="*/ 1188 h 1190"/>
              <a:gd name="T36" fmla="*/ 550 w 1626"/>
              <a:gd name="T37" fmla="*/ 1190 h 1190"/>
              <a:gd name="T38" fmla="*/ 528 w 1626"/>
              <a:gd name="T39" fmla="*/ 1188 h 1190"/>
              <a:gd name="T40" fmla="*/ 507 w 1626"/>
              <a:gd name="T41" fmla="*/ 1182 h 1190"/>
              <a:gd name="T42" fmla="*/ 487 w 1626"/>
              <a:gd name="T43" fmla="*/ 1171 h 1190"/>
              <a:gd name="T44" fmla="*/ 470 w 1626"/>
              <a:gd name="T45" fmla="*/ 1157 h 1190"/>
              <a:gd name="T46" fmla="*/ 33 w 1626"/>
              <a:gd name="T47" fmla="*/ 720 h 1190"/>
              <a:gd name="T48" fmla="*/ 18 w 1626"/>
              <a:gd name="T49" fmla="*/ 702 h 1190"/>
              <a:gd name="T50" fmla="*/ 8 w 1626"/>
              <a:gd name="T51" fmla="*/ 682 h 1190"/>
              <a:gd name="T52" fmla="*/ 2 w 1626"/>
              <a:gd name="T53" fmla="*/ 662 h 1190"/>
              <a:gd name="T54" fmla="*/ 0 w 1626"/>
              <a:gd name="T55" fmla="*/ 640 h 1190"/>
              <a:gd name="T56" fmla="*/ 2 w 1626"/>
              <a:gd name="T57" fmla="*/ 619 h 1190"/>
              <a:gd name="T58" fmla="*/ 8 w 1626"/>
              <a:gd name="T59" fmla="*/ 598 h 1190"/>
              <a:gd name="T60" fmla="*/ 18 w 1626"/>
              <a:gd name="T61" fmla="*/ 578 h 1190"/>
              <a:gd name="T62" fmla="*/ 33 w 1626"/>
              <a:gd name="T63" fmla="*/ 561 h 1190"/>
              <a:gd name="T64" fmla="*/ 51 w 1626"/>
              <a:gd name="T65" fmla="*/ 546 h 1190"/>
              <a:gd name="T66" fmla="*/ 69 w 1626"/>
              <a:gd name="T67" fmla="*/ 536 h 1190"/>
              <a:gd name="T68" fmla="*/ 90 w 1626"/>
              <a:gd name="T69" fmla="*/ 529 h 1190"/>
              <a:gd name="T70" fmla="*/ 112 w 1626"/>
              <a:gd name="T71" fmla="*/ 527 h 1190"/>
              <a:gd name="T72" fmla="*/ 134 w 1626"/>
              <a:gd name="T73" fmla="*/ 529 h 1190"/>
              <a:gd name="T74" fmla="*/ 155 w 1626"/>
              <a:gd name="T75" fmla="*/ 536 h 1190"/>
              <a:gd name="T76" fmla="*/ 174 w 1626"/>
              <a:gd name="T77" fmla="*/ 546 h 1190"/>
              <a:gd name="T78" fmla="*/ 192 w 1626"/>
              <a:gd name="T79" fmla="*/ 561 h 1190"/>
              <a:gd name="T80" fmla="*/ 550 w 1626"/>
              <a:gd name="T81" fmla="*/ 918 h 1190"/>
              <a:gd name="T82" fmla="*/ 1434 w 1626"/>
              <a:gd name="T83" fmla="*/ 33 h 1190"/>
              <a:gd name="T84" fmla="*/ 1452 w 1626"/>
              <a:gd name="T85" fmla="*/ 19 h 1190"/>
              <a:gd name="T86" fmla="*/ 1471 w 1626"/>
              <a:gd name="T87" fmla="*/ 8 h 1190"/>
              <a:gd name="T88" fmla="*/ 1492 w 1626"/>
              <a:gd name="T89" fmla="*/ 2 h 1190"/>
              <a:gd name="T90" fmla="*/ 1514 w 1626"/>
              <a:gd name="T91" fmla="*/ 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26" h="1190">
                <a:moveTo>
                  <a:pt x="1514" y="0"/>
                </a:moveTo>
                <a:lnTo>
                  <a:pt x="1536" y="2"/>
                </a:lnTo>
                <a:lnTo>
                  <a:pt x="1557" y="8"/>
                </a:lnTo>
                <a:lnTo>
                  <a:pt x="1575" y="19"/>
                </a:lnTo>
                <a:lnTo>
                  <a:pt x="1593" y="33"/>
                </a:lnTo>
                <a:lnTo>
                  <a:pt x="1608" y="51"/>
                </a:lnTo>
                <a:lnTo>
                  <a:pt x="1618" y="71"/>
                </a:lnTo>
                <a:lnTo>
                  <a:pt x="1624" y="92"/>
                </a:lnTo>
                <a:lnTo>
                  <a:pt x="1626" y="112"/>
                </a:lnTo>
                <a:lnTo>
                  <a:pt x="1624" y="134"/>
                </a:lnTo>
                <a:lnTo>
                  <a:pt x="1618" y="155"/>
                </a:lnTo>
                <a:lnTo>
                  <a:pt x="1608" y="175"/>
                </a:lnTo>
                <a:lnTo>
                  <a:pt x="1593" y="193"/>
                </a:lnTo>
                <a:lnTo>
                  <a:pt x="629" y="1157"/>
                </a:lnTo>
                <a:lnTo>
                  <a:pt x="629" y="1157"/>
                </a:lnTo>
                <a:lnTo>
                  <a:pt x="611" y="1171"/>
                </a:lnTo>
                <a:lnTo>
                  <a:pt x="591" y="1182"/>
                </a:lnTo>
                <a:lnTo>
                  <a:pt x="571" y="1188"/>
                </a:lnTo>
                <a:lnTo>
                  <a:pt x="550" y="1190"/>
                </a:lnTo>
                <a:lnTo>
                  <a:pt x="528" y="1188"/>
                </a:lnTo>
                <a:lnTo>
                  <a:pt x="507" y="1182"/>
                </a:lnTo>
                <a:lnTo>
                  <a:pt x="487" y="1171"/>
                </a:lnTo>
                <a:lnTo>
                  <a:pt x="470" y="1157"/>
                </a:lnTo>
                <a:lnTo>
                  <a:pt x="33" y="720"/>
                </a:lnTo>
                <a:lnTo>
                  <a:pt x="18" y="702"/>
                </a:lnTo>
                <a:lnTo>
                  <a:pt x="8" y="682"/>
                </a:lnTo>
                <a:lnTo>
                  <a:pt x="2" y="662"/>
                </a:lnTo>
                <a:lnTo>
                  <a:pt x="0" y="640"/>
                </a:lnTo>
                <a:lnTo>
                  <a:pt x="2" y="619"/>
                </a:lnTo>
                <a:lnTo>
                  <a:pt x="8" y="598"/>
                </a:lnTo>
                <a:lnTo>
                  <a:pt x="18" y="578"/>
                </a:lnTo>
                <a:lnTo>
                  <a:pt x="33" y="561"/>
                </a:lnTo>
                <a:lnTo>
                  <a:pt x="51" y="546"/>
                </a:lnTo>
                <a:lnTo>
                  <a:pt x="69" y="536"/>
                </a:lnTo>
                <a:lnTo>
                  <a:pt x="90" y="529"/>
                </a:lnTo>
                <a:lnTo>
                  <a:pt x="112" y="527"/>
                </a:lnTo>
                <a:lnTo>
                  <a:pt x="134" y="529"/>
                </a:lnTo>
                <a:lnTo>
                  <a:pt x="155" y="536"/>
                </a:lnTo>
                <a:lnTo>
                  <a:pt x="174" y="546"/>
                </a:lnTo>
                <a:lnTo>
                  <a:pt x="192" y="561"/>
                </a:lnTo>
                <a:lnTo>
                  <a:pt x="550" y="918"/>
                </a:lnTo>
                <a:lnTo>
                  <a:pt x="1434" y="33"/>
                </a:lnTo>
                <a:lnTo>
                  <a:pt x="1452" y="19"/>
                </a:lnTo>
                <a:lnTo>
                  <a:pt x="1471" y="8"/>
                </a:lnTo>
                <a:lnTo>
                  <a:pt x="1492" y="2"/>
                </a:lnTo>
                <a:lnTo>
                  <a:pt x="1514" y="0"/>
                </a:lnTo>
                <a:close/>
              </a:path>
            </a:pathLst>
          </a:custGeom>
          <a:solidFill>
            <a:schemeClr val="accent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24" name="Inhaltsplatzhalter 4">
            <a:extLst>
              <a:ext uri="{FF2B5EF4-FFF2-40B4-BE49-F238E27FC236}">
                <a16:creationId xmlns:a16="http://schemas.microsoft.com/office/drawing/2014/main" id="{9FBE6C36-1249-4738-B0F1-6A62623F93CD}"/>
              </a:ext>
            </a:extLst>
          </p:cNvPr>
          <p:cNvSpPr txBox="1">
            <a:spLocks/>
          </p:cNvSpPr>
          <p:nvPr/>
        </p:nvSpPr>
        <p:spPr>
          <a:xfrm>
            <a:off x="1524000" y="3429000"/>
            <a:ext cx="4064000" cy="343364"/>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buNone/>
            </a:pPr>
            <a:r>
              <a:rPr lang="en-US" sz="1867" b="1" dirty="0">
                <a:solidFill>
                  <a:schemeClr val="accent1"/>
                </a:solidFill>
                <a:latin typeface="+mj-lt"/>
              </a:rPr>
              <a:t>Disability</a:t>
            </a:r>
            <a:endParaRPr lang="en-US" sz="1400" dirty="0">
              <a:solidFill>
                <a:schemeClr val="bg1">
                  <a:lumMod val="65000"/>
                </a:schemeClr>
              </a:solidFill>
              <a:latin typeface="+mn-lt"/>
            </a:endParaRPr>
          </a:p>
        </p:txBody>
      </p:sp>
      <p:sp>
        <p:nvSpPr>
          <p:cNvPr id="37" name="Freeform 15">
            <a:extLst>
              <a:ext uri="{FF2B5EF4-FFF2-40B4-BE49-F238E27FC236}">
                <a16:creationId xmlns:a16="http://schemas.microsoft.com/office/drawing/2014/main" id="{9733A495-64F8-427C-BB50-6650EE946A60}"/>
              </a:ext>
            </a:extLst>
          </p:cNvPr>
          <p:cNvSpPr>
            <a:spLocks/>
          </p:cNvSpPr>
          <p:nvPr/>
        </p:nvSpPr>
        <p:spPr bwMode="auto">
          <a:xfrm>
            <a:off x="840427" y="1917880"/>
            <a:ext cx="466477" cy="342387"/>
          </a:xfrm>
          <a:custGeom>
            <a:avLst/>
            <a:gdLst>
              <a:gd name="T0" fmla="*/ 1514 w 1626"/>
              <a:gd name="T1" fmla="*/ 0 h 1190"/>
              <a:gd name="T2" fmla="*/ 1536 w 1626"/>
              <a:gd name="T3" fmla="*/ 2 h 1190"/>
              <a:gd name="T4" fmla="*/ 1557 w 1626"/>
              <a:gd name="T5" fmla="*/ 8 h 1190"/>
              <a:gd name="T6" fmla="*/ 1575 w 1626"/>
              <a:gd name="T7" fmla="*/ 19 h 1190"/>
              <a:gd name="T8" fmla="*/ 1593 w 1626"/>
              <a:gd name="T9" fmla="*/ 33 h 1190"/>
              <a:gd name="T10" fmla="*/ 1608 w 1626"/>
              <a:gd name="T11" fmla="*/ 51 h 1190"/>
              <a:gd name="T12" fmla="*/ 1618 w 1626"/>
              <a:gd name="T13" fmla="*/ 71 h 1190"/>
              <a:gd name="T14" fmla="*/ 1624 w 1626"/>
              <a:gd name="T15" fmla="*/ 92 h 1190"/>
              <a:gd name="T16" fmla="*/ 1626 w 1626"/>
              <a:gd name="T17" fmla="*/ 112 h 1190"/>
              <a:gd name="T18" fmla="*/ 1624 w 1626"/>
              <a:gd name="T19" fmla="*/ 134 h 1190"/>
              <a:gd name="T20" fmla="*/ 1618 w 1626"/>
              <a:gd name="T21" fmla="*/ 155 h 1190"/>
              <a:gd name="T22" fmla="*/ 1608 w 1626"/>
              <a:gd name="T23" fmla="*/ 175 h 1190"/>
              <a:gd name="T24" fmla="*/ 1593 w 1626"/>
              <a:gd name="T25" fmla="*/ 193 h 1190"/>
              <a:gd name="T26" fmla="*/ 629 w 1626"/>
              <a:gd name="T27" fmla="*/ 1157 h 1190"/>
              <a:gd name="T28" fmla="*/ 629 w 1626"/>
              <a:gd name="T29" fmla="*/ 1157 h 1190"/>
              <a:gd name="T30" fmla="*/ 611 w 1626"/>
              <a:gd name="T31" fmla="*/ 1171 h 1190"/>
              <a:gd name="T32" fmla="*/ 591 w 1626"/>
              <a:gd name="T33" fmla="*/ 1182 h 1190"/>
              <a:gd name="T34" fmla="*/ 571 w 1626"/>
              <a:gd name="T35" fmla="*/ 1188 h 1190"/>
              <a:gd name="T36" fmla="*/ 550 w 1626"/>
              <a:gd name="T37" fmla="*/ 1190 h 1190"/>
              <a:gd name="T38" fmla="*/ 528 w 1626"/>
              <a:gd name="T39" fmla="*/ 1188 h 1190"/>
              <a:gd name="T40" fmla="*/ 507 w 1626"/>
              <a:gd name="T41" fmla="*/ 1182 h 1190"/>
              <a:gd name="T42" fmla="*/ 487 w 1626"/>
              <a:gd name="T43" fmla="*/ 1171 h 1190"/>
              <a:gd name="T44" fmla="*/ 470 w 1626"/>
              <a:gd name="T45" fmla="*/ 1157 h 1190"/>
              <a:gd name="T46" fmla="*/ 33 w 1626"/>
              <a:gd name="T47" fmla="*/ 720 h 1190"/>
              <a:gd name="T48" fmla="*/ 18 w 1626"/>
              <a:gd name="T49" fmla="*/ 702 h 1190"/>
              <a:gd name="T50" fmla="*/ 8 w 1626"/>
              <a:gd name="T51" fmla="*/ 682 h 1190"/>
              <a:gd name="T52" fmla="*/ 2 w 1626"/>
              <a:gd name="T53" fmla="*/ 662 h 1190"/>
              <a:gd name="T54" fmla="*/ 0 w 1626"/>
              <a:gd name="T55" fmla="*/ 640 h 1190"/>
              <a:gd name="T56" fmla="*/ 2 w 1626"/>
              <a:gd name="T57" fmla="*/ 619 h 1190"/>
              <a:gd name="T58" fmla="*/ 8 w 1626"/>
              <a:gd name="T59" fmla="*/ 598 h 1190"/>
              <a:gd name="T60" fmla="*/ 18 w 1626"/>
              <a:gd name="T61" fmla="*/ 578 h 1190"/>
              <a:gd name="T62" fmla="*/ 33 w 1626"/>
              <a:gd name="T63" fmla="*/ 561 h 1190"/>
              <a:gd name="T64" fmla="*/ 51 w 1626"/>
              <a:gd name="T65" fmla="*/ 546 h 1190"/>
              <a:gd name="T66" fmla="*/ 69 w 1626"/>
              <a:gd name="T67" fmla="*/ 536 h 1190"/>
              <a:gd name="T68" fmla="*/ 90 w 1626"/>
              <a:gd name="T69" fmla="*/ 529 h 1190"/>
              <a:gd name="T70" fmla="*/ 112 w 1626"/>
              <a:gd name="T71" fmla="*/ 527 h 1190"/>
              <a:gd name="T72" fmla="*/ 134 w 1626"/>
              <a:gd name="T73" fmla="*/ 529 h 1190"/>
              <a:gd name="T74" fmla="*/ 155 w 1626"/>
              <a:gd name="T75" fmla="*/ 536 h 1190"/>
              <a:gd name="T76" fmla="*/ 174 w 1626"/>
              <a:gd name="T77" fmla="*/ 546 h 1190"/>
              <a:gd name="T78" fmla="*/ 192 w 1626"/>
              <a:gd name="T79" fmla="*/ 561 h 1190"/>
              <a:gd name="T80" fmla="*/ 550 w 1626"/>
              <a:gd name="T81" fmla="*/ 918 h 1190"/>
              <a:gd name="T82" fmla="*/ 1434 w 1626"/>
              <a:gd name="T83" fmla="*/ 33 h 1190"/>
              <a:gd name="T84" fmla="*/ 1452 w 1626"/>
              <a:gd name="T85" fmla="*/ 19 h 1190"/>
              <a:gd name="T86" fmla="*/ 1471 w 1626"/>
              <a:gd name="T87" fmla="*/ 8 h 1190"/>
              <a:gd name="T88" fmla="*/ 1492 w 1626"/>
              <a:gd name="T89" fmla="*/ 2 h 1190"/>
              <a:gd name="T90" fmla="*/ 1514 w 1626"/>
              <a:gd name="T91" fmla="*/ 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26" h="1190">
                <a:moveTo>
                  <a:pt x="1514" y="0"/>
                </a:moveTo>
                <a:lnTo>
                  <a:pt x="1536" y="2"/>
                </a:lnTo>
                <a:lnTo>
                  <a:pt x="1557" y="8"/>
                </a:lnTo>
                <a:lnTo>
                  <a:pt x="1575" y="19"/>
                </a:lnTo>
                <a:lnTo>
                  <a:pt x="1593" y="33"/>
                </a:lnTo>
                <a:lnTo>
                  <a:pt x="1608" y="51"/>
                </a:lnTo>
                <a:lnTo>
                  <a:pt x="1618" y="71"/>
                </a:lnTo>
                <a:lnTo>
                  <a:pt x="1624" y="92"/>
                </a:lnTo>
                <a:lnTo>
                  <a:pt x="1626" y="112"/>
                </a:lnTo>
                <a:lnTo>
                  <a:pt x="1624" y="134"/>
                </a:lnTo>
                <a:lnTo>
                  <a:pt x="1618" y="155"/>
                </a:lnTo>
                <a:lnTo>
                  <a:pt x="1608" y="175"/>
                </a:lnTo>
                <a:lnTo>
                  <a:pt x="1593" y="193"/>
                </a:lnTo>
                <a:lnTo>
                  <a:pt x="629" y="1157"/>
                </a:lnTo>
                <a:lnTo>
                  <a:pt x="629" y="1157"/>
                </a:lnTo>
                <a:lnTo>
                  <a:pt x="611" y="1171"/>
                </a:lnTo>
                <a:lnTo>
                  <a:pt x="591" y="1182"/>
                </a:lnTo>
                <a:lnTo>
                  <a:pt x="571" y="1188"/>
                </a:lnTo>
                <a:lnTo>
                  <a:pt x="550" y="1190"/>
                </a:lnTo>
                <a:lnTo>
                  <a:pt x="528" y="1188"/>
                </a:lnTo>
                <a:lnTo>
                  <a:pt x="507" y="1182"/>
                </a:lnTo>
                <a:lnTo>
                  <a:pt x="487" y="1171"/>
                </a:lnTo>
                <a:lnTo>
                  <a:pt x="470" y="1157"/>
                </a:lnTo>
                <a:lnTo>
                  <a:pt x="33" y="720"/>
                </a:lnTo>
                <a:lnTo>
                  <a:pt x="18" y="702"/>
                </a:lnTo>
                <a:lnTo>
                  <a:pt x="8" y="682"/>
                </a:lnTo>
                <a:lnTo>
                  <a:pt x="2" y="662"/>
                </a:lnTo>
                <a:lnTo>
                  <a:pt x="0" y="640"/>
                </a:lnTo>
                <a:lnTo>
                  <a:pt x="2" y="619"/>
                </a:lnTo>
                <a:lnTo>
                  <a:pt x="8" y="598"/>
                </a:lnTo>
                <a:lnTo>
                  <a:pt x="18" y="578"/>
                </a:lnTo>
                <a:lnTo>
                  <a:pt x="33" y="561"/>
                </a:lnTo>
                <a:lnTo>
                  <a:pt x="51" y="546"/>
                </a:lnTo>
                <a:lnTo>
                  <a:pt x="69" y="536"/>
                </a:lnTo>
                <a:lnTo>
                  <a:pt x="90" y="529"/>
                </a:lnTo>
                <a:lnTo>
                  <a:pt x="112" y="527"/>
                </a:lnTo>
                <a:lnTo>
                  <a:pt x="134" y="529"/>
                </a:lnTo>
                <a:lnTo>
                  <a:pt x="155" y="536"/>
                </a:lnTo>
                <a:lnTo>
                  <a:pt x="174" y="546"/>
                </a:lnTo>
                <a:lnTo>
                  <a:pt x="192" y="561"/>
                </a:lnTo>
                <a:lnTo>
                  <a:pt x="550" y="918"/>
                </a:lnTo>
                <a:lnTo>
                  <a:pt x="1434" y="33"/>
                </a:lnTo>
                <a:lnTo>
                  <a:pt x="1452" y="19"/>
                </a:lnTo>
                <a:lnTo>
                  <a:pt x="1471" y="8"/>
                </a:lnTo>
                <a:lnTo>
                  <a:pt x="1492" y="2"/>
                </a:lnTo>
                <a:lnTo>
                  <a:pt x="1514" y="0"/>
                </a:lnTo>
                <a:close/>
              </a:path>
            </a:pathLst>
          </a:custGeom>
          <a:solidFill>
            <a:schemeClr val="accent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38" name="Inhaltsplatzhalter 4">
            <a:extLst>
              <a:ext uri="{FF2B5EF4-FFF2-40B4-BE49-F238E27FC236}">
                <a16:creationId xmlns:a16="http://schemas.microsoft.com/office/drawing/2014/main" id="{2F7A3DF0-340F-4B1D-BE5D-89ADC859F129}"/>
              </a:ext>
            </a:extLst>
          </p:cNvPr>
          <p:cNvSpPr txBox="1">
            <a:spLocks/>
          </p:cNvSpPr>
          <p:nvPr/>
        </p:nvSpPr>
        <p:spPr>
          <a:xfrm>
            <a:off x="1524000" y="4146287"/>
            <a:ext cx="4064000" cy="343364"/>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buNone/>
            </a:pPr>
            <a:r>
              <a:rPr lang="en-US" sz="1867" b="1" dirty="0">
                <a:solidFill>
                  <a:schemeClr val="accent1"/>
                </a:solidFill>
                <a:latin typeface="+mj-lt"/>
              </a:rPr>
              <a:t>Single Mother Households</a:t>
            </a:r>
            <a:endParaRPr lang="en-US" sz="1400" dirty="0">
              <a:solidFill>
                <a:schemeClr val="bg1">
                  <a:lumMod val="65000"/>
                </a:schemeClr>
              </a:solidFill>
              <a:latin typeface="+mn-lt"/>
            </a:endParaRPr>
          </a:p>
        </p:txBody>
      </p:sp>
      <p:sp>
        <p:nvSpPr>
          <p:cNvPr id="39" name="Freeform 15">
            <a:extLst>
              <a:ext uri="{FF2B5EF4-FFF2-40B4-BE49-F238E27FC236}">
                <a16:creationId xmlns:a16="http://schemas.microsoft.com/office/drawing/2014/main" id="{212C2634-2DE6-4179-BD2F-B044A5A4125D}"/>
              </a:ext>
            </a:extLst>
          </p:cNvPr>
          <p:cNvSpPr>
            <a:spLocks/>
          </p:cNvSpPr>
          <p:nvPr/>
        </p:nvSpPr>
        <p:spPr bwMode="auto">
          <a:xfrm>
            <a:off x="840426" y="5777543"/>
            <a:ext cx="466477" cy="342387"/>
          </a:xfrm>
          <a:custGeom>
            <a:avLst/>
            <a:gdLst>
              <a:gd name="T0" fmla="*/ 1514 w 1626"/>
              <a:gd name="T1" fmla="*/ 0 h 1190"/>
              <a:gd name="T2" fmla="*/ 1536 w 1626"/>
              <a:gd name="T3" fmla="*/ 2 h 1190"/>
              <a:gd name="T4" fmla="*/ 1557 w 1626"/>
              <a:gd name="T5" fmla="*/ 8 h 1190"/>
              <a:gd name="T6" fmla="*/ 1575 w 1626"/>
              <a:gd name="T7" fmla="*/ 19 h 1190"/>
              <a:gd name="T8" fmla="*/ 1593 w 1626"/>
              <a:gd name="T9" fmla="*/ 33 h 1190"/>
              <a:gd name="T10" fmla="*/ 1608 w 1626"/>
              <a:gd name="T11" fmla="*/ 51 h 1190"/>
              <a:gd name="T12" fmla="*/ 1618 w 1626"/>
              <a:gd name="T13" fmla="*/ 71 h 1190"/>
              <a:gd name="T14" fmla="*/ 1624 w 1626"/>
              <a:gd name="T15" fmla="*/ 92 h 1190"/>
              <a:gd name="T16" fmla="*/ 1626 w 1626"/>
              <a:gd name="T17" fmla="*/ 112 h 1190"/>
              <a:gd name="T18" fmla="*/ 1624 w 1626"/>
              <a:gd name="T19" fmla="*/ 134 h 1190"/>
              <a:gd name="T20" fmla="*/ 1618 w 1626"/>
              <a:gd name="T21" fmla="*/ 155 h 1190"/>
              <a:gd name="T22" fmla="*/ 1608 w 1626"/>
              <a:gd name="T23" fmla="*/ 175 h 1190"/>
              <a:gd name="T24" fmla="*/ 1593 w 1626"/>
              <a:gd name="T25" fmla="*/ 193 h 1190"/>
              <a:gd name="T26" fmla="*/ 629 w 1626"/>
              <a:gd name="T27" fmla="*/ 1157 h 1190"/>
              <a:gd name="T28" fmla="*/ 629 w 1626"/>
              <a:gd name="T29" fmla="*/ 1157 h 1190"/>
              <a:gd name="T30" fmla="*/ 611 w 1626"/>
              <a:gd name="T31" fmla="*/ 1171 h 1190"/>
              <a:gd name="T32" fmla="*/ 591 w 1626"/>
              <a:gd name="T33" fmla="*/ 1182 h 1190"/>
              <a:gd name="T34" fmla="*/ 571 w 1626"/>
              <a:gd name="T35" fmla="*/ 1188 h 1190"/>
              <a:gd name="T36" fmla="*/ 550 w 1626"/>
              <a:gd name="T37" fmla="*/ 1190 h 1190"/>
              <a:gd name="T38" fmla="*/ 528 w 1626"/>
              <a:gd name="T39" fmla="*/ 1188 h 1190"/>
              <a:gd name="T40" fmla="*/ 507 w 1626"/>
              <a:gd name="T41" fmla="*/ 1182 h 1190"/>
              <a:gd name="T42" fmla="*/ 487 w 1626"/>
              <a:gd name="T43" fmla="*/ 1171 h 1190"/>
              <a:gd name="T44" fmla="*/ 470 w 1626"/>
              <a:gd name="T45" fmla="*/ 1157 h 1190"/>
              <a:gd name="T46" fmla="*/ 33 w 1626"/>
              <a:gd name="T47" fmla="*/ 720 h 1190"/>
              <a:gd name="T48" fmla="*/ 18 w 1626"/>
              <a:gd name="T49" fmla="*/ 702 h 1190"/>
              <a:gd name="T50" fmla="*/ 8 w 1626"/>
              <a:gd name="T51" fmla="*/ 682 h 1190"/>
              <a:gd name="T52" fmla="*/ 2 w 1626"/>
              <a:gd name="T53" fmla="*/ 662 h 1190"/>
              <a:gd name="T54" fmla="*/ 0 w 1626"/>
              <a:gd name="T55" fmla="*/ 640 h 1190"/>
              <a:gd name="T56" fmla="*/ 2 w 1626"/>
              <a:gd name="T57" fmla="*/ 619 h 1190"/>
              <a:gd name="T58" fmla="*/ 8 w 1626"/>
              <a:gd name="T59" fmla="*/ 598 h 1190"/>
              <a:gd name="T60" fmla="*/ 18 w 1626"/>
              <a:gd name="T61" fmla="*/ 578 h 1190"/>
              <a:gd name="T62" fmla="*/ 33 w 1626"/>
              <a:gd name="T63" fmla="*/ 561 h 1190"/>
              <a:gd name="T64" fmla="*/ 51 w 1626"/>
              <a:gd name="T65" fmla="*/ 546 h 1190"/>
              <a:gd name="T66" fmla="*/ 69 w 1626"/>
              <a:gd name="T67" fmla="*/ 536 h 1190"/>
              <a:gd name="T68" fmla="*/ 90 w 1626"/>
              <a:gd name="T69" fmla="*/ 529 h 1190"/>
              <a:gd name="T70" fmla="*/ 112 w 1626"/>
              <a:gd name="T71" fmla="*/ 527 h 1190"/>
              <a:gd name="T72" fmla="*/ 134 w 1626"/>
              <a:gd name="T73" fmla="*/ 529 h 1190"/>
              <a:gd name="T74" fmla="*/ 155 w 1626"/>
              <a:gd name="T75" fmla="*/ 536 h 1190"/>
              <a:gd name="T76" fmla="*/ 174 w 1626"/>
              <a:gd name="T77" fmla="*/ 546 h 1190"/>
              <a:gd name="T78" fmla="*/ 192 w 1626"/>
              <a:gd name="T79" fmla="*/ 561 h 1190"/>
              <a:gd name="T80" fmla="*/ 550 w 1626"/>
              <a:gd name="T81" fmla="*/ 918 h 1190"/>
              <a:gd name="T82" fmla="*/ 1434 w 1626"/>
              <a:gd name="T83" fmla="*/ 33 h 1190"/>
              <a:gd name="T84" fmla="*/ 1452 w 1626"/>
              <a:gd name="T85" fmla="*/ 19 h 1190"/>
              <a:gd name="T86" fmla="*/ 1471 w 1626"/>
              <a:gd name="T87" fmla="*/ 8 h 1190"/>
              <a:gd name="T88" fmla="*/ 1492 w 1626"/>
              <a:gd name="T89" fmla="*/ 2 h 1190"/>
              <a:gd name="T90" fmla="*/ 1514 w 1626"/>
              <a:gd name="T91" fmla="*/ 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26" h="1190">
                <a:moveTo>
                  <a:pt x="1514" y="0"/>
                </a:moveTo>
                <a:lnTo>
                  <a:pt x="1536" y="2"/>
                </a:lnTo>
                <a:lnTo>
                  <a:pt x="1557" y="8"/>
                </a:lnTo>
                <a:lnTo>
                  <a:pt x="1575" y="19"/>
                </a:lnTo>
                <a:lnTo>
                  <a:pt x="1593" y="33"/>
                </a:lnTo>
                <a:lnTo>
                  <a:pt x="1608" y="51"/>
                </a:lnTo>
                <a:lnTo>
                  <a:pt x="1618" y="71"/>
                </a:lnTo>
                <a:lnTo>
                  <a:pt x="1624" y="92"/>
                </a:lnTo>
                <a:lnTo>
                  <a:pt x="1626" y="112"/>
                </a:lnTo>
                <a:lnTo>
                  <a:pt x="1624" y="134"/>
                </a:lnTo>
                <a:lnTo>
                  <a:pt x="1618" y="155"/>
                </a:lnTo>
                <a:lnTo>
                  <a:pt x="1608" y="175"/>
                </a:lnTo>
                <a:lnTo>
                  <a:pt x="1593" y="193"/>
                </a:lnTo>
                <a:lnTo>
                  <a:pt x="629" y="1157"/>
                </a:lnTo>
                <a:lnTo>
                  <a:pt x="629" y="1157"/>
                </a:lnTo>
                <a:lnTo>
                  <a:pt x="611" y="1171"/>
                </a:lnTo>
                <a:lnTo>
                  <a:pt x="591" y="1182"/>
                </a:lnTo>
                <a:lnTo>
                  <a:pt x="571" y="1188"/>
                </a:lnTo>
                <a:lnTo>
                  <a:pt x="550" y="1190"/>
                </a:lnTo>
                <a:lnTo>
                  <a:pt x="528" y="1188"/>
                </a:lnTo>
                <a:lnTo>
                  <a:pt x="507" y="1182"/>
                </a:lnTo>
                <a:lnTo>
                  <a:pt x="487" y="1171"/>
                </a:lnTo>
                <a:lnTo>
                  <a:pt x="470" y="1157"/>
                </a:lnTo>
                <a:lnTo>
                  <a:pt x="33" y="720"/>
                </a:lnTo>
                <a:lnTo>
                  <a:pt x="18" y="702"/>
                </a:lnTo>
                <a:lnTo>
                  <a:pt x="8" y="682"/>
                </a:lnTo>
                <a:lnTo>
                  <a:pt x="2" y="662"/>
                </a:lnTo>
                <a:lnTo>
                  <a:pt x="0" y="640"/>
                </a:lnTo>
                <a:lnTo>
                  <a:pt x="2" y="619"/>
                </a:lnTo>
                <a:lnTo>
                  <a:pt x="8" y="598"/>
                </a:lnTo>
                <a:lnTo>
                  <a:pt x="18" y="578"/>
                </a:lnTo>
                <a:lnTo>
                  <a:pt x="33" y="561"/>
                </a:lnTo>
                <a:lnTo>
                  <a:pt x="51" y="546"/>
                </a:lnTo>
                <a:lnTo>
                  <a:pt x="69" y="536"/>
                </a:lnTo>
                <a:lnTo>
                  <a:pt x="90" y="529"/>
                </a:lnTo>
                <a:lnTo>
                  <a:pt x="112" y="527"/>
                </a:lnTo>
                <a:lnTo>
                  <a:pt x="134" y="529"/>
                </a:lnTo>
                <a:lnTo>
                  <a:pt x="155" y="536"/>
                </a:lnTo>
                <a:lnTo>
                  <a:pt x="174" y="546"/>
                </a:lnTo>
                <a:lnTo>
                  <a:pt x="192" y="561"/>
                </a:lnTo>
                <a:lnTo>
                  <a:pt x="550" y="918"/>
                </a:lnTo>
                <a:lnTo>
                  <a:pt x="1434" y="33"/>
                </a:lnTo>
                <a:lnTo>
                  <a:pt x="1452" y="19"/>
                </a:lnTo>
                <a:lnTo>
                  <a:pt x="1471" y="8"/>
                </a:lnTo>
                <a:lnTo>
                  <a:pt x="1492" y="2"/>
                </a:lnTo>
                <a:lnTo>
                  <a:pt x="1514" y="0"/>
                </a:lnTo>
                <a:close/>
              </a:path>
            </a:pathLst>
          </a:custGeom>
          <a:solidFill>
            <a:schemeClr val="accent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40" name="Inhaltsplatzhalter 4">
            <a:extLst>
              <a:ext uri="{FF2B5EF4-FFF2-40B4-BE49-F238E27FC236}">
                <a16:creationId xmlns:a16="http://schemas.microsoft.com/office/drawing/2014/main" id="{00EF09A1-7FD8-402A-B484-4E344489CE57}"/>
              </a:ext>
            </a:extLst>
          </p:cNvPr>
          <p:cNvSpPr txBox="1">
            <a:spLocks/>
          </p:cNvSpPr>
          <p:nvPr/>
        </p:nvSpPr>
        <p:spPr>
          <a:xfrm>
            <a:off x="1524000" y="4939407"/>
            <a:ext cx="4064000" cy="343364"/>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buNone/>
            </a:pPr>
            <a:r>
              <a:rPr lang="en-US" sz="1867" b="1" dirty="0">
                <a:solidFill>
                  <a:schemeClr val="accent1"/>
                </a:solidFill>
                <a:latin typeface="+mj-lt"/>
              </a:rPr>
              <a:t>Number of educated people</a:t>
            </a:r>
            <a:endParaRPr lang="en-US" sz="1400" dirty="0">
              <a:solidFill>
                <a:schemeClr val="bg1">
                  <a:lumMod val="65000"/>
                </a:schemeClr>
              </a:solidFill>
              <a:latin typeface="+mn-lt"/>
            </a:endParaRPr>
          </a:p>
        </p:txBody>
      </p:sp>
      <p:sp>
        <p:nvSpPr>
          <p:cNvPr id="41" name="Freeform 15">
            <a:extLst>
              <a:ext uri="{FF2B5EF4-FFF2-40B4-BE49-F238E27FC236}">
                <a16:creationId xmlns:a16="http://schemas.microsoft.com/office/drawing/2014/main" id="{816AF919-5545-4EA1-BC5B-41FDC3EA7768}"/>
              </a:ext>
            </a:extLst>
          </p:cNvPr>
          <p:cNvSpPr>
            <a:spLocks/>
          </p:cNvSpPr>
          <p:nvPr/>
        </p:nvSpPr>
        <p:spPr bwMode="auto">
          <a:xfrm>
            <a:off x="840425" y="4976344"/>
            <a:ext cx="466477" cy="342387"/>
          </a:xfrm>
          <a:custGeom>
            <a:avLst/>
            <a:gdLst>
              <a:gd name="T0" fmla="*/ 1514 w 1626"/>
              <a:gd name="T1" fmla="*/ 0 h 1190"/>
              <a:gd name="T2" fmla="*/ 1536 w 1626"/>
              <a:gd name="T3" fmla="*/ 2 h 1190"/>
              <a:gd name="T4" fmla="*/ 1557 w 1626"/>
              <a:gd name="T5" fmla="*/ 8 h 1190"/>
              <a:gd name="T6" fmla="*/ 1575 w 1626"/>
              <a:gd name="T7" fmla="*/ 19 h 1190"/>
              <a:gd name="T8" fmla="*/ 1593 w 1626"/>
              <a:gd name="T9" fmla="*/ 33 h 1190"/>
              <a:gd name="T10" fmla="*/ 1608 w 1626"/>
              <a:gd name="T11" fmla="*/ 51 h 1190"/>
              <a:gd name="T12" fmla="*/ 1618 w 1626"/>
              <a:gd name="T13" fmla="*/ 71 h 1190"/>
              <a:gd name="T14" fmla="*/ 1624 w 1626"/>
              <a:gd name="T15" fmla="*/ 92 h 1190"/>
              <a:gd name="T16" fmla="*/ 1626 w 1626"/>
              <a:gd name="T17" fmla="*/ 112 h 1190"/>
              <a:gd name="T18" fmla="*/ 1624 w 1626"/>
              <a:gd name="T19" fmla="*/ 134 h 1190"/>
              <a:gd name="T20" fmla="*/ 1618 w 1626"/>
              <a:gd name="T21" fmla="*/ 155 h 1190"/>
              <a:gd name="T22" fmla="*/ 1608 w 1626"/>
              <a:gd name="T23" fmla="*/ 175 h 1190"/>
              <a:gd name="T24" fmla="*/ 1593 w 1626"/>
              <a:gd name="T25" fmla="*/ 193 h 1190"/>
              <a:gd name="T26" fmla="*/ 629 w 1626"/>
              <a:gd name="T27" fmla="*/ 1157 h 1190"/>
              <a:gd name="T28" fmla="*/ 629 w 1626"/>
              <a:gd name="T29" fmla="*/ 1157 h 1190"/>
              <a:gd name="T30" fmla="*/ 611 w 1626"/>
              <a:gd name="T31" fmla="*/ 1171 h 1190"/>
              <a:gd name="T32" fmla="*/ 591 w 1626"/>
              <a:gd name="T33" fmla="*/ 1182 h 1190"/>
              <a:gd name="T34" fmla="*/ 571 w 1626"/>
              <a:gd name="T35" fmla="*/ 1188 h 1190"/>
              <a:gd name="T36" fmla="*/ 550 w 1626"/>
              <a:gd name="T37" fmla="*/ 1190 h 1190"/>
              <a:gd name="T38" fmla="*/ 528 w 1626"/>
              <a:gd name="T39" fmla="*/ 1188 h 1190"/>
              <a:gd name="T40" fmla="*/ 507 w 1626"/>
              <a:gd name="T41" fmla="*/ 1182 h 1190"/>
              <a:gd name="T42" fmla="*/ 487 w 1626"/>
              <a:gd name="T43" fmla="*/ 1171 h 1190"/>
              <a:gd name="T44" fmla="*/ 470 w 1626"/>
              <a:gd name="T45" fmla="*/ 1157 h 1190"/>
              <a:gd name="T46" fmla="*/ 33 w 1626"/>
              <a:gd name="T47" fmla="*/ 720 h 1190"/>
              <a:gd name="T48" fmla="*/ 18 w 1626"/>
              <a:gd name="T49" fmla="*/ 702 h 1190"/>
              <a:gd name="T50" fmla="*/ 8 w 1626"/>
              <a:gd name="T51" fmla="*/ 682 h 1190"/>
              <a:gd name="T52" fmla="*/ 2 w 1626"/>
              <a:gd name="T53" fmla="*/ 662 h 1190"/>
              <a:gd name="T54" fmla="*/ 0 w 1626"/>
              <a:gd name="T55" fmla="*/ 640 h 1190"/>
              <a:gd name="T56" fmla="*/ 2 w 1626"/>
              <a:gd name="T57" fmla="*/ 619 h 1190"/>
              <a:gd name="T58" fmla="*/ 8 w 1626"/>
              <a:gd name="T59" fmla="*/ 598 h 1190"/>
              <a:gd name="T60" fmla="*/ 18 w 1626"/>
              <a:gd name="T61" fmla="*/ 578 h 1190"/>
              <a:gd name="T62" fmla="*/ 33 w 1626"/>
              <a:gd name="T63" fmla="*/ 561 h 1190"/>
              <a:gd name="T64" fmla="*/ 51 w 1626"/>
              <a:gd name="T65" fmla="*/ 546 h 1190"/>
              <a:gd name="T66" fmla="*/ 69 w 1626"/>
              <a:gd name="T67" fmla="*/ 536 h 1190"/>
              <a:gd name="T68" fmla="*/ 90 w 1626"/>
              <a:gd name="T69" fmla="*/ 529 h 1190"/>
              <a:gd name="T70" fmla="*/ 112 w 1626"/>
              <a:gd name="T71" fmla="*/ 527 h 1190"/>
              <a:gd name="T72" fmla="*/ 134 w 1626"/>
              <a:gd name="T73" fmla="*/ 529 h 1190"/>
              <a:gd name="T74" fmla="*/ 155 w 1626"/>
              <a:gd name="T75" fmla="*/ 536 h 1190"/>
              <a:gd name="T76" fmla="*/ 174 w 1626"/>
              <a:gd name="T77" fmla="*/ 546 h 1190"/>
              <a:gd name="T78" fmla="*/ 192 w 1626"/>
              <a:gd name="T79" fmla="*/ 561 h 1190"/>
              <a:gd name="T80" fmla="*/ 550 w 1626"/>
              <a:gd name="T81" fmla="*/ 918 h 1190"/>
              <a:gd name="T82" fmla="*/ 1434 w 1626"/>
              <a:gd name="T83" fmla="*/ 33 h 1190"/>
              <a:gd name="T84" fmla="*/ 1452 w 1626"/>
              <a:gd name="T85" fmla="*/ 19 h 1190"/>
              <a:gd name="T86" fmla="*/ 1471 w 1626"/>
              <a:gd name="T87" fmla="*/ 8 h 1190"/>
              <a:gd name="T88" fmla="*/ 1492 w 1626"/>
              <a:gd name="T89" fmla="*/ 2 h 1190"/>
              <a:gd name="T90" fmla="*/ 1514 w 1626"/>
              <a:gd name="T91" fmla="*/ 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26" h="1190">
                <a:moveTo>
                  <a:pt x="1514" y="0"/>
                </a:moveTo>
                <a:lnTo>
                  <a:pt x="1536" y="2"/>
                </a:lnTo>
                <a:lnTo>
                  <a:pt x="1557" y="8"/>
                </a:lnTo>
                <a:lnTo>
                  <a:pt x="1575" y="19"/>
                </a:lnTo>
                <a:lnTo>
                  <a:pt x="1593" y="33"/>
                </a:lnTo>
                <a:lnTo>
                  <a:pt x="1608" y="51"/>
                </a:lnTo>
                <a:lnTo>
                  <a:pt x="1618" y="71"/>
                </a:lnTo>
                <a:lnTo>
                  <a:pt x="1624" y="92"/>
                </a:lnTo>
                <a:lnTo>
                  <a:pt x="1626" y="112"/>
                </a:lnTo>
                <a:lnTo>
                  <a:pt x="1624" y="134"/>
                </a:lnTo>
                <a:lnTo>
                  <a:pt x="1618" y="155"/>
                </a:lnTo>
                <a:lnTo>
                  <a:pt x="1608" y="175"/>
                </a:lnTo>
                <a:lnTo>
                  <a:pt x="1593" y="193"/>
                </a:lnTo>
                <a:lnTo>
                  <a:pt x="629" y="1157"/>
                </a:lnTo>
                <a:lnTo>
                  <a:pt x="629" y="1157"/>
                </a:lnTo>
                <a:lnTo>
                  <a:pt x="611" y="1171"/>
                </a:lnTo>
                <a:lnTo>
                  <a:pt x="591" y="1182"/>
                </a:lnTo>
                <a:lnTo>
                  <a:pt x="571" y="1188"/>
                </a:lnTo>
                <a:lnTo>
                  <a:pt x="550" y="1190"/>
                </a:lnTo>
                <a:lnTo>
                  <a:pt x="528" y="1188"/>
                </a:lnTo>
                <a:lnTo>
                  <a:pt x="507" y="1182"/>
                </a:lnTo>
                <a:lnTo>
                  <a:pt x="487" y="1171"/>
                </a:lnTo>
                <a:lnTo>
                  <a:pt x="470" y="1157"/>
                </a:lnTo>
                <a:lnTo>
                  <a:pt x="33" y="720"/>
                </a:lnTo>
                <a:lnTo>
                  <a:pt x="18" y="702"/>
                </a:lnTo>
                <a:lnTo>
                  <a:pt x="8" y="682"/>
                </a:lnTo>
                <a:lnTo>
                  <a:pt x="2" y="662"/>
                </a:lnTo>
                <a:lnTo>
                  <a:pt x="0" y="640"/>
                </a:lnTo>
                <a:lnTo>
                  <a:pt x="2" y="619"/>
                </a:lnTo>
                <a:lnTo>
                  <a:pt x="8" y="598"/>
                </a:lnTo>
                <a:lnTo>
                  <a:pt x="18" y="578"/>
                </a:lnTo>
                <a:lnTo>
                  <a:pt x="33" y="561"/>
                </a:lnTo>
                <a:lnTo>
                  <a:pt x="51" y="546"/>
                </a:lnTo>
                <a:lnTo>
                  <a:pt x="69" y="536"/>
                </a:lnTo>
                <a:lnTo>
                  <a:pt x="90" y="529"/>
                </a:lnTo>
                <a:lnTo>
                  <a:pt x="112" y="527"/>
                </a:lnTo>
                <a:lnTo>
                  <a:pt x="134" y="529"/>
                </a:lnTo>
                <a:lnTo>
                  <a:pt x="155" y="536"/>
                </a:lnTo>
                <a:lnTo>
                  <a:pt x="174" y="546"/>
                </a:lnTo>
                <a:lnTo>
                  <a:pt x="192" y="561"/>
                </a:lnTo>
                <a:lnTo>
                  <a:pt x="550" y="918"/>
                </a:lnTo>
                <a:lnTo>
                  <a:pt x="1434" y="33"/>
                </a:lnTo>
                <a:lnTo>
                  <a:pt x="1452" y="19"/>
                </a:lnTo>
                <a:lnTo>
                  <a:pt x="1471" y="8"/>
                </a:lnTo>
                <a:lnTo>
                  <a:pt x="1492" y="2"/>
                </a:lnTo>
                <a:lnTo>
                  <a:pt x="1514" y="0"/>
                </a:lnTo>
                <a:close/>
              </a:path>
            </a:pathLst>
          </a:custGeom>
          <a:solidFill>
            <a:schemeClr val="accent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42" name="Inhaltsplatzhalter 4">
            <a:extLst>
              <a:ext uri="{FF2B5EF4-FFF2-40B4-BE49-F238E27FC236}">
                <a16:creationId xmlns:a16="http://schemas.microsoft.com/office/drawing/2014/main" id="{06869D22-34E8-4ADD-BD46-0EE816CC6052}"/>
              </a:ext>
            </a:extLst>
          </p:cNvPr>
          <p:cNvSpPr txBox="1">
            <a:spLocks/>
          </p:cNvSpPr>
          <p:nvPr/>
        </p:nvSpPr>
        <p:spPr>
          <a:xfrm>
            <a:off x="1524000" y="5768487"/>
            <a:ext cx="4064000" cy="343364"/>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buNone/>
            </a:pPr>
            <a:r>
              <a:rPr lang="en-US" sz="1867" b="1" dirty="0">
                <a:solidFill>
                  <a:schemeClr val="accent1"/>
                </a:solidFill>
                <a:latin typeface="+mj-lt"/>
              </a:rPr>
              <a:t>Poverty</a:t>
            </a:r>
            <a:endParaRPr lang="en-US" sz="1400" dirty="0">
              <a:solidFill>
                <a:schemeClr val="bg1">
                  <a:lumMod val="65000"/>
                </a:schemeClr>
              </a:solidFill>
              <a:latin typeface="+mn-lt"/>
            </a:endParaRPr>
          </a:p>
        </p:txBody>
      </p:sp>
      <p:sp>
        <p:nvSpPr>
          <p:cNvPr id="43" name="Freeform 15">
            <a:extLst>
              <a:ext uri="{FF2B5EF4-FFF2-40B4-BE49-F238E27FC236}">
                <a16:creationId xmlns:a16="http://schemas.microsoft.com/office/drawing/2014/main" id="{F749A197-4CFF-4D7D-81B4-D10BAACFE7E7}"/>
              </a:ext>
            </a:extLst>
          </p:cNvPr>
          <p:cNvSpPr>
            <a:spLocks/>
          </p:cNvSpPr>
          <p:nvPr/>
        </p:nvSpPr>
        <p:spPr bwMode="auto">
          <a:xfrm>
            <a:off x="840427" y="4257367"/>
            <a:ext cx="466477" cy="342387"/>
          </a:xfrm>
          <a:custGeom>
            <a:avLst/>
            <a:gdLst>
              <a:gd name="T0" fmla="*/ 1514 w 1626"/>
              <a:gd name="T1" fmla="*/ 0 h 1190"/>
              <a:gd name="T2" fmla="*/ 1536 w 1626"/>
              <a:gd name="T3" fmla="*/ 2 h 1190"/>
              <a:gd name="T4" fmla="*/ 1557 w 1626"/>
              <a:gd name="T5" fmla="*/ 8 h 1190"/>
              <a:gd name="T6" fmla="*/ 1575 w 1626"/>
              <a:gd name="T7" fmla="*/ 19 h 1190"/>
              <a:gd name="T8" fmla="*/ 1593 w 1626"/>
              <a:gd name="T9" fmla="*/ 33 h 1190"/>
              <a:gd name="T10" fmla="*/ 1608 w 1626"/>
              <a:gd name="T11" fmla="*/ 51 h 1190"/>
              <a:gd name="T12" fmla="*/ 1618 w 1626"/>
              <a:gd name="T13" fmla="*/ 71 h 1190"/>
              <a:gd name="T14" fmla="*/ 1624 w 1626"/>
              <a:gd name="T15" fmla="*/ 92 h 1190"/>
              <a:gd name="T16" fmla="*/ 1626 w 1626"/>
              <a:gd name="T17" fmla="*/ 112 h 1190"/>
              <a:gd name="T18" fmla="*/ 1624 w 1626"/>
              <a:gd name="T19" fmla="*/ 134 h 1190"/>
              <a:gd name="T20" fmla="*/ 1618 w 1626"/>
              <a:gd name="T21" fmla="*/ 155 h 1190"/>
              <a:gd name="T22" fmla="*/ 1608 w 1626"/>
              <a:gd name="T23" fmla="*/ 175 h 1190"/>
              <a:gd name="T24" fmla="*/ 1593 w 1626"/>
              <a:gd name="T25" fmla="*/ 193 h 1190"/>
              <a:gd name="T26" fmla="*/ 629 w 1626"/>
              <a:gd name="T27" fmla="*/ 1157 h 1190"/>
              <a:gd name="T28" fmla="*/ 629 w 1626"/>
              <a:gd name="T29" fmla="*/ 1157 h 1190"/>
              <a:gd name="T30" fmla="*/ 611 w 1626"/>
              <a:gd name="T31" fmla="*/ 1171 h 1190"/>
              <a:gd name="T32" fmla="*/ 591 w 1626"/>
              <a:gd name="T33" fmla="*/ 1182 h 1190"/>
              <a:gd name="T34" fmla="*/ 571 w 1626"/>
              <a:gd name="T35" fmla="*/ 1188 h 1190"/>
              <a:gd name="T36" fmla="*/ 550 w 1626"/>
              <a:gd name="T37" fmla="*/ 1190 h 1190"/>
              <a:gd name="T38" fmla="*/ 528 w 1626"/>
              <a:gd name="T39" fmla="*/ 1188 h 1190"/>
              <a:gd name="T40" fmla="*/ 507 w 1626"/>
              <a:gd name="T41" fmla="*/ 1182 h 1190"/>
              <a:gd name="T42" fmla="*/ 487 w 1626"/>
              <a:gd name="T43" fmla="*/ 1171 h 1190"/>
              <a:gd name="T44" fmla="*/ 470 w 1626"/>
              <a:gd name="T45" fmla="*/ 1157 h 1190"/>
              <a:gd name="T46" fmla="*/ 33 w 1626"/>
              <a:gd name="T47" fmla="*/ 720 h 1190"/>
              <a:gd name="T48" fmla="*/ 18 w 1626"/>
              <a:gd name="T49" fmla="*/ 702 h 1190"/>
              <a:gd name="T50" fmla="*/ 8 w 1626"/>
              <a:gd name="T51" fmla="*/ 682 h 1190"/>
              <a:gd name="T52" fmla="*/ 2 w 1626"/>
              <a:gd name="T53" fmla="*/ 662 h 1190"/>
              <a:gd name="T54" fmla="*/ 0 w 1626"/>
              <a:gd name="T55" fmla="*/ 640 h 1190"/>
              <a:gd name="T56" fmla="*/ 2 w 1626"/>
              <a:gd name="T57" fmla="*/ 619 h 1190"/>
              <a:gd name="T58" fmla="*/ 8 w 1626"/>
              <a:gd name="T59" fmla="*/ 598 h 1190"/>
              <a:gd name="T60" fmla="*/ 18 w 1626"/>
              <a:gd name="T61" fmla="*/ 578 h 1190"/>
              <a:gd name="T62" fmla="*/ 33 w 1626"/>
              <a:gd name="T63" fmla="*/ 561 h 1190"/>
              <a:gd name="T64" fmla="*/ 51 w 1626"/>
              <a:gd name="T65" fmla="*/ 546 h 1190"/>
              <a:gd name="T66" fmla="*/ 69 w 1626"/>
              <a:gd name="T67" fmla="*/ 536 h 1190"/>
              <a:gd name="T68" fmla="*/ 90 w 1626"/>
              <a:gd name="T69" fmla="*/ 529 h 1190"/>
              <a:gd name="T70" fmla="*/ 112 w 1626"/>
              <a:gd name="T71" fmla="*/ 527 h 1190"/>
              <a:gd name="T72" fmla="*/ 134 w 1626"/>
              <a:gd name="T73" fmla="*/ 529 h 1190"/>
              <a:gd name="T74" fmla="*/ 155 w 1626"/>
              <a:gd name="T75" fmla="*/ 536 h 1190"/>
              <a:gd name="T76" fmla="*/ 174 w 1626"/>
              <a:gd name="T77" fmla="*/ 546 h 1190"/>
              <a:gd name="T78" fmla="*/ 192 w 1626"/>
              <a:gd name="T79" fmla="*/ 561 h 1190"/>
              <a:gd name="T80" fmla="*/ 550 w 1626"/>
              <a:gd name="T81" fmla="*/ 918 h 1190"/>
              <a:gd name="T82" fmla="*/ 1434 w 1626"/>
              <a:gd name="T83" fmla="*/ 33 h 1190"/>
              <a:gd name="T84" fmla="*/ 1452 w 1626"/>
              <a:gd name="T85" fmla="*/ 19 h 1190"/>
              <a:gd name="T86" fmla="*/ 1471 w 1626"/>
              <a:gd name="T87" fmla="*/ 8 h 1190"/>
              <a:gd name="T88" fmla="*/ 1492 w 1626"/>
              <a:gd name="T89" fmla="*/ 2 h 1190"/>
              <a:gd name="T90" fmla="*/ 1514 w 1626"/>
              <a:gd name="T91" fmla="*/ 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26" h="1190">
                <a:moveTo>
                  <a:pt x="1514" y="0"/>
                </a:moveTo>
                <a:lnTo>
                  <a:pt x="1536" y="2"/>
                </a:lnTo>
                <a:lnTo>
                  <a:pt x="1557" y="8"/>
                </a:lnTo>
                <a:lnTo>
                  <a:pt x="1575" y="19"/>
                </a:lnTo>
                <a:lnTo>
                  <a:pt x="1593" y="33"/>
                </a:lnTo>
                <a:lnTo>
                  <a:pt x="1608" y="51"/>
                </a:lnTo>
                <a:lnTo>
                  <a:pt x="1618" y="71"/>
                </a:lnTo>
                <a:lnTo>
                  <a:pt x="1624" y="92"/>
                </a:lnTo>
                <a:lnTo>
                  <a:pt x="1626" y="112"/>
                </a:lnTo>
                <a:lnTo>
                  <a:pt x="1624" y="134"/>
                </a:lnTo>
                <a:lnTo>
                  <a:pt x="1618" y="155"/>
                </a:lnTo>
                <a:lnTo>
                  <a:pt x="1608" y="175"/>
                </a:lnTo>
                <a:lnTo>
                  <a:pt x="1593" y="193"/>
                </a:lnTo>
                <a:lnTo>
                  <a:pt x="629" y="1157"/>
                </a:lnTo>
                <a:lnTo>
                  <a:pt x="629" y="1157"/>
                </a:lnTo>
                <a:lnTo>
                  <a:pt x="611" y="1171"/>
                </a:lnTo>
                <a:lnTo>
                  <a:pt x="591" y="1182"/>
                </a:lnTo>
                <a:lnTo>
                  <a:pt x="571" y="1188"/>
                </a:lnTo>
                <a:lnTo>
                  <a:pt x="550" y="1190"/>
                </a:lnTo>
                <a:lnTo>
                  <a:pt x="528" y="1188"/>
                </a:lnTo>
                <a:lnTo>
                  <a:pt x="507" y="1182"/>
                </a:lnTo>
                <a:lnTo>
                  <a:pt x="487" y="1171"/>
                </a:lnTo>
                <a:lnTo>
                  <a:pt x="470" y="1157"/>
                </a:lnTo>
                <a:lnTo>
                  <a:pt x="33" y="720"/>
                </a:lnTo>
                <a:lnTo>
                  <a:pt x="18" y="702"/>
                </a:lnTo>
                <a:lnTo>
                  <a:pt x="8" y="682"/>
                </a:lnTo>
                <a:lnTo>
                  <a:pt x="2" y="662"/>
                </a:lnTo>
                <a:lnTo>
                  <a:pt x="0" y="640"/>
                </a:lnTo>
                <a:lnTo>
                  <a:pt x="2" y="619"/>
                </a:lnTo>
                <a:lnTo>
                  <a:pt x="8" y="598"/>
                </a:lnTo>
                <a:lnTo>
                  <a:pt x="18" y="578"/>
                </a:lnTo>
                <a:lnTo>
                  <a:pt x="33" y="561"/>
                </a:lnTo>
                <a:lnTo>
                  <a:pt x="51" y="546"/>
                </a:lnTo>
                <a:lnTo>
                  <a:pt x="69" y="536"/>
                </a:lnTo>
                <a:lnTo>
                  <a:pt x="90" y="529"/>
                </a:lnTo>
                <a:lnTo>
                  <a:pt x="112" y="527"/>
                </a:lnTo>
                <a:lnTo>
                  <a:pt x="134" y="529"/>
                </a:lnTo>
                <a:lnTo>
                  <a:pt x="155" y="536"/>
                </a:lnTo>
                <a:lnTo>
                  <a:pt x="174" y="546"/>
                </a:lnTo>
                <a:lnTo>
                  <a:pt x="192" y="561"/>
                </a:lnTo>
                <a:lnTo>
                  <a:pt x="550" y="918"/>
                </a:lnTo>
                <a:lnTo>
                  <a:pt x="1434" y="33"/>
                </a:lnTo>
                <a:lnTo>
                  <a:pt x="1452" y="19"/>
                </a:lnTo>
                <a:lnTo>
                  <a:pt x="1471" y="8"/>
                </a:lnTo>
                <a:lnTo>
                  <a:pt x="1492" y="2"/>
                </a:lnTo>
                <a:lnTo>
                  <a:pt x="1514" y="0"/>
                </a:lnTo>
                <a:close/>
              </a:path>
            </a:pathLst>
          </a:custGeom>
          <a:solidFill>
            <a:schemeClr val="accent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56" name="Inhaltsplatzhalter 4">
            <a:extLst>
              <a:ext uri="{FF2B5EF4-FFF2-40B4-BE49-F238E27FC236}">
                <a16:creationId xmlns:a16="http://schemas.microsoft.com/office/drawing/2014/main" id="{9858BBBE-DC79-49FC-ACC4-99C7A9230713}"/>
              </a:ext>
            </a:extLst>
          </p:cNvPr>
          <p:cNvSpPr txBox="1">
            <a:spLocks/>
          </p:cNvSpPr>
          <p:nvPr/>
        </p:nvSpPr>
        <p:spPr>
          <a:xfrm>
            <a:off x="7918587" y="1800583"/>
            <a:ext cx="4064000" cy="343364"/>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buNone/>
            </a:pPr>
            <a:r>
              <a:rPr lang="en-US" sz="1867" b="1" dirty="0">
                <a:solidFill>
                  <a:schemeClr val="accent1"/>
                </a:solidFill>
                <a:latin typeface="+mj-lt"/>
              </a:rPr>
              <a:t>Average Family Size</a:t>
            </a:r>
            <a:endParaRPr lang="en-US" sz="1400" dirty="0">
              <a:solidFill>
                <a:schemeClr val="bg1">
                  <a:lumMod val="65000"/>
                </a:schemeClr>
              </a:solidFill>
              <a:latin typeface="+mn-lt"/>
            </a:endParaRPr>
          </a:p>
        </p:txBody>
      </p:sp>
      <p:sp>
        <p:nvSpPr>
          <p:cNvPr id="57" name="Freeform 15">
            <a:extLst>
              <a:ext uri="{FF2B5EF4-FFF2-40B4-BE49-F238E27FC236}">
                <a16:creationId xmlns:a16="http://schemas.microsoft.com/office/drawing/2014/main" id="{8B56DAE3-F9F0-40CF-B59C-B792F141EBEB}"/>
              </a:ext>
            </a:extLst>
          </p:cNvPr>
          <p:cNvSpPr>
            <a:spLocks/>
          </p:cNvSpPr>
          <p:nvPr/>
        </p:nvSpPr>
        <p:spPr bwMode="auto">
          <a:xfrm>
            <a:off x="7235013" y="3431839"/>
            <a:ext cx="466477" cy="342387"/>
          </a:xfrm>
          <a:custGeom>
            <a:avLst/>
            <a:gdLst>
              <a:gd name="T0" fmla="*/ 1514 w 1626"/>
              <a:gd name="T1" fmla="*/ 0 h 1190"/>
              <a:gd name="T2" fmla="*/ 1536 w 1626"/>
              <a:gd name="T3" fmla="*/ 2 h 1190"/>
              <a:gd name="T4" fmla="*/ 1557 w 1626"/>
              <a:gd name="T5" fmla="*/ 8 h 1190"/>
              <a:gd name="T6" fmla="*/ 1575 w 1626"/>
              <a:gd name="T7" fmla="*/ 19 h 1190"/>
              <a:gd name="T8" fmla="*/ 1593 w 1626"/>
              <a:gd name="T9" fmla="*/ 33 h 1190"/>
              <a:gd name="T10" fmla="*/ 1608 w 1626"/>
              <a:gd name="T11" fmla="*/ 51 h 1190"/>
              <a:gd name="T12" fmla="*/ 1618 w 1626"/>
              <a:gd name="T13" fmla="*/ 71 h 1190"/>
              <a:gd name="T14" fmla="*/ 1624 w 1626"/>
              <a:gd name="T15" fmla="*/ 92 h 1190"/>
              <a:gd name="T16" fmla="*/ 1626 w 1626"/>
              <a:gd name="T17" fmla="*/ 112 h 1190"/>
              <a:gd name="T18" fmla="*/ 1624 w 1626"/>
              <a:gd name="T19" fmla="*/ 134 h 1190"/>
              <a:gd name="T20" fmla="*/ 1618 w 1626"/>
              <a:gd name="T21" fmla="*/ 155 h 1190"/>
              <a:gd name="T22" fmla="*/ 1608 w 1626"/>
              <a:gd name="T23" fmla="*/ 175 h 1190"/>
              <a:gd name="T24" fmla="*/ 1593 w 1626"/>
              <a:gd name="T25" fmla="*/ 193 h 1190"/>
              <a:gd name="T26" fmla="*/ 629 w 1626"/>
              <a:gd name="T27" fmla="*/ 1157 h 1190"/>
              <a:gd name="T28" fmla="*/ 629 w 1626"/>
              <a:gd name="T29" fmla="*/ 1157 h 1190"/>
              <a:gd name="T30" fmla="*/ 611 w 1626"/>
              <a:gd name="T31" fmla="*/ 1171 h 1190"/>
              <a:gd name="T32" fmla="*/ 591 w 1626"/>
              <a:gd name="T33" fmla="*/ 1182 h 1190"/>
              <a:gd name="T34" fmla="*/ 571 w 1626"/>
              <a:gd name="T35" fmla="*/ 1188 h 1190"/>
              <a:gd name="T36" fmla="*/ 550 w 1626"/>
              <a:gd name="T37" fmla="*/ 1190 h 1190"/>
              <a:gd name="T38" fmla="*/ 528 w 1626"/>
              <a:gd name="T39" fmla="*/ 1188 h 1190"/>
              <a:gd name="T40" fmla="*/ 507 w 1626"/>
              <a:gd name="T41" fmla="*/ 1182 h 1190"/>
              <a:gd name="T42" fmla="*/ 487 w 1626"/>
              <a:gd name="T43" fmla="*/ 1171 h 1190"/>
              <a:gd name="T44" fmla="*/ 470 w 1626"/>
              <a:gd name="T45" fmla="*/ 1157 h 1190"/>
              <a:gd name="T46" fmla="*/ 33 w 1626"/>
              <a:gd name="T47" fmla="*/ 720 h 1190"/>
              <a:gd name="T48" fmla="*/ 18 w 1626"/>
              <a:gd name="T49" fmla="*/ 702 h 1190"/>
              <a:gd name="T50" fmla="*/ 8 w 1626"/>
              <a:gd name="T51" fmla="*/ 682 h 1190"/>
              <a:gd name="T52" fmla="*/ 2 w 1626"/>
              <a:gd name="T53" fmla="*/ 662 h 1190"/>
              <a:gd name="T54" fmla="*/ 0 w 1626"/>
              <a:gd name="T55" fmla="*/ 640 h 1190"/>
              <a:gd name="T56" fmla="*/ 2 w 1626"/>
              <a:gd name="T57" fmla="*/ 619 h 1190"/>
              <a:gd name="T58" fmla="*/ 8 w 1626"/>
              <a:gd name="T59" fmla="*/ 598 h 1190"/>
              <a:gd name="T60" fmla="*/ 18 w 1626"/>
              <a:gd name="T61" fmla="*/ 578 h 1190"/>
              <a:gd name="T62" fmla="*/ 33 w 1626"/>
              <a:gd name="T63" fmla="*/ 561 h 1190"/>
              <a:gd name="T64" fmla="*/ 51 w 1626"/>
              <a:gd name="T65" fmla="*/ 546 h 1190"/>
              <a:gd name="T66" fmla="*/ 69 w 1626"/>
              <a:gd name="T67" fmla="*/ 536 h 1190"/>
              <a:gd name="T68" fmla="*/ 90 w 1626"/>
              <a:gd name="T69" fmla="*/ 529 h 1190"/>
              <a:gd name="T70" fmla="*/ 112 w 1626"/>
              <a:gd name="T71" fmla="*/ 527 h 1190"/>
              <a:gd name="T72" fmla="*/ 134 w 1626"/>
              <a:gd name="T73" fmla="*/ 529 h 1190"/>
              <a:gd name="T74" fmla="*/ 155 w 1626"/>
              <a:gd name="T75" fmla="*/ 536 h 1190"/>
              <a:gd name="T76" fmla="*/ 174 w 1626"/>
              <a:gd name="T77" fmla="*/ 546 h 1190"/>
              <a:gd name="T78" fmla="*/ 192 w 1626"/>
              <a:gd name="T79" fmla="*/ 561 h 1190"/>
              <a:gd name="T80" fmla="*/ 550 w 1626"/>
              <a:gd name="T81" fmla="*/ 918 h 1190"/>
              <a:gd name="T82" fmla="*/ 1434 w 1626"/>
              <a:gd name="T83" fmla="*/ 33 h 1190"/>
              <a:gd name="T84" fmla="*/ 1452 w 1626"/>
              <a:gd name="T85" fmla="*/ 19 h 1190"/>
              <a:gd name="T86" fmla="*/ 1471 w 1626"/>
              <a:gd name="T87" fmla="*/ 8 h 1190"/>
              <a:gd name="T88" fmla="*/ 1492 w 1626"/>
              <a:gd name="T89" fmla="*/ 2 h 1190"/>
              <a:gd name="T90" fmla="*/ 1514 w 1626"/>
              <a:gd name="T91" fmla="*/ 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26" h="1190">
                <a:moveTo>
                  <a:pt x="1514" y="0"/>
                </a:moveTo>
                <a:lnTo>
                  <a:pt x="1536" y="2"/>
                </a:lnTo>
                <a:lnTo>
                  <a:pt x="1557" y="8"/>
                </a:lnTo>
                <a:lnTo>
                  <a:pt x="1575" y="19"/>
                </a:lnTo>
                <a:lnTo>
                  <a:pt x="1593" y="33"/>
                </a:lnTo>
                <a:lnTo>
                  <a:pt x="1608" y="51"/>
                </a:lnTo>
                <a:lnTo>
                  <a:pt x="1618" y="71"/>
                </a:lnTo>
                <a:lnTo>
                  <a:pt x="1624" y="92"/>
                </a:lnTo>
                <a:lnTo>
                  <a:pt x="1626" y="112"/>
                </a:lnTo>
                <a:lnTo>
                  <a:pt x="1624" y="134"/>
                </a:lnTo>
                <a:lnTo>
                  <a:pt x="1618" y="155"/>
                </a:lnTo>
                <a:lnTo>
                  <a:pt x="1608" y="175"/>
                </a:lnTo>
                <a:lnTo>
                  <a:pt x="1593" y="193"/>
                </a:lnTo>
                <a:lnTo>
                  <a:pt x="629" y="1157"/>
                </a:lnTo>
                <a:lnTo>
                  <a:pt x="629" y="1157"/>
                </a:lnTo>
                <a:lnTo>
                  <a:pt x="611" y="1171"/>
                </a:lnTo>
                <a:lnTo>
                  <a:pt x="591" y="1182"/>
                </a:lnTo>
                <a:lnTo>
                  <a:pt x="571" y="1188"/>
                </a:lnTo>
                <a:lnTo>
                  <a:pt x="550" y="1190"/>
                </a:lnTo>
                <a:lnTo>
                  <a:pt x="528" y="1188"/>
                </a:lnTo>
                <a:lnTo>
                  <a:pt x="507" y="1182"/>
                </a:lnTo>
                <a:lnTo>
                  <a:pt x="487" y="1171"/>
                </a:lnTo>
                <a:lnTo>
                  <a:pt x="470" y="1157"/>
                </a:lnTo>
                <a:lnTo>
                  <a:pt x="33" y="720"/>
                </a:lnTo>
                <a:lnTo>
                  <a:pt x="18" y="702"/>
                </a:lnTo>
                <a:lnTo>
                  <a:pt x="8" y="682"/>
                </a:lnTo>
                <a:lnTo>
                  <a:pt x="2" y="662"/>
                </a:lnTo>
                <a:lnTo>
                  <a:pt x="0" y="640"/>
                </a:lnTo>
                <a:lnTo>
                  <a:pt x="2" y="619"/>
                </a:lnTo>
                <a:lnTo>
                  <a:pt x="8" y="598"/>
                </a:lnTo>
                <a:lnTo>
                  <a:pt x="18" y="578"/>
                </a:lnTo>
                <a:lnTo>
                  <a:pt x="33" y="561"/>
                </a:lnTo>
                <a:lnTo>
                  <a:pt x="51" y="546"/>
                </a:lnTo>
                <a:lnTo>
                  <a:pt x="69" y="536"/>
                </a:lnTo>
                <a:lnTo>
                  <a:pt x="90" y="529"/>
                </a:lnTo>
                <a:lnTo>
                  <a:pt x="112" y="527"/>
                </a:lnTo>
                <a:lnTo>
                  <a:pt x="134" y="529"/>
                </a:lnTo>
                <a:lnTo>
                  <a:pt x="155" y="536"/>
                </a:lnTo>
                <a:lnTo>
                  <a:pt x="174" y="546"/>
                </a:lnTo>
                <a:lnTo>
                  <a:pt x="192" y="561"/>
                </a:lnTo>
                <a:lnTo>
                  <a:pt x="550" y="918"/>
                </a:lnTo>
                <a:lnTo>
                  <a:pt x="1434" y="33"/>
                </a:lnTo>
                <a:lnTo>
                  <a:pt x="1452" y="19"/>
                </a:lnTo>
                <a:lnTo>
                  <a:pt x="1471" y="8"/>
                </a:lnTo>
                <a:lnTo>
                  <a:pt x="1492" y="2"/>
                </a:lnTo>
                <a:lnTo>
                  <a:pt x="1514" y="0"/>
                </a:lnTo>
                <a:close/>
              </a:path>
            </a:pathLst>
          </a:custGeom>
          <a:solidFill>
            <a:schemeClr val="accent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58" name="Inhaltsplatzhalter 4">
            <a:extLst>
              <a:ext uri="{FF2B5EF4-FFF2-40B4-BE49-F238E27FC236}">
                <a16:creationId xmlns:a16="http://schemas.microsoft.com/office/drawing/2014/main" id="{129F8237-14A8-4C93-9348-4F7F8DBB639C}"/>
              </a:ext>
            </a:extLst>
          </p:cNvPr>
          <p:cNvSpPr txBox="1">
            <a:spLocks/>
          </p:cNvSpPr>
          <p:nvPr/>
        </p:nvSpPr>
        <p:spPr>
          <a:xfrm>
            <a:off x="7918587" y="2593703"/>
            <a:ext cx="4064000" cy="343364"/>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buNone/>
            </a:pPr>
            <a:r>
              <a:rPr lang="en-US" sz="1867" b="1" dirty="0">
                <a:solidFill>
                  <a:schemeClr val="accent1"/>
                </a:solidFill>
                <a:latin typeface="+mj-lt"/>
              </a:rPr>
              <a:t>Number of House Owners</a:t>
            </a:r>
            <a:endParaRPr lang="en-US" sz="1400" dirty="0">
              <a:solidFill>
                <a:schemeClr val="bg1">
                  <a:lumMod val="65000"/>
                </a:schemeClr>
              </a:solidFill>
              <a:latin typeface="+mn-lt"/>
            </a:endParaRPr>
          </a:p>
        </p:txBody>
      </p:sp>
      <p:sp>
        <p:nvSpPr>
          <p:cNvPr id="59" name="Freeform 15">
            <a:extLst>
              <a:ext uri="{FF2B5EF4-FFF2-40B4-BE49-F238E27FC236}">
                <a16:creationId xmlns:a16="http://schemas.microsoft.com/office/drawing/2014/main" id="{C286056F-CF2C-4C15-8184-23725971E1C9}"/>
              </a:ext>
            </a:extLst>
          </p:cNvPr>
          <p:cNvSpPr>
            <a:spLocks/>
          </p:cNvSpPr>
          <p:nvPr/>
        </p:nvSpPr>
        <p:spPr bwMode="auto">
          <a:xfrm>
            <a:off x="7235012" y="2630640"/>
            <a:ext cx="466477" cy="342387"/>
          </a:xfrm>
          <a:custGeom>
            <a:avLst/>
            <a:gdLst>
              <a:gd name="T0" fmla="*/ 1514 w 1626"/>
              <a:gd name="T1" fmla="*/ 0 h 1190"/>
              <a:gd name="T2" fmla="*/ 1536 w 1626"/>
              <a:gd name="T3" fmla="*/ 2 h 1190"/>
              <a:gd name="T4" fmla="*/ 1557 w 1626"/>
              <a:gd name="T5" fmla="*/ 8 h 1190"/>
              <a:gd name="T6" fmla="*/ 1575 w 1626"/>
              <a:gd name="T7" fmla="*/ 19 h 1190"/>
              <a:gd name="T8" fmla="*/ 1593 w 1626"/>
              <a:gd name="T9" fmla="*/ 33 h 1190"/>
              <a:gd name="T10" fmla="*/ 1608 w 1626"/>
              <a:gd name="T11" fmla="*/ 51 h 1190"/>
              <a:gd name="T12" fmla="*/ 1618 w 1626"/>
              <a:gd name="T13" fmla="*/ 71 h 1190"/>
              <a:gd name="T14" fmla="*/ 1624 w 1626"/>
              <a:gd name="T15" fmla="*/ 92 h 1190"/>
              <a:gd name="T16" fmla="*/ 1626 w 1626"/>
              <a:gd name="T17" fmla="*/ 112 h 1190"/>
              <a:gd name="T18" fmla="*/ 1624 w 1626"/>
              <a:gd name="T19" fmla="*/ 134 h 1190"/>
              <a:gd name="T20" fmla="*/ 1618 w 1626"/>
              <a:gd name="T21" fmla="*/ 155 h 1190"/>
              <a:gd name="T22" fmla="*/ 1608 w 1626"/>
              <a:gd name="T23" fmla="*/ 175 h 1190"/>
              <a:gd name="T24" fmla="*/ 1593 w 1626"/>
              <a:gd name="T25" fmla="*/ 193 h 1190"/>
              <a:gd name="T26" fmla="*/ 629 w 1626"/>
              <a:gd name="T27" fmla="*/ 1157 h 1190"/>
              <a:gd name="T28" fmla="*/ 629 w 1626"/>
              <a:gd name="T29" fmla="*/ 1157 h 1190"/>
              <a:gd name="T30" fmla="*/ 611 w 1626"/>
              <a:gd name="T31" fmla="*/ 1171 h 1190"/>
              <a:gd name="T32" fmla="*/ 591 w 1626"/>
              <a:gd name="T33" fmla="*/ 1182 h 1190"/>
              <a:gd name="T34" fmla="*/ 571 w 1626"/>
              <a:gd name="T35" fmla="*/ 1188 h 1190"/>
              <a:gd name="T36" fmla="*/ 550 w 1626"/>
              <a:gd name="T37" fmla="*/ 1190 h 1190"/>
              <a:gd name="T38" fmla="*/ 528 w 1626"/>
              <a:gd name="T39" fmla="*/ 1188 h 1190"/>
              <a:gd name="T40" fmla="*/ 507 w 1626"/>
              <a:gd name="T41" fmla="*/ 1182 h 1190"/>
              <a:gd name="T42" fmla="*/ 487 w 1626"/>
              <a:gd name="T43" fmla="*/ 1171 h 1190"/>
              <a:gd name="T44" fmla="*/ 470 w 1626"/>
              <a:gd name="T45" fmla="*/ 1157 h 1190"/>
              <a:gd name="T46" fmla="*/ 33 w 1626"/>
              <a:gd name="T47" fmla="*/ 720 h 1190"/>
              <a:gd name="T48" fmla="*/ 18 w 1626"/>
              <a:gd name="T49" fmla="*/ 702 h 1190"/>
              <a:gd name="T50" fmla="*/ 8 w 1626"/>
              <a:gd name="T51" fmla="*/ 682 h 1190"/>
              <a:gd name="T52" fmla="*/ 2 w 1626"/>
              <a:gd name="T53" fmla="*/ 662 h 1190"/>
              <a:gd name="T54" fmla="*/ 0 w 1626"/>
              <a:gd name="T55" fmla="*/ 640 h 1190"/>
              <a:gd name="T56" fmla="*/ 2 w 1626"/>
              <a:gd name="T57" fmla="*/ 619 h 1190"/>
              <a:gd name="T58" fmla="*/ 8 w 1626"/>
              <a:gd name="T59" fmla="*/ 598 h 1190"/>
              <a:gd name="T60" fmla="*/ 18 w 1626"/>
              <a:gd name="T61" fmla="*/ 578 h 1190"/>
              <a:gd name="T62" fmla="*/ 33 w 1626"/>
              <a:gd name="T63" fmla="*/ 561 h 1190"/>
              <a:gd name="T64" fmla="*/ 51 w 1626"/>
              <a:gd name="T65" fmla="*/ 546 h 1190"/>
              <a:gd name="T66" fmla="*/ 69 w 1626"/>
              <a:gd name="T67" fmla="*/ 536 h 1190"/>
              <a:gd name="T68" fmla="*/ 90 w 1626"/>
              <a:gd name="T69" fmla="*/ 529 h 1190"/>
              <a:gd name="T70" fmla="*/ 112 w 1626"/>
              <a:gd name="T71" fmla="*/ 527 h 1190"/>
              <a:gd name="T72" fmla="*/ 134 w 1626"/>
              <a:gd name="T73" fmla="*/ 529 h 1190"/>
              <a:gd name="T74" fmla="*/ 155 w 1626"/>
              <a:gd name="T75" fmla="*/ 536 h 1190"/>
              <a:gd name="T76" fmla="*/ 174 w 1626"/>
              <a:gd name="T77" fmla="*/ 546 h 1190"/>
              <a:gd name="T78" fmla="*/ 192 w 1626"/>
              <a:gd name="T79" fmla="*/ 561 h 1190"/>
              <a:gd name="T80" fmla="*/ 550 w 1626"/>
              <a:gd name="T81" fmla="*/ 918 h 1190"/>
              <a:gd name="T82" fmla="*/ 1434 w 1626"/>
              <a:gd name="T83" fmla="*/ 33 h 1190"/>
              <a:gd name="T84" fmla="*/ 1452 w 1626"/>
              <a:gd name="T85" fmla="*/ 19 h 1190"/>
              <a:gd name="T86" fmla="*/ 1471 w 1626"/>
              <a:gd name="T87" fmla="*/ 8 h 1190"/>
              <a:gd name="T88" fmla="*/ 1492 w 1626"/>
              <a:gd name="T89" fmla="*/ 2 h 1190"/>
              <a:gd name="T90" fmla="*/ 1514 w 1626"/>
              <a:gd name="T91" fmla="*/ 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26" h="1190">
                <a:moveTo>
                  <a:pt x="1514" y="0"/>
                </a:moveTo>
                <a:lnTo>
                  <a:pt x="1536" y="2"/>
                </a:lnTo>
                <a:lnTo>
                  <a:pt x="1557" y="8"/>
                </a:lnTo>
                <a:lnTo>
                  <a:pt x="1575" y="19"/>
                </a:lnTo>
                <a:lnTo>
                  <a:pt x="1593" y="33"/>
                </a:lnTo>
                <a:lnTo>
                  <a:pt x="1608" y="51"/>
                </a:lnTo>
                <a:lnTo>
                  <a:pt x="1618" y="71"/>
                </a:lnTo>
                <a:lnTo>
                  <a:pt x="1624" y="92"/>
                </a:lnTo>
                <a:lnTo>
                  <a:pt x="1626" y="112"/>
                </a:lnTo>
                <a:lnTo>
                  <a:pt x="1624" y="134"/>
                </a:lnTo>
                <a:lnTo>
                  <a:pt x="1618" y="155"/>
                </a:lnTo>
                <a:lnTo>
                  <a:pt x="1608" y="175"/>
                </a:lnTo>
                <a:lnTo>
                  <a:pt x="1593" y="193"/>
                </a:lnTo>
                <a:lnTo>
                  <a:pt x="629" y="1157"/>
                </a:lnTo>
                <a:lnTo>
                  <a:pt x="629" y="1157"/>
                </a:lnTo>
                <a:lnTo>
                  <a:pt x="611" y="1171"/>
                </a:lnTo>
                <a:lnTo>
                  <a:pt x="591" y="1182"/>
                </a:lnTo>
                <a:lnTo>
                  <a:pt x="571" y="1188"/>
                </a:lnTo>
                <a:lnTo>
                  <a:pt x="550" y="1190"/>
                </a:lnTo>
                <a:lnTo>
                  <a:pt x="528" y="1188"/>
                </a:lnTo>
                <a:lnTo>
                  <a:pt x="507" y="1182"/>
                </a:lnTo>
                <a:lnTo>
                  <a:pt x="487" y="1171"/>
                </a:lnTo>
                <a:lnTo>
                  <a:pt x="470" y="1157"/>
                </a:lnTo>
                <a:lnTo>
                  <a:pt x="33" y="720"/>
                </a:lnTo>
                <a:lnTo>
                  <a:pt x="18" y="702"/>
                </a:lnTo>
                <a:lnTo>
                  <a:pt x="8" y="682"/>
                </a:lnTo>
                <a:lnTo>
                  <a:pt x="2" y="662"/>
                </a:lnTo>
                <a:lnTo>
                  <a:pt x="0" y="640"/>
                </a:lnTo>
                <a:lnTo>
                  <a:pt x="2" y="619"/>
                </a:lnTo>
                <a:lnTo>
                  <a:pt x="8" y="598"/>
                </a:lnTo>
                <a:lnTo>
                  <a:pt x="18" y="578"/>
                </a:lnTo>
                <a:lnTo>
                  <a:pt x="33" y="561"/>
                </a:lnTo>
                <a:lnTo>
                  <a:pt x="51" y="546"/>
                </a:lnTo>
                <a:lnTo>
                  <a:pt x="69" y="536"/>
                </a:lnTo>
                <a:lnTo>
                  <a:pt x="90" y="529"/>
                </a:lnTo>
                <a:lnTo>
                  <a:pt x="112" y="527"/>
                </a:lnTo>
                <a:lnTo>
                  <a:pt x="134" y="529"/>
                </a:lnTo>
                <a:lnTo>
                  <a:pt x="155" y="536"/>
                </a:lnTo>
                <a:lnTo>
                  <a:pt x="174" y="546"/>
                </a:lnTo>
                <a:lnTo>
                  <a:pt x="192" y="561"/>
                </a:lnTo>
                <a:lnTo>
                  <a:pt x="550" y="918"/>
                </a:lnTo>
                <a:lnTo>
                  <a:pt x="1434" y="33"/>
                </a:lnTo>
                <a:lnTo>
                  <a:pt x="1452" y="19"/>
                </a:lnTo>
                <a:lnTo>
                  <a:pt x="1471" y="8"/>
                </a:lnTo>
                <a:lnTo>
                  <a:pt x="1492" y="2"/>
                </a:lnTo>
                <a:lnTo>
                  <a:pt x="1514" y="0"/>
                </a:lnTo>
                <a:close/>
              </a:path>
            </a:pathLst>
          </a:custGeom>
          <a:solidFill>
            <a:schemeClr val="accent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60" name="Inhaltsplatzhalter 4">
            <a:extLst>
              <a:ext uri="{FF2B5EF4-FFF2-40B4-BE49-F238E27FC236}">
                <a16:creationId xmlns:a16="http://schemas.microsoft.com/office/drawing/2014/main" id="{73F78F4E-089B-49E3-9792-AED796346135}"/>
              </a:ext>
            </a:extLst>
          </p:cNvPr>
          <p:cNvSpPr txBox="1">
            <a:spLocks/>
          </p:cNvSpPr>
          <p:nvPr/>
        </p:nvSpPr>
        <p:spPr>
          <a:xfrm>
            <a:off x="7918587" y="3422783"/>
            <a:ext cx="4064000" cy="343364"/>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buNone/>
            </a:pPr>
            <a:r>
              <a:rPr lang="en-US" sz="1867" b="1" dirty="0">
                <a:solidFill>
                  <a:schemeClr val="accent1"/>
                </a:solidFill>
                <a:latin typeface="+mj-lt"/>
              </a:rPr>
              <a:t>Two Parent Households	</a:t>
            </a:r>
            <a:endParaRPr lang="en-US" sz="1400" dirty="0">
              <a:solidFill>
                <a:schemeClr val="bg1">
                  <a:lumMod val="65000"/>
                </a:schemeClr>
              </a:solidFill>
              <a:latin typeface="+mn-lt"/>
            </a:endParaRPr>
          </a:p>
        </p:txBody>
      </p:sp>
      <p:sp>
        <p:nvSpPr>
          <p:cNvPr id="61" name="Freeform 15">
            <a:extLst>
              <a:ext uri="{FF2B5EF4-FFF2-40B4-BE49-F238E27FC236}">
                <a16:creationId xmlns:a16="http://schemas.microsoft.com/office/drawing/2014/main" id="{56E578AE-5920-4D65-9C13-F637DEE1FE6B}"/>
              </a:ext>
            </a:extLst>
          </p:cNvPr>
          <p:cNvSpPr>
            <a:spLocks/>
          </p:cNvSpPr>
          <p:nvPr/>
        </p:nvSpPr>
        <p:spPr bwMode="auto">
          <a:xfrm>
            <a:off x="7235014" y="1911663"/>
            <a:ext cx="466477" cy="342387"/>
          </a:xfrm>
          <a:custGeom>
            <a:avLst/>
            <a:gdLst>
              <a:gd name="T0" fmla="*/ 1514 w 1626"/>
              <a:gd name="T1" fmla="*/ 0 h 1190"/>
              <a:gd name="T2" fmla="*/ 1536 w 1626"/>
              <a:gd name="T3" fmla="*/ 2 h 1190"/>
              <a:gd name="T4" fmla="*/ 1557 w 1626"/>
              <a:gd name="T5" fmla="*/ 8 h 1190"/>
              <a:gd name="T6" fmla="*/ 1575 w 1626"/>
              <a:gd name="T7" fmla="*/ 19 h 1190"/>
              <a:gd name="T8" fmla="*/ 1593 w 1626"/>
              <a:gd name="T9" fmla="*/ 33 h 1190"/>
              <a:gd name="T10" fmla="*/ 1608 w 1626"/>
              <a:gd name="T11" fmla="*/ 51 h 1190"/>
              <a:gd name="T12" fmla="*/ 1618 w 1626"/>
              <a:gd name="T13" fmla="*/ 71 h 1190"/>
              <a:gd name="T14" fmla="*/ 1624 w 1626"/>
              <a:gd name="T15" fmla="*/ 92 h 1190"/>
              <a:gd name="T16" fmla="*/ 1626 w 1626"/>
              <a:gd name="T17" fmla="*/ 112 h 1190"/>
              <a:gd name="T18" fmla="*/ 1624 w 1626"/>
              <a:gd name="T19" fmla="*/ 134 h 1190"/>
              <a:gd name="T20" fmla="*/ 1618 w 1626"/>
              <a:gd name="T21" fmla="*/ 155 h 1190"/>
              <a:gd name="T22" fmla="*/ 1608 w 1626"/>
              <a:gd name="T23" fmla="*/ 175 h 1190"/>
              <a:gd name="T24" fmla="*/ 1593 w 1626"/>
              <a:gd name="T25" fmla="*/ 193 h 1190"/>
              <a:gd name="T26" fmla="*/ 629 w 1626"/>
              <a:gd name="T27" fmla="*/ 1157 h 1190"/>
              <a:gd name="T28" fmla="*/ 629 w 1626"/>
              <a:gd name="T29" fmla="*/ 1157 h 1190"/>
              <a:gd name="T30" fmla="*/ 611 w 1626"/>
              <a:gd name="T31" fmla="*/ 1171 h 1190"/>
              <a:gd name="T32" fmla="*/ 591 w 1626"/>
              <a:gd name="T33" fmla="*/ 1182 h 1190"/>
              <a:gd name="T34" fmla="*/ 571 w 1626"/>
              <a:gd name="T35" fmla="*/ 1188 h 1190"/>
              <a:gd name="T36" fmla="*/ 550 w 1626"/>
              <a:gd name="T37" fmla="*/ 1190 h 1190"/>
              <a:gd name="T38" fmla="*/ 528 w 1626"/>
              <a:gd name="T39" fmla="*/ 1188 h 1190"/>
              <a:gd name="T40" fmla="*/ 507 w 1626"/>
              <a:gd name="T41" fmla="*/ 1182 h 1190"/>
              <a:gd name="T42" fmla="*/ 487 w 1626"/>
              <a:gd name="T43" fmla="*/ 1171 h 1190"/>
              <a:gd name="T44" fmla="*/ 470 w 1626"/>
              <a:gd name="T45" fmla="*/ 1157 h 1190"/>
              <a:gd name="T46" fmla="*/ 33 w 1626"/>
              <a:gd name="T47" fmla="*/ 720 h 1190"/>
              <a:gd name="T48" fmla="*/ 18 w 1626"/>
              <a:gd name="T49" fmla="*/ 702 h 1190"/>
              <a:gd name="T50" fmla="*/ 8 w 1626"/>
              <a:gd name="T51" fmla="*/ 682 h 1190"/>
              <a:gd name="T52" fmla="*/ 2 w 1626"/>
              <a:gd name="T53" fmla="*/ 662 h 1190"/>
              <a:gd name="T54" fmla="*/ 0 w 1626"/>
              <a:gd name="T55" fmla="*/ 640 h 1190"/>
              <a:gd name="T56" fmla="*/ 2 w 1626"/>
              <a:gd name="T57" fmla="*/ 619 h 1190"/>
              <a:gd name="T58" fmla="*/ 8 w 1626"/>
              <a:gd name="T59" fmla="*/ 598 h 1190"/>
              <a:gd name="T60" fmla="*/ 18 w 1626"/>
              <a:gd name="T61" fmla="*/ 578 h 1190"/>
              <a:gd name="T62" fmla="*/ 33 w 1626"/>
              <a:gd name="T63" fmla="*/ 561 h 1190"/>
              <a:gd name="T64" fmla="*/ 51 w 1626"/>
              <a:gd name="T65" fmla="*/ 546 h 1190"/>
              <a:gd name="T66" fmla="*/ 69 w 1626"/>
              <a:gd name="T67" fmla="*/ 536 h 1190"/>
              <a:gd name="T68" fmla="*/ 90 w 1626"/>
              <a:gd name="T69" fmla="*/ 529 h 1190"/>
              <a:gd name="T70" fmla="*/ 112 w 1626"/>
              <a:gd name="T71" fmla="*/ 527 h 1190"/>
              <a:gd name="T72" fmla="*/ 134 w 1626"/>
              <a:gd name="T73" fmla="*/ 529 h 1190"/>
              <a:gd name="T74" fmla="*/ 155 w 1626"/>
              <a:gd name="T75" fmla="*/ 536 h 1190"/>
              <a:gd name="T76" fmla="*/ 174 w 1626"/>
              <a:gd name="T77" fmla="*/ 546 h 1190"/>
              <a:gd name="T78" fmla="*/ 192 w 1626"/>
              <a:gd name="T79" fmla="*/ 561 h 1190"/>
              <a:gd name="T80" fmla="*/ 550 w 1626"/>
              <a:gd name="T81" fmla="*/ 918 h 1190"/>
              <a:gd name="T82" fmla="*/ 1434 w 1626"/>
              <a:gd name="T83" fmla="*/ 33 h 1190"/>
              <a:gd name="T84" fmla="*/ 1452 w 1626"/>
              <a:gd name="T85" fmla="*/ 19 h 1190"/>
              <a:gd name="T86" fmla="*/ 1471 w 1626"/>
              <a:gd name="T87" fmla="*/ 8 h 1190"/>
              <a:gd name="T88" fmla="*/ 1492 w 1626"/>
              <a:gd name="T89" fmla="*/ 2 h 1190"/>
              <a:gd name="T90" fmla="*/ 1514 w 1626"/>
              <a:gd name="T91" fmla="*/ 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26" h="1190">
                <a:moveTo>
                  <a:pt x="1514" y="0"/>
                </a:moveTo>
                <a:lnTo>
                  <a:pt x="1536" y="2"/>
                </a:lnTo>
                <a:lnTo>
                  <a:pt x="1557" y="8"/>
                </a:lnTo>
                <a:lnTo>
                  <a:pt x="1575" y="19"/>
                </a:lnTo>
                <a:lnTo>
                  <a:pt x="1593" y="33"/>
                </a:lnTo>
                <a:lnTo>
                  <a:pt x="1608" y="51"/>
                </a:lnTo>
                <a:lnTo>
                  <a:pt x="1618" y="71"/>
                </a:lnTo>
                <a:lnTo>
                  <a:pt x="1624" y="92"/>
                </a:lnTo>
                <a:lnTo>
                  <a:pt x="1626" y="112"/>
                </a:lnTo>
                <a:lnTo>
                  <a:pt x="1624" y="134"/>
                </a:lnTo>
                <a:lnTo>
                  <a:pt x="1618" y="155"/>
                </a:lnTo>
                <a:lnTo>
                  <a:pt x="1608" y="175"/>
                </a:lnTo>
                <a:lnTo>
                  <a:pt x="1593" y="193"/>
                </a:lnTo>
                <a:lnTo>
                  <a:pt x="629" y="1157"/>
                </a:lnTo>
                <a:lnTo>
                  <a:pt x="629" y="1157"/>
                </a:lnTo>
                <a:lnTo>
                  <a:pt x="611" y="1171"/>
                </a:lnTo>
                <a:lnTo>
                  <a:pt x="591" y="1182"/>
                </a:lnTo>
                <a:lnTo>
                  <a:pt x="571" y="1188"/>
                </a:lnTo>
                <a:lnTo>
                  <a:pt x="550" y="1190"/>
                </a:lnTo>
                <a:lnTo>
                  <a:pt x="528" y="1188"/>
                </a:lnTo>
                <a:lnTo>
                  <a:pt x="507" y="1182"/>
                </a:lnTo>
                <a:lnTo>
                  <a:pt x="487" y="1171"/>
                </a:lnTo>
                <a:lnTo>
                  <a:pt x="470" y="1157"/>
                </a:lnTo>
                <a:lnTo>
                  <a:pt x="33" y="720"/>
                </a:lnTo>
                <a:lnTo>
                  <a:pt x="18" y="702"/>
                </a:lnTo>
                <a:lnTo>
                  <a:pt x="8" y="682"/>
                </a:lnTo>
                <a:lnTo>
                  <a:pt x="2" y="662"/>
                </a:lnTo>
                <a:lnTo>
                  <a:pt x="0" y="640"/>
                </a:lnTo>
                <a:lnTo>
                  <a:pt x="2" y="619"/>
                </a:lnTo>
                <a:lnTo>
                  <a:pt x="8" y="598"/>
                </a:lnTo>
                <a:lnTo>
                  <a:pt x="18" y="578"/>
                </a:lnTo>
                <a:lnTo>
                  <a:pt x="33" y="561"/>
                </a:lnTo>
                <a:lnTo>
                  <a:pt x="51" y="546"/>
                </a:lnTo>
                <a:lnTo>
                  <a:pt x="69" y="536"/>
                </a:lnTo>
                <a:lnTo>
                  <a:pt x="90" y="529"/>
                </a:lnTo>
                <a:lnTo>
                  <a:pt x="112" y="527"/>
                </a:lnTo>
                <a:lnTo>
                  <a:pt x="134" y="529"/>
                </a:lnTo>
                <a:lnTo>
                  <a:pt x="155" y="536"/>
                </a:lnTo>
                <a:lnTo>
                  <a:pt x="174" y="546"/>
                </a:lnTo>
                <a:lnTo>
                  <a:pt x="192" y="561"/>
                </a:lnTo>
                <a:lnTo>
                  <a:pt x="550" y="918"/>
                </a:lnTo>
                <a:lnTo>
                  <a:pt x="1434" y="33"/>
                </a:lnTo>
                <a:lnTo>
                  <a:pt x="1452" y="19"/>
                </a:lnTo>
                <a:lnTo>
                  <a:pt x="1471" y="8"/>
                </a:lnTo>
                <a:lnTo>
                  <a:pt x="1492" y="2"/>
                </a:lnTo>
                <a:lnTo>
                  <a:pt x="1514" y="0"/>
                </a:lnTo>
                <a:close/>
              </a:path>
            </a:pathLst>
          </a:custGeom>
          <a:solidFill>
            <a:schemeClr val="accent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62" name="Inhaltsplatzhalter 4">
            <a:extLst>
              <a:ext uri="{FF2B5EF4-FFF2-40B4-BE49-F238E27FC236}">
                <a16:creationId xmlns:a16="http://schemas.microsoft.com/office/drawing/2014/main" id="{6A3C8CF4-C26F-49A5-931E-A9EB6A264826}"/>
              </a:ext>
            </a:extLst>
          </p:cNvPr>
          <p:cNvSpPr txBox="1">
            <a:spLocks/>
          </p:cNvSpPr>
          <p:nvPr/>
        </p:nvSpPr>
        <p:spPr>
          <a:xfrm>
            <a:off x="7918587" y="4140070"/>
            <a:ext cx="4064000" cy="343364"/>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buNone/>
            </a:pPr>
            <a:r>
              <a:rPr lang="en-US" sz="1867" b="1" dirty="0">
                <a:solidFill>
                  <a:schemeClr val="accent1"/>
                </a:solidFill>
                <a:latin typeface="+mj-lt"/>
              </a:rPr>
              <a:t>Single Father Households</a:t>
            </a:r>
            <a:endParaRPr lang="en-US" sz="1400" dirty="0">
              <a:solidFill>
                <a:schemeClr val="bg1">
                  <a:lumMod val="65000"/>
                </a:schemeClr>
              </a:solidFill>
              <a:latin typeface="+mn-lt"/>
            </a:endParaRPr>
          </a:p>
        </p:txBody>
      </p:sp>
      <p:sp>
        <p:nvSpPr>
          <p:cNvPr id="64" name="Inhaltsplatzhalter 4">
            <a:extLst>
              <a:ext uri="{FF2B5EF4-FFF2-40B4-BE49-F238E27FC236}">
                <a16:creationId xmlns:a16="http://schemas.microsoft.com/office/drawing/2014/main" id="{66A0F98D-CCB9-4816-B2A2-49E5CCBCE1EB}"/>
              </a:ext>
            </a:extLst>
          </p:cNvPr>
          <p:cNvSpPr txBox="1">
            <a:spLocks/>
          </p:cNvSpPr>
          <p:nvPr/>
        </p:nvSpPr>
        <p:spPr>
          <a:xfrm>
            <a:off x="7918587" y="4933190"/>
            <a:ext cx="4064000" cy="343364"/>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buNone/>
            </a:pPr>
            <a:r>
              <a:rPr lang="en-US" sz="1867" b="1" dirty="0">
                <a:solidFill>
                  <a:schemeClr val="accent1"/>
                </a:solidFill>
                <a:latin typeface="+mj-lt"/>
              </a:rPr>
              <a:t>Average Income Level</a:t>
            </a:r>
            <a:endParaRPr lang="en-US" sz="1400" dirty="0">
              <a:solidFill>
                <a:schemeClr val="bg1">
                  <a:lumMod val="65000"/>
                </a:schemeClr>
              </a:solidFill>
              <a:latin typeface="+mn-lt"/>
            </a:endParaRPr>
          </a:p>
        </p:txBody>
      </p:sp>
      <p:sp>
        <p:nvSpPr>
          <p:cNvPr id="65" name="Freeform 15">
            <a:extLst>
              <a:ext uri="{FF2B5EF4-FFF2-40B4-BE49-F238E27FC236}">
                <a16:creationId xmlns:a16="http://schemas.microsoft.com/office/drawing/2014/main" id="{E017D6DC-FF62-416E-841D-310E6D95FB89}"/>
              </a:ext>
            </a:extLst>
          </p:cNvPr>
          <p:cNvSpPr>
            <a:spLocks/>
          </p:cNvSpPr>
          <p:nvPr/>
        </p:nvSpPr>
        <p:spPr bwMode="auto">
          <a:xfrm>
            <a:off x="7235012" y="4970127"/>
            <a:ext cx="466477" cy="342387"/>
          </a:xfrm>
          <a:custGeom>
            <a:avLst/>
            <a:gdLst>
              <a:gd name="T0" fmla="*/ 1514 w 1626"/>
              <a:gd name="T1" fmla="*/ 0 h 1190"/>
              <a:gd name="T2" fmla="*/ 1536 w 1626"/>
              <a:gd name="T3" fmla="*/ 2 h 1190"/>
              <a:gd name="T4" fmla="*/ 1557 w 1626"/>
              <a:gd name="T5" fmla="*/ 8 h 1190"/>
              <a:gd name="T6" fmla="*/ 1575 w 1626"/>
              <a:gd name="T7" fmla="*/ 19 h 1190"/>
              <a:gd name="T8" fmla="*/ 1593 w 1626"/>
              <a:gd name="T9" fmla="*/ 33 h 1190"/>
              <a:gd name="T10" fmla="*/ 1608 w 1626"/>
              <a:gd name="T11" fmla="*/ 51 h 1190"/>
              <a:gd name="T12" fmla="*/ 1618 w 1626"/>
              <a:gd name="T13" fmla="*/ 71 h 1190"/>
              <a:gd name="T14" fmla="*/ 1624 w 1626"/>
              <a:gd name="T15" fmla="*/ 92 h 1190"/>
              <a:gd name="T16" fmla="*/ 1626 w 1626"/>
              <a:gd name="T17" fmla="*/ 112 h 1190"/>
              <a:gd name="T18" fmla="*/ 1624 w 1626"/>
              <a:gd name="T19" fmla="*/ 134 h 1190"/>
              <a:gd name="T20" fmla="*/ 1618 w 1626"/>
              <a:gd name="T21" fmla="*/ 155 h 1190"/>
              <a:gd name="T22" fmla="*/ 1608 w 1626"/>
              <a:gd name="T23" fmla="*/ 175 h 1190"/>
              <a:gd name="T24" fmla="*/ 1593 w 1626"/>
              <a:gd name="T25" fmla="*/ 193 h 1190"/>
              <a:gd name="T26" fmla="*/ 629 w 1626"/>
              <a:gd name="T27" fmla="*/ 1157 h 1190"/>
              <a:gd name="T28" fmla="*/ 629 w 1626"/>
              <a:gd name="T29" fmla="*/ 1157 h 1190"/>
              <a:gd name="T30" fmla="*/ 611 w 1626"/>
              <a:gd name="T31" fmla="*/ 1171 h 1190"/>
              <a:gd name="T32" fmla="*/ 591 w 1626"/>
              <a:gd name="T33" fmla="*/ 1182 h 1190"/>
              <a:gd name="T34" fmla="*/ 571 w 1626"/>
              <a:gd name="T35" fmla="*/ 1188 h 1190"/>
              <a:gd name="T36" fmla="*/ 550 w 1626"/>
              <a:gd name="T37" fmla="*/ 1190 h 1190"/>
              <a:gd name="T38" fmla="*/ 528 w 1626"/>
              <a:gd name="T39" fmla="*/ 1188 h 1190"/>
              <a:gd name="T40" fmla="*/ 507 w 1626"/>
              <a:gd name="T41" fmla="*/ 1182 h 1190"/>
              <a:gd name="T42" fmla="*/ 487 w 1626"/>
              <a:gd name="T43" fmla="*/ 1171 h 1190"/>
              <a:gd name="T44" fmla="*/ 470 w 1626"/>
              <a:gd name="T45" fmla="*/ 1157 h 1190"/>
              <a:gd name="T46" fmla="*/ 33 w 1626"/>
              <a:gd name="T47" fmla="*/ 720 h 1190"/>
              <a:gd name="T48" fmla="*/ 18 w 1626"/>
              <a:gd name="T49" fmla="*/ 702 h 1190"/>
              <a:gd name="T50" fmla="*/ 8 w 1626"/>
              <a:gd name="T51" fmla="*/ 682 h 1190"/>
              <a:gd name="T52" fmla="*/ 2 w 1626"/>
              <a:gd name="T53" fmla="*/ 662 h 1190"/>
              <a:gd name="T54" fmla="*/ 0 w 1626"/>
              <a:gd name="T55" fmla="*/ 640 h 1190"/>
              <a:gd name="T56" fmla="*/ 2 w 1626"/>
              <a:gd name="T57" fmla="*/ 619 h 1190"/>
              <a:gd name="T58" fmla="*/ 8 w 1626"/>
              <a:gd name="T59" fmla="*/ 598 h 1190"/>
              <a:gd name="T60" fmla="*/ 18 w 1626"/>
              <a:gd name="T61" fmla="*/ 578 h 1190"/>
              <a:gd name="T62" fmla="*/ 33 w 1626"/>
              <a:gd name="T63" fmla="*/ 561 h 1190"/>
              <a:gd name="T64" fmla="*/ 51 w 1626"/>
              <a:gd name="T65" fmla="*/ 546 h 1190"/>
              <a:gd name="T66" fmla="*/ 69 w 1626"/>
              <a:gd name="T67" fmla="*/ 536 h 1190"/>
              <a:gd name="T68" fmla="*/ 90 w 1626"/>
              <a:gd name="T69" fmla="*/ 529 h 1190"/>
              <a:gd name="T70" fmla="*/ 112 w 1626"/>
              <a:gd name="T71" fmla="*/ 527 h 1190"/>
              <a:gd name="T72" fmla="*/ 134 w 1626"/>
              <a:gd name="T73" fmla="*/ 529 h 1190"/>
              <a:gd name="T74" fmla="*/ 155 w 1626"/>
              <a:gd name="T75" fmla="*/ 536 h 1190"/>
              <a:gd name="T76" fmla="*/ 174 w 1626"/>
              <a:gd name="T77" fmla="*/ 546 h 1190"/>
              <a:gd name="T78" fmla="*/ 192 w 1626"/>
              <a:gd name="T79" fmla="*/ 561 h 1190"/>
              <a:gd name="T80" fmla="*/ 550 w 1626"/>
              <a:gd name="T81" fmla="*/ 918 h 1190"/>
              <a:gd name="T82" fmla="*/ 1434 w 1626"/>
              <a:gd name="T83" fmla="*/ 33 h 1190"/>
              <a:gd name="T84" fmla="*/ 1452 w 1626"/>
              <a:gd name="T85" fmla="*/ 19 h 1190"/>
              <a:gd name="T86" fmla="*/ 1471 w 1626"/>
              <a:gd name="T87" fmla="*/ 8 h 1190"/>
              <a:gd name="T88" fmla="*/ 1492 w 1626"/>
              <a:gd name="T89" fmla="*/ 2 h 1190"/>
              <a:gd name="T90" fmla="*/ 1514 w 1626"/>
              <a:gd name="T91" fmla="*/ 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26" h="1190">
                <a:moveTo>
                  <a:pt x="1514" y="0"/>
                </a:moveTo>
                <a:lnTo>
                  <a:pt x="1536" y="2"/>
                </a:lnTo>
                <a:lnTo>
                  <a:pt x="1557" y="8"/>
                </a:lnTo>
                <a:lnTo>
                  <a:pt x="1575" y="19"/>
                </a:lnTo>
                <a:lnTo>
                  <a:pt x="1593" y="33"/>
                </a:lnTo>
                <a:lnTo>
                  <a:pt x="1608" y="51"/>
                </a:lnTo>
                <a:lnTo>
                  <a:pt x="1618" y="71"/>
                </a:lnTo>
                <a:lnTo>
                  <a:pt x="1624" y="92"/>
                </a:lnTo>
                <a:lnTo>
                  <a:pt x="1626" y="112"/>
                </a:lnTo>
                <a:lnTo>
                  <a:pt x="1624" y="134"/>
                </a:lnTo>
                <a:lnTo>
                  <a:pt x="1618" y="155"/>
                </a:lnTo>
                <a:lnTo>
                  <a:pt x="1608" y="175"/>
                </a:lnTo>
                <a:lnTo>
                  <a:pt x="1593" y="193"/>
                </a:lnTo>
                <a:lnTo>
                  <a:pt x="629" y="1157"/>
                </a:lnTo>
                <a:lnTo>
                  <a:pt x="629" y="1157"/>
                </a:lnTo>
                <a:lnTo>
                  <a:pt x="611" y="1171"/>
                </a:lnTo>
                <a:lnTo>
                  <a:pt x="591" y="1182"/>
                </a:lnTo>
                <a:lnTo>
                  <a:pt x="571" y="1188"/>
                </a:lnTo>
                <a:lnTo>
                  <a:pt x="550" y="1190"/>
                </a:lnTo>
                <a:lnTo>
                  <a:pt x="528" y="1188"/>
                </a:lnTo>
                <a:lnTo>
                  <a:pt x="507" y="1182"/>
                </a:lnTo>
                <a:lnTo>
                  <a:pt x="487" y="1171"/>
                </a:lnTo>
                <a:lnTo>
                  <a:pt x="470" y="1157"/>
                </a:lnTo>
                <a:lnTo>
                  <a:pt x="33" y="720"/>
                </a:lnTo>
                <a:lnTo>
                  <a:pt x="18" y="702"/>
                </a:lnTo>
                <a:lnTo>
                  <a:pt x="8" y="682"/>
                </a:lnTo>
                <a:lnTo>
                  <a:pt x="2" y="662"/>
                </a:lnTo>
                <a:lnTo>
                  <a:pt x="0" y="640"/>
                </a:lnTo>
                <a:lnTo>
                  <a:pt x="2" y="619"/>
                </a:lnTo>
                <a:lnTo>
                  <a:pt x="8" y="598"/>
                </a:lnTo>
                <a:lnTo>
                  <a:pt x="18" y="578"/>
                </a:lnTo>
                <a:lnTo>
                  <a:pt x="33" y="561"/>
                </a:lnTo>
                <a:lnTo>
                  <a:pt x="51" y="546"/>
                </a:lnTo>
                <a:lnTo>
                  <a:pt x="69" y="536"/>
                </a:lnTo>
                <a:lnTo>
                  <a:pt x="90" y="529"/>
                </a:lnTo>
                <a:lnTo>
                  <a:pt x="112" y="527"/>
                </a:lnTo>
                <a:lnTo>
                  <a:pt x="134" y="529"/>
                </a:lnTo>
                <a:lnTo>
                  <a:pt x="155" y="536"/>
                </a:lnTo>
                <a:lnTo>
                  <a:pt x="174" y="546"/>
                </a:lnTo>
                <a:lnTo>
                  <a:pt x="192" y="561"/>
                </a:lnTo>
                <a:lnTo>
                  <a:pt x="550" y="918"/>
                </a:lnTo>
                <a:lnTo>
                  <a:pt x="1434" y="33"/>
                </a:lnTo>
                <a:lnTo>
                  <a:pt x="1452" y="19"/>
                </a:lnTo>
                <a:lnTo>
                  <a:pt x="1471" y="8"/>
                </a:lnTo>
                <a:lnTo>
                  <a:pt x="1492" y="2"/>
                </a:lnTo>
                <a:lnTo>
                  <a:pt x="1514" y="0"/>
                </a:lnTo>
                <a:close/>
              </a:path>
            </a:pathLst>
          </a:custGeom>
          <a:solidFill>
            <a:schemeClr val="accent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67" name="Freeform 15">
            <a:extLst>
              <a:ext uri="{FF2B5EF4-FFF2-40B4-BE49-F238E27FC236}">
                <a16:creationId xmlns:a16="http://schemas.microsoft.com/office/drawing/2014/main" id="{DBE47D1D-DA42-497D-B483-E8CB009FB793}"/>
              </a:ext>
            </a:extLst>
          </p:cNvPr>
          <p:cNvSpPr>
            <a:spLocks/>
          </p:cNvSpPr>
          <p:nvPr/>
        </p:nvSpPr>
        <p:spPr bwMode="auto">
          <a:xfrm>
            <a:off x="7235014" y="4251150"/>
            <a:ext cx="466477" cy="342387"/>
          </a:xfrm>
          <a:custGeom>
            <a:avLst/>
            <a:gdLst>
              <a:gd name="T0" fmla="*/ 1514 w 1626"/>
              <a:gd name="T1" fmla="*/ 0 h 1190"/>
              <a:gd name="T2" fmla="*/ 1536 w 1626"/>
              <a:gd name="T3" fmla="*/ 2 h 1190"/>
              <a:gd name="T4" fmla="*/ 1557 w 1626"/>
              <a:gd name="T5" fmla="*/ 8 h 1190"/>
              <a:gd name="T6" fmla="*/ 1575 w 1626"/>
              <a:gd name="T7" fmla="*/ 19 h 1190"/>
              <a:gd name="T8" fmla="*/ 1593 w 1626"/>
              <a:gd name="T9" fmla="*/ 33 h 1190"/>
              <a:gd name="T10" fmla="*/ 1608 w 1626"/>
              <a:gd name="T11" fmla="*/ 51 h 1190"/>
              <a:gd name="T12" fmla="*/ 1618 w 1626"/>
              <a:gd name="T13" fmla="*/ 71 h 1190"/>
              <a:gd name="T14" fmla="*/ 1624 w 1626"/>
              <a:gd name="T15" fmla="*/ 92 h 1190"/>
              <a:gd name="T16" fmla="*/ 1626 w 1626"/>
              <a:gd name="T17" fmla="*/ 112 h 1190"/>
              <a:gd name="T18" fmla="*/ 1624 w 1626"/>
              <a:gd name="T19" fmla="*/ 134 h 1190"/>
              <a:gd name="T20" fmla="*/ 1618 w 1626"/>
              <a:gd name="T21" fmla="*/ 155 h 1190"/>
              <a:gd name="T22" fmla="*/ 1608 w 1626"/>
              <a:gd name="T23" fmla="*/ 175 h 1190"/>
              <a:gd name="T24" fmla="*/ 1593 w 1626"/>
              <a:gd name="T25" fmla="*/ 193 h 1190"/>
              <a:gd name="T26" fmla="*/ 629 w 1626"/>
              <a:gd name="T27" fmla="*/ 1157 h 1190"/>
              <a:gd name="T28" fmla="*/ 629 w 1626"/>
              <a:gd name="T29" fmla="*/ 1157 h 1190"/>
              <a:gd name="T30" fmla="*/ 611 w 1626"/>
              <a:gd name="T31" fmla="*/ 1171 h 1190"/>
              <a:gd name="T32" fmla="*/ 591 w 1626"/>
              <a:gd name="T33" fmla="*/ 1182 h 1190"/>
              <a:gd name="T34" fmla="*/ 571 w 1626"/>
              <a:gd name="T35" fmla="*/ 1188 h 1190"/>
              <a:gd name="T36" fmla="*/ 550 w 1626"/>
              <a:gd name="T37" fmla="*/ 1190 h 1190"/>
              <a:gd name="T38" fmla="*/ 528 w 1626"/>
              <a:gd name="T39" fmla="*/ 1188 h 1190"/>
              <a:gd name="T40" fmla="*/ 507 w 1626"/>
              <a:gd name="T41" fmla="*/ 1182 h 1190"/>
              <a:gd name="T42" fmla="*/ 487 w 1626"/>
              <a:gd name="T43" fmla="*/ 1171 h 1190"/>
              <a:gd name="T44" fmla="*/ 470 w 1626"/>
              <a:gd name="T45" fmla="*/ 1157 h 1190"/>
              <a:gd name="T46" fmla="*/ 33 w 1626"/>
              <a:gd name="T47" fmla="*/ 720 h 1190"/>
              <a:gd name="T48" fmla="*/ 18 w 1626"/>
              <a:gd name="T49" fmla="*/ 702 h 1190"/>
              <a:gd name="T50" fmla="*/ 8 w 1626"/>
              <a:gd name="T51" fmla="*/ 682 h 1190"/>
              <a:gd name="T52" fmla="*/ 2 w 1626"/>
              <a:gd name="T53" fmla="*/ 662 h 1190"/>
              <a:gd name="T54" fmla="*/ 0 w 1626"/>
              <a:gd name="T55" fmla="*/ 640 h 1190"/>
              <a:gd name="T56" fmla="*/ 2 w 1626"/>
              <a:gd name="T57" fmla="*/ 619 h 1190"/>
              <a:gd name="T58" fmla="*/ 8 w 1626"/>
              <a:gd name="T59" fmla="*/ 598 h 1190"/>
              <a:gd name="T60" fmla="*/ 18 w 1626"/>
              <a:gd name="T61" fmla="*/ 578 h 1190"/>
              <a:gd name="T62" fmla="*/ 33 w 1626"/>
              <a:gd name="T63" fmla="*/ 561 h 1190"/>
              <a:gd name="T64" fmla="*/ 51 w 1626"/>
              <a:gd name="T65" fmla="*/ 546 h 1190"/>
              <a:gd name="T66" fmla="*/ 69 w 1626"/>
              <a:gd name="T67" fmla="*/ 536 h 1190"/>
              <a:gd name="T68" fmla="*/ 90 w 1626"/>
              <a:gd name="T69" fmla="*/ 529 h 1190"/>
              <a:gd name="T70" fmla="*/ 112 w 1626"/>
              <a:gd name="T71" fmla="*/ 527 h 1190"/>
              <a:gd name="T72" fmla="*/ 134 w 1626"/>
              <a:gd name="T73" fmla="*/ 529 h 1190"/>
              <a:gd name="T74" fmla="*/ 155 w 1626"/>
              <a:gd name="T75" fmla="*/ 536 h 1190"/>
              <a:gd name="T76" fmla="*/ 174 w 1626"/>
              <a:gd name="T77" fmla="*/ 546 h 1190"/>
              <a:gd name="T78" fmla="*/ 192 w 1626"/>
              <a:gd name="T79" fmla="*/ 561 h 1190"/>
              <a:gd name="T80" fmla="*/ 550 w 1626"/>
              <a:gd name="T81" fmla="*/ 918 h 1190"/>
              <a:gd name="T82" fmla="*/ 1434 w 1626"/>
              <a:gd name="T83" fmla="*/ 33 h 1190"/>
              <a:gd name="T84" fmla="*/ 1452 w 1626"/>
              <a:gd name="T85" fmla="*/ 19 h 1190"/>
              <a:gd name="T86" fmla="*/ 1471 w 1626"/>
              <a:gd name="T87" fmla="*/ 8 h 1190"/>
              <a:gd name="T88" fmla="*/ 1492 w 1626"/>
              <a:gd name="T89" fmla="*/ 2 h 1190"/>
              <a:gd name="T90" fmla="*/ 1514 w 1626"/>
              <a:gd name="T91" fmla="*/ 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26" h="1190">
                <a:moveTo>
                  <a:pt x="1514" y="0"/>
                </a:moveTo>
                <a:lnTo>
                  <a:pt x="1536" y="2"/>
                </a:lnTo>
                <a:lnTo>
                  <a:pt x="1557" y="8"/>
                </a:lnTo>
                <a:lnTo>
                  <a:pt x="1575" y="19"/>
                </a:lnTo>
                <a:lnTo>
                  <a:pt x="1593" y="33"/>
                </a:lnTo>
                <a:lnTo>
                  <a:pt x="1608" y="51"/>
                </a:lnTo>
                <a:lnTo>
                  <a:pt x="1618" y="71"/>
                </a:lnTo>
                <a:lnTo>
                  <a:pt x="1624" y="92"/>
                </a:lnTo>
                <a:lnTo>
                  <a:pt x="1626" y="112"/>
                </a:lnTo>
                <a:lnTo>
                  <a:pt x="1624" y="134"/>
                </a:lnTo>
                <a:lnTo>
                  <a:pt x="1618" y="155"/>
                </a:lnTo>
                <a:lnTo>
                  <a:pt x="1608" y="175"/>
                </a:lnTo>
                <a:lnTo>
                  <a:pt x="1593" y="193"/>
                </a:lnTo>
                <a:lnTo>
                  <a:pt x="629" y="1157"/>
                </a:lnTo>
                <a:lnTo>
                  <a:pt x="629" y="1157"/>
                </a:lnTo>
                <a:lnTo>
                  <a:pt x="611" y="1171"/>
                </a:lnTo>
                <a:lnTo>
                  <a:pt x="591" y="1182"/>
                </a:lnTo>
                <a:lnTo>
                  <a:pt x="571" y="1188"/>
                </a:lnTo>
                <a:lnTo>
                  <a:pt x="550" y="1190"/>
                </a:lnTo>
                <a:lnTo>
                  <a:pt x="528" y="1188"/>
                </a:lnTo>
                <a:lnTo>
                  <a:pt x="507" y="1182"/>
                </a:lnTo>
                <a:lnTo>
                  <a:pt x="487" y="1171"/>
                </a:lnTo>
                <a:lnTo>
                  <a:pt x="470" y="1157"/>
                </a:lnTo>
                <a:lnTo>
                  <a:pt x="33" y="720"/>
                </a:lnTo>
                <a:lnTo>
                  <a:pt x="18" y="702"/>
                </a:lnTo>
                <a:lnTo>
                  <a:pt x="8" y="682"/>
                </a:lnTo>
                <a:lnTo>
                  <a:pt x="2" y="662"/>
                </a:lnTo>
                <a:lnTo>
                  <a:pt x="0" y="640"/>
                </a:lnTo>
                <a:lnTo>
                  <a:pt x="2" y="619"/>
                </a:lnTo>
                <a:lnTo>
                  <a:pt x="8" y="598"/>
                </a:lnTo>
                <a:lnTo>
                  <a:pt x="18" y="578"/>
                </a:lnTo>
                <a:lnTo>
                  <a:pt x="33" y="561"/>
                </a:lnTo>
                <a:lnTo>
                  <a:pt x="51" y="546"/>
                </a:lnTo>
                <a:lnTo>
                  <a:pt x="69" y="536"/>
                </a:lnTo>
                <a:lnTo>
                  <a:pt x="90" y="529"/>
                </a:lnTo>
                <a:lnTo>
                  <a:pt x="112" y="527"/>
                </a:lnTo>
                <a:lnTo>
                  <a:pt x="134" y="529"/>
                </a:lnTo>
                <a:lnTo>
                  <a:pt x="155" y="536"/>
                </a:lnTo>
                <a:lnTo>
                  <a:pt x="174" y="546"/>
                </a:lnTo>
                <a:lnTo>
                  <a:pt x="192" y="561"/>
                </a:lnTo>
                <a:lnTo>
                  <a:pt x="550" y="918"/>
                </a:lnTo>
                <a:lnTo>
                  <a:pt x="1434" y="33"/>
                </a:lnTo>
                <a:lnTo>
                  <a:pt x="1452" y="19"/>
                </a:lnTo>
                <a:lnTo>
                  <a:pt x="1471" y="8"/>
                </a:lnTo>
                <a:lnTo>
                  <a:pt x="1492" y="2"/>
                </a:lnTo>
                <a:lnTo>
                  <a:pt x="1514" y="0"/>
                </a:lnTo>
                <a:close/>
              </a:path>
            </a:pathLst>
          </a:custGeom>
          <a:solidFill>
            <a:schemeClr val="accent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26" name="Inhaltsplatzhalter 4">
            <a:extLst>
              <a:ext uri="{FF2B5EF4-FFF2-40B4-BE49-F238E27FC236}">
                <a16:creationId xmlns:a16="http://schemas.microsoft.com/office/drawing/2014/main" id="{D84F3EE8-CB45-408E-B063-19B1D644EF35}"/>
              </a:ext>
            </a:extLst>
          </p:cNvPr>
          <p:cNvSpPr txBox="1">
            <a:spLocks/>
          </p:cNvSpPr>
          <p:nvPr/>
        </p:nvSpPr>
        <p:spPr>
          <a:xfrm>
            <a:off x="7918587" y="5768487"/>
            <a:ext cx="4064000" cy="343364"/>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30000"/>
              </a:lnSpc>
              <a:buNone/>
            </a:pPr>
            <a:r>
              <a:rPr lang="en-US" sz="1867" b="1" dirty="0">
                <a:solidFill>
                  <a:schemeClr val="accent1"/>
                </a:solidFill>
                <a:latin typeface="+mj-lt"/>
              </a:rPr>
              <a:t>Education</a:t>
            </a:r>
            <a:endParaRPr lang="en-US" sz="1400" dirty="0">
              <a:solidFill>
                <a:schemeClr val="bg1">
                  <a:lumMod val="65000"/>
                </a:schemeClr>
              </a:solidFill>
              <a:latin typeface="+mn-lt"/>
            </a:endParaRPr>
          </a:p>
        </p:txBody>
      </p:sp>
      <p:sp>
        <p:nvSpPr>
          <p:cNvPr id="27" name="Freeform 15">
            <a:extLst>
              <a:ext uri="{FF2B5EF4-FFF2-40B4-BE49-F238E27FC236}">
                <a16:creationId xmlns:a16="http://schemas.microsoft.com/office/drawing/2014/main" id="{CE9F61A6-DA7F-49E1-B316-53BE94362BAA}"/>
              </a:ext>
            </a:extLst>
          </p:cNvPr>
          <p:cNvSpPr>
            <a:spLocks/>
          </p:cNvSpPr>
          <p:nvPr/>
        </p:nvSpPr>
        <p:spPr bwMode="auto">
          <a:xfrm>
            <a:off x="7235012" y="5805424"/>
            <a:ext cx="466477" cy="342387"/>
          </a:xfrm>
          <a:custGeom>
            <a:avLst/>
            <a:gdLst>
              <a:gd name="T0" fmla="*/ 1514 w 1626"/>
              <a:gd name="T1" fmla="*/ 0 h 1190"/>
              <a:gd name="T2" fmla="*/ 1536 w 1626"/>
              <a:gd name="T3" fmla="*/ 2 h 1190"/>
              <a:gd name="T4" fmla="*/ 1557 w 1626"/>
              <a:gd name="T5" fmla="*/ 8 h 1190"/>
              <a:gd name="T6" fmla="*/ 1575 w 1626"/>
              <a:gd name="T7" fmla="*/ 19 h 1190"/>
              <a:gd name="T8" fmla="*/ 1593 w 1626"/>
              <a:gd name="T9" fmla="*/ 33 h 1190"/>
              <a:gd name="T10" fmla="*/ 1608 w 1626"/>
              <a:gd name="T11" fmla="*/ 51 h 1190"/>
              <a:gd name="T12" fmla="*/ 1618 w 1626"/>
              <a:gd name="T13" fmla="*/ 71 h 1190"/>
              <a:gd name="T14" fmla="*/ 1624 w 1626"/>
              <a:gd name="T15" fmla="*/ 92 h 1190"/>
              <a:gd name="T16" fmla="*/ 1626 w 1626"/>
              <a:gd name="T17" fmla="*/ 112 h 1190"/>
              <a:gd name="T18" fmla="*/ 1624 w 1626"/>
              <a:gd name="T19" fmla="*/ 134 h 1190"/>
              <a:gd name="T20" fmla="*/ 1618 w 1626"/>
              <a:gd name="T21" fmla="*/ 155 h 1190"/>
              <a:gd name="T22" fmla="*/ 1608 w 1626"/>
              <a:gd name="T23" fmla="*/ 175 h 1190"/>
              <a:gd name="T24" fmla="*/ 1593 w 1626"/>
              <a:gd name="T25" fmla="*/ 193 h 1190"/>
              <a:gd name="T26" fmla="*/ 629 w 1626"/>
              <a:gd name="T27" fmla="*/ 1157 h 1190"/>
              <a:gd name="T28" fmla="*/ 629 w 1626"/>
              <a:gd name="T29" fmla="*/ 1157 h 1190"/>
              <a:gd name="T30" fmla="*/ 611 w 1626"/>
              <a:gd name="T31" fmla="*/ 1171 h 1190"/>
              <a:gd name="T32" fmla="*/ 591 w 1626"/>
              <a:gd name="T33" fmla="*/ 1182 h 1190"/>
              <a:gd name="T34" fmla="*/ 571 w 1626"/>
              <a:gd name="T35" fmla="*/ 1188 h 1190"/>
              <a:gd name="T36" fmla="*/ 550 w 1626"/>
              <a:gd name="T37" fmla="*/ 1190 h 1190"/>
              <a:gd name="T38" fmla="*/ 528 w 1626"/>
              <a:gd name="T39" fmla="*/ 1188 h 1190"/>
              <a:gd name="T40" fmla="*/ 507 w 1626"/>
              <a:gd name="T41" fmla="*/ 1182 h 1190"/>
              <a:gd name="T42" fmla="*/ 487 w 1626"/>
              <a:gd name="T43" fmla="*/ 1171 h 1190"/>
              <a:gd name="T44" fmla="*/ 470 w 1626"/>
              <a:gd name="T45" fmla="*/ 1157 h 1190"/>
              <a:gd name="T46" fmla="*/ 33 w 1626"/>
              <a:gd name="T47" fmla="*/ 720 h 1190"/>
              <a:gd name="T48" fmla="*/ 18 w 1626"/>
              <a:gd name="T49" fmla="*/ 702 h 1190"/>
              <a:gd name="T50" fmla="*/ 8 w 1626"/>
              <a:gd name="T51" fmla="*/ 682 h 1190"/>
              <a:gd name="T52" fmla="*/ 2 w 1626"/>
              <a:gd name="T53" fmla="*/ 662 h 1190"/>
              <a:gd name="T54" fmla="*/ 0 w 1626"/>
              <a:gd name="T55" fmla="*/ 640 h 1190"/>
              <a:gd name="T56" fmla="*/ 2 w 1626"/>
              <a:gd name="T57" fmla="*/ 619 h 1190"/>
              <a:gd name="T58" fmla="*/ 8 w 1626"/>
              <a:gd name="T59" fmla="*/ 598 h 1190"/>
              <a:gd name="T60" fmla="*/ 18 w 1626"/>
              <a:gd name="T61" fmla="*/ 578 h 1190"/>
              <a:gd name="T62" fmla="*/ 33 w 1626"/>
              <a:gd name="T63" fmla="*/ 561 h 1190"/>
              <a:gd name="T64" fmla="*/ 51 w 1626"/>
              <a:gd name="T65" fmla="*/ 546 h 1190"/>
              <a:gd name="T66" fmla="*/ 69 w 1626"/>
              <a:gd name="T67" fmla="*/ 536 h 1190"/>
              <a:gd name="T68" fmla="*/ 90 w 1626"/>
              <a:gd name="T69" fmla="*/ 529 h 1190"/>
              <a:gd name="T70" fmla="*/ 112 w 1626"/>
              <a:gd name="T71" fmla="*/ 527 h 1190"/>
              <a:gd name="T72" fmla="*/ 134 w 1626"/>
              <a:gd name="T73" fmla="*/ 529 h 1190"/>
              <a:gd name="T74" fmla="*/ 155 w 1626"/>
              <a:gd name="T75" fmla="*/ 536 h 1190"/>
              <a:gd name="T76" fmla="*/ 174 w 1626"/>
              <a:gd name="T77" fmla="*/ 546 h 1190"/>
              <a:gd name="T78" fmla="*/ 192 w 1626"/>
              <a:gd name="T79" fmla="*/ 561 h 1190"/>
              <a:gd name="T80" fmla="*/ 550 w 1626"/>
              <a:gd name="T81" fmla="*/ 918 h 1190"/>
              <a:gd name="T82" fmla="*/ 1434 w 1626"/>
              <a:gd name="T83" fmla="*/ 33 h 1190"/>
              <a:gd name="T84" fmla="*/ 1452 w 1626"/>
              <a:gd name="T85" fmla="*/ 19 h 1190"/>
              <a:gd name="T86" fmla="*/ 1471 w 1626"/>
              <a:gd name="T87" fmla="*/ 8 h 1190"/>
              <a:gd name="T88" fmla="*/ 1492 w 1626"/>
              <a:gd name="T89" fmla="*/ 2 h 1190"/>
              <a:gd name="T90" fmla="*/ 1514 w 1626"/>
              <a:gd name="T91" fmla="*/ 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26" h="1190">
                <a:moveTo>
                  <a:pt x="1514" y="0"/>
                </a:moveTo>
                <a:lnTo>
                  <a:pt x="1536" y="2"/>
                </a:lnTo>
                <a:lnTo>
                  <a:pt x="1557" y="8"/>
                </a:lnTo>
                <a:lnTo>
                  <a:pt x="1575" y="19"/>
                </a:lnTo>
                <a:lnTo>
                  <a:pt x="1593" y="33"/>
                </a:lnTo>
                <a:lnTo>
                  <a:pt x="1608" y="51"/>
                </a:lnTo>
                <a:lnTo>
                  <a:pt x="1618" y="71"/>
                </a:lnTo>
                <a:lnTo>
                  <a:pt x="1624" y="92"/>
                </a:lnTo>
                <a:lnTo>
                  <a:pt x="1626" y="112"/>
                </a:lnTo>
                <a:lnTo>
                  <a:pt x="1624" y="134"/>
                </a:lnTo>
                <a:lnTo>
                  <a:pt x="1618" y="155"/>
                </a:lnTo>
                <a:lnTo>
                  <a:pt x="1608" y="175"/>
                </a:lnTo>
                <a:lnTo>
                  <a:pt x="1593" y="193"/>
                </a:lnTo>
                <a:lnTo>
                  <a:pt x="629" y="1157"/>
                </a:lnTo>
                <a:lnTo>
                  <a:pt x="629" y="1157"/>
                </a:lnTo>
                <a:lnTo>
                  <a:pt x="611" y="1171"/>
                </a:lnTo>
                <a:lnTo>
                  <a:pt x="591" y="1182"/>
                </a:lnTo>
                <a:lnTo>
                  <a:pt x="571" y="1188"/>
                </a:lnTo>
                <a:lnTo>
                  <a:pt x="550" y="1190"/>
                </a:lnTo>
                <a:lnTo>
                  <a:pt x="528" y="1188"/>
                </a:lnTo>
                <a:lnTo>
                  <a:pt x="507" y="1182"/>
                </a:lnTo>
                <a:lnTo>
                  <a:pt x="487" y="1171"/>
                </a:lnTo>
                <a:lnTo>
                  <a:pt x="470" y="1157"/>
                </a:lnTo>
                <a:lnTo>
                  <a:pt x="33" y="720"/>
                </a:lnTo>
                <a:lnTo>
                  <a:pt x="18" y="702"/>
                </a:lnTo>
                <a:lnTo>
                  <a:pt x="8" y="682"/>
                </a:lnTo>
                <a:lnTo>
                  <a:pt x="2" y="662"/>
                </a:lnTo>
                <a:lnTo>
                  <a:pt x="0" y="640"/>
                </a:lnTo>
                <a:lnTo>
                  <a:pt x="2" y="619"/>
                </a:lnTo>
                <a:lnTo>
                  <a:pt x="8" y="598"/>
                </a:lnTo>
                <a:lnTo>
                  <a:pt x="18" y="578"/>
                </a:lnTo>
                <a:lnTo>
                  <a:pt x="33" y="561"/>
                </a:lnTo>
                <a:lnTo>
                  <a:pt x="51" y="546"/>
                </a:lnTo>
                <a:lnTo>
                  <a:pt x="69" y="536"/>
                </a:lnTo>
                <a:lnTo>
                  <a:pt x="90" y="529"/>
                </a:lnTo>
                <a:lnTo>
                  <a:pt x="112" y="527"/>
                </a:lnTo>
                <a:lnTo>
                  <a:pt x="134" y="529"/>
                </a:lnTo>
                <a:lnTo>
                  <a:pt x="155" y="536"/>
                </a:lnTo>
                <a:lnTo>
                  <a:pt x="174" y="546"/>
                </a:lnTo>
                <a:lnTo>
                  <a:pt x="192" y="561"/>
                </a:lnTo>
                <a:lnTo>
                  <a:pt x="550" y="918"/>
                </a:lnTo>
                <a:lnTo>
                  <a:pt x="1434" y="33"/>
                </a:lnTo>
                <a:lnTo>
                  <a:pt x="1452" y="19"/>
                </a:lnTo>
                <a:lnTo>
                  <a:pt x="1471" y="8"/>
                </a:lnTo>
                <a:lnTo>
                  <a:pt x="1492" y="2"/>
                </a:lnTo>
                <a:lnTo>
                  <a:pt x="1514" y="0"/>
                </a:lnTo>
                <a:close/>
              </a:path>
            </a:pathLst>
          </a:custGeom>
          <a:solidFill>
            <a:schemeClr val="accent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dirty="0"/>
          </a:p>
        </p:txBody>
      </p:sp>
    </p:spTree>
    <p:extLst>
      <p:ext uri="{BB962C8B-B14F-4D97-AF65-F5344CB8AC3E}">
        <p14:creationId xmlns:p14="http://schemas.microsoft.com/office/powerpoint/2010/main" val="219281926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p:blipFill>
        <p:spPr>
          <a:xfrm>
            <a:off x="5435598" y="1523999"/>
            <a:ext cx="6756402" cy="4504268"/>
          </a:xfrm>
        </p:spPr>
      </p:pic>
      <p:sp>
        <p:nvSpPr>
          <p:cNvPr id="3" name="Text Placeholder 2"/>
          <p:cNvSpPr>
            <a:spLocks noGrp="1"/>
          </p:cNvSpPr>
          <p:nvPr>
            <p:ph type="body" sz="half" idx="2"/>
          </p:nvPr>
        </p:nvSpPr>
        <p:spPr/>
        <p:txBody>
          <a:bodyPr/>
          <a:lstStyle/>
          <a:p>
            <a:r>
              <a:rPr lang="en-US" dirty="0"/>
              <a:t>Reasons for choosing</a:t>
            </a:r>
          </a:p>
        </p:txBody>
      </p:sp>
      <p:sp>
        <p:nvSpPr>
          <p:cNvPr id="2" name="Title 1"/>
          <p:cNvSpPr>
            <a:spLocks noGrp="1"/>
          </p:cNvSpPr>
          <p:nvPr>
            <p:ph type="title"/>
          </p:nvPr>
        </p:nvSpPr>
        <p:spPr/>
        <p:txBody>
          <a:bodyPr>
            <a:normAutofit fontScale="90000"/>
          </a:bodyPr>
          <a:lstStyle/>
          <a:p>
            <a:r>
              <a:rPr lang="en-US" dirty="0"/>
              <a:t>Orphan Child &amp; Poor Child</a:t>
            </a:r>
          </a:p>
        </p:txBody>
      </p:sp>
      <p:sp>
        <p:nvSpPr>
          <p:cNvPr id="8" name="Rectangle 7"/>
          <p:cNvSpPr/>
          <p:nvPr/>
        </p:nvSpPr>
        <p:spPr>
          <a:xfrm>
            <a:off x="0" y="1523999"/>
            <a:ext cx="6096000" cy="450426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11" name="Rectangle 10"/>
          <p:cNvSpPr/>
          <p:nvPr/>
        </p:nvSpPr>
        <p:spPr>
          <a:xfrm>
            <a:off x="508001" y="2100546"/>
            <a:ext cx="5143500" cy="3198248"/>
          </a:xfrm>
          <a:prstGeom prst="rect">
            <a:avLst/>
          </a:prstGeom>
        </p:spPr>
        <p:txBody>
          <a:bodyPr wrap="square" lIns="0" tIns="0" rIns="0" bIns="0">
            <a:spAutoFit/>
          </a:bodyPr>
          <a:lstStyle/>
          <a:p>
            <a:pPr marL="285750" indent="-285750">
              <a:lnSpc>
                <a:spcPct val="150000"/>
              </a:lnSpc>
              <a:buFont typeface="Arial" panose="020B0604020202020204" pitchFamily="34" charset="0"/>
              <a:buChar char="•"/>
            </a:pPr>
            <a:r>
              <a:rPr lang="en-IN" sz="1400" dirty="0">
                <a:solidFill>
                  <a:schemeClr val="bg1"/>
                </a:solidFill>
              </a:rPr>
              <a:t>The status of adults in a family can influence the future status of children, both directly (e.g., adults creating social and economic networks that connects youth to better lifestyle opportunities), and indirectly (e.g., adult’s conditions and attitudes can shape or reinforce child’s aspirations and decision-making in future). </a:t>
            </a:r>
          </a:p>
          <a:p>
            <a:pPr marL="285750" indent="-285750">
              <a:lnSpc>
                <a:spcPct val="150000"/>
              </a:lnSpc>
              <a:buFont typeface="Arial" panose="020B0604020202020204" pitchFamily="34" charset="0"/>
              <a:buChar char="•"/>
            </a:pPr>
            <a:r>
              <a:rPr lang="en-IN" sz="1400" dirty="0">
                <a:solidFill>
                  <a:schemeClr val="bg1"/>
                </a:solidFill>
              </a:rPr>
              <a:t>We think that if a child is orphaned or if a child doesn’t get proper care during early childhood days, this initial situation of poverty will make the child struggle for basic necessities in life. Due to this reason, we collected data on orphans and poor children as these two indicators could help us identify child poverty.</a:t>
            </a:r>
            <a:endParaRPr lang="en-US" sz="1333" dirty="0">
              <a:solidFill>
                <a:schemeClr val="bg1"/>
              </a:solidFill>
            </a:endParaRPr>
          </a:p>
        </p:txBody>
      </p:sp>
    </p:spTree>
    <p:extLst>
      <p:ext uri="{BB962C8B-B14F-4D97-AF65-F5344CB8AC3E}">
        <p14:creationId xmlns:p14="http://schemas.microsoft.com/office/powerpoint/2010/main" val="28361818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p:blipFill>
        <p:spPr>
          <a:xfrm>
            <a:off x="0" y="1523999"/>
            <a:ext cx="7218108" cy="4504268"/>
          </a:xfrm>
        </p:spPr>
      </p:pic>
      <p:sp>
        <p:nvSpPr>
          <p:cNvPr id="3" name="Text Placeholder 2"/>
          <p:cNvSpPr>
            <a:spLocks noGrp="1"/>
          </p:cNvSpPr>
          <p:nvPr>
            <p:ph type="body" sz="half" idx="2"/>
          </p:nvPr>
        </p:nvSpPr>
        <p:spPr/>
        <p:txBody>
          <a:bodyPr/>
          <a:lstStyle/>
          <a:p>
            <a:r>
              <a:rPr lang="en-US" dirty="0"/>
              <a:t>Reasons for Choosing</a:t>
            </a:r>
          </a:p>
        </p:txBody>
      </p:sp>
      <p:sp>
        <p:nvSpPr>
          <p:cNvPr id="2" name="Title 1"/>
          <p:cNvSpPr>
            <a:spLocks noGrp="1"/>
          </p:cNvSpPr>
          <p:nvPr>
            <p:ph type="title"/>
          </p:nvPr>
        </p:nvSpPr>
        <p:spPr/>
        <p:txBody>
          <a:bodyPr>
            <a:normAutofit fontScale="90000"/>
          </a:bodyPr>
          <a:lstStyle/>
          <a:p>
            <a:r>
              <a:rPr lang="en-US" dirty="0"/>
              <a:t>Average Family Size</a:t>
            </a:r>
          </a:p>
        </p:txBody>
      </p:sp>
      <p:sp>
        <p:nvSpPr>
          <p:cNvPr id="8" name="Rectangle 7"/>
          <p:cNvSpPr/>
          <p:nvPr/>
        </p:nvSpPr>
        <p:spPr>
          <a:xfrm>
            <a:off x="6062133" y="1523999"/>
            <a:ext cx="6129867" cy="450426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11" name="Rectangle 10"/>
          <p:cNvSpPr/>
          <p:nvPr/>
        </p:nvSpPr>
        <p:spPr>
          <a:xfrm>
            <a:off x="6555317" y="2338592"/>
            <a:ext cx="5143500" cy="2875082"/>
          </a:xfrm>
          <a:prstGeom prst="rect">
            <a:avLst/>
          </a:prstGeom>
        </p:spPr>
        <p:txBody>
          <a:bodyPr wrap="square" lIns="0" tIns="0" rIns="0" bIns="0">
            <a:spAutoFit/>
          </a:bodyPr>
          <a:lstStyle/>
          <a:p>
            <a:pPr marL="285750" indent="-285750">
              <a:lnSpc>
                <a:spcPct val="150000"/>
              </a:lnSpc>
              <a:buFont typeface="Arial" panose="020B0604020202020204" pitchFamily="34" charset="0"/>
              <a:buChar char="•"/>
            </a:pPr>
            <a:r>
              <a:rPr lang="en-IN" sz="1400" dirty="0">
                <a:solidFill>
                  <a:schemeClr val="bg1"/>
                </a:solidFill>
              </a:rPr>
              <a:t>When the size of the family grows, so does the difficulty in supporting the family in most cases. A child who is part of a family with 2 adults and 2 children is often at an advantage compared to a child who is part of a family with 2 adults and 6 children. Lesser the number of children, better the attention they get from parents. </a:t>
            </a:r>
          </a:p>
          <a:p>
            <a:pPr marL="285750" indent="-285750">
              <a:lnSpc>
                <a:spcPct val="150000"/>
              </a:lnSpc>
              <a:buFont typeface="Arial" panose="020B0604020202020204" pitchFamily="34" charset="0"/>
              <a:buChar char="•"/>
            </a:pPr>
            <a:r>
              <a:rPr lang="en-IN" sz="1400" dirty="0">
                <a:solidFill>
                  <a:schemeClr val="bg1"/>
                </a:solidFill>
              </a:rPr>
              <a:t>For this reason, we thought average family size could be a very good indicator in computing the family index of all the census tracts. It could give us insights about families that are living a quality life and families that are potentially living a low quality life.</a:t>
            </a:r>
            <a:endParaRPr lang="en-US" sz="1333" dirty="0">
              <a:solidFill>
                <a:schemeClr val="bg1"/>
              </a:solidFill>
            </a:endParaRPr>
          </a:p>
        </p:txBody>
      </p:sp>
    </p:spTree>
    <p:extLst>
      <p:ext uri="{BB962C8B-B14F-4D97-AF65-F5344CB8AC3E}">
        <p14:creationId xmlns:p14="http://schemas.microsoft.com/office/powerpoint/2010/main" val="5622196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p:blipFill>
        <p:spPr>
          <a:xfrm>
            <a:off x="4187745" y="1523999"/>
            <a:ext cx="8004256" cy="4504267"/>
          </a:xfrm>
        </p:spPr>
      </p:pic>
      <p:sp>
        <p:nvSpPr>
          <p:cNvPr id="3" name="Text Placeholder 2"/>
          <p:cNvSpPr>
            <a:spLocks noGrp="1"/>
          </p:cNvSpPr>
          <p:nvPr>
            <p:ph type="body" sz="half" idx="2"/>
          </p:nvPr>
        </p:nvSpPr>
        <p:spPr/>
        <p:txBody>
          <a:bodyPr/>
          <a:lstStyle/>
          <a:p>
            <a:r>
              <a:rPr lang="en-US" dirty="0"/>
              <a:t>Reasons for choosing</a:t>
            </a:r>
          </a:p>
        </p:txBody>
      </p:sp>
      <p:sp>
        <p:nvSpPr>
          <p:cNvPr id="2" name="Title 1"/>
          <p:cNvSpPr>
            <a:spLocks noGrp="1"/>
          </p:cNvSpPr>
          <p:nvPr>
            <p:ph type="title"/>
          </p:nvPr>
        </p:nvSpPr>
        <p:spPr/>
        <p:txBody>
          <a:bodyPr>
            <a:normAutofit fontScale="90000"/>
          </a:bodyPr>
          <a:lstStyle/>
          <a:p>
            <a:r>
              <a:rPr lang="en-US" dirty="0"/>
              <a:t>Number of House Owners</a:t>
            </a:r>
          </a:p>
        </p:txBody>
      </p:sp>
      <p:sp>
        <p:nvSpPr>
          <p:cNvPr id="8" name="Rectangle 7"/>
          <p:cNvSpPr/>
          <p:nvPr/>
        </p:nvSpPr>
        <p:spPr>
          <a:xfrm>
            <a:off x="0" y="1523999"/>
            <a:ext cx="6096000" cy="450426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11" name="Rectangle 10"/>
          <p:cNvSpPr/>
          <p:nvPr/>
        </p:nvSpPr>
        <p:spPr>
          <a:xfrm>
            <a:off x="508001" y="2500174"/>
            <a:ext cx="5143500" cy="2551917"/>
          </a:xfrm>
          <a:prstGeom prst="rect">
            <a:avLst/>
          </a:prstGeom>
        </p:spPr>
        <p:txBody>
          <a:bodyPr wrap="square" lIns="0" tIns="0" rIns="0" bIns="0">
            <a:spAutoFit/>
          </a:bodyPr>
          <a:lstStyle/>
          <a:p>
            <a:pPr marL="285750" indent="-285750">
              <a:lnSpc>
                <a:spcPct val="150000"/>
              </a:lnSpc>
              <a:buFont typeface="Arial" panose="020B0604020202020204" pitchFamily="34" charset="0"/>
              <a:buChar char="•"/>
            </a:pPr>
            <a:r>
              <a:rPr lang="en-IN" sz="1400" dirty="0">
                <a:solidFill>
                  <a:schemeClr val="bg1"/>
                </a:solidFill>
              </a:rPr>
              <a:t>The status of house ownership in a family can influence the future status of children.</a:t>
            </a:r>
          </a:p>
          <a:p>
            <a:pPr marL="285750" indent="-285750">
              <a:lnSpc>
                <a:spcPct val="150000"/>
              </a:lnSpc>
              <a:buFont typeface="Arial" panose="020B0604020202020204" pitchFamily="34" charset="0"/>
              <a:buChar char="•"/>
            </a:pPr>
            <a:r>
              <a:rPr lang="en-IN" sz="1400" dirty="0">
                <a:solidFill>
                  <a:schemeClr val="bg1"/>
                </a:solidFill>
              </a:rPr>
              <a:t>This indicator aims to measure the number of houses in a census tract that are owned versus the number of houses in that census tract that are rented. </a:t>
            </a:r>
          </a:p>
          <a:p>
            <a:pPr marL="285750" indent="-285750">
              <a:lnSpc>
                <a:spcPct val="150000"/>
              </a:lnSpc>
              <a:buFont typeface="Arial" panose="020B0604020202020204" pitchFamily="34" charset="0"/>
              <a:buChar char="•"/>
            </a:pPr>
            <a:r>
              <a:rPr lang="en-IN" sz="1400" dirty="0">
                <a:solidFill>
                  <a:schemeClr val="bg1"/>
                </a:solidFill>
              </a:rPr>
              <a:t>We believe that if the parents of the kids own houses, they are in a better position to provide a stable life to their kids in terms of access to resources, education, lifestyle, etc. </a:t>
            </a:r>
            <a:endParaRPr lang="en-US" sz="1333" dirty="0">
              <a:solidFill>
                <a:schemeClr val="bg1"/>
              </a:solidFill>
            </a:endParaRPr>
          </a:p>
        </p:txBody>
      </p:sp>
    </p:spTree>
    <p:extLst>
      <p:ext uri="{BB962C8B-B14F-4D97-AF65-F5344CB8AC3E}">
        <p14:creationId xmlns:p14="http://schemas.microsoft.com/office/powerpoint/2010/main" val="40315331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6348" r="5674"/>
          <a:stretch/>
        </p:blipFill>
        <p:spPr>
          <a:xfrm>
            <a:off x="0" y="1523999"/>
            <a:ext cx="7040464" cy="4504268"/>
          </a:xfrm>
        </p:spPr>
      </p:pic>
      <p:sp>
        <p:nvSpPr>
          <p:cNvPr id="3" name="Text Placeholder 2"/>
          <p:cNvSpPr>
            <a:spLocks noGrp="1"/>
          </p:cNvSpPr>
          <p:nvPr>
            <p:ph type="body" sz="half" idx="2"/>
          </p:nvPr>
        </p:nvSpPr>
        <p:spPr/>
        <p:txBody>
          <a:bodyPr/>
          <a:lstStyle/>
          <a:p>
            <a:r>
              <a:rPr lang="en-US" dirty="0"/>
              <a:t>Reasons for Choosing</a:t>
            </a:r>
          </a:p>
        </p:txBody>
      </p:sp>
      <p:sp>
        <p:nvSpPr>
          <p:cNvPr id="2" name="Title 1"/>
          <p:cNvSpPr>
            <a:spLocks noGrp="1"/>
          </p:cNvSpPr>
          <p:nvPr>
            <p:ph type="title"/>
          </p:nvPr>
        </p:nvSpPr>
        <p:spPr/>
        <p:txBody>
          <a:bodyPr>
            <a:normAutofit fontScale="90000"/>
          </a:bodyPr>
          <a:lstStyle/>
          <a:p>
            <a:r>
              <a:rPr lang="en-US" dirty="0"/>
              <a:t>Disability</a:t>
            </a:r>
          </a:p>
        </p:txBody>
      </p:sp>
      <p:sp>
        <p:nvSpPr>
          <p:cNvPr id="8" name="Rectangle 7"/>
          <p:cNvSpPr/>
          <p:nvPr/>
        </p:nvSpPr>
        <p:spPr>
          <a:xfrm>
            <a:off x="6062133" y="1523999"/>
            <a:ext cx="6129867" cy="450426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11" name="Rectangle 10"/>
          <p:cNvSpPr/>
          <p:nvPr/>
        </p:nvSpPr>
        <p:spPr>
          <a:xfrm>
            <a:off x="6555316" y="1620135"/>
            <a:ext cx="5143500" cy="2875082"/>
          </a:xfrm>
          <a:prstGeom prst="rect">
            <a:avLst/>
          </a:prstGeom>
        </p:spPr>
        <p:txBody>
          <a:bodyPr wrap="square" lIns="0" tIns="0" rIns="0" bIns="0">
            <a:spAutoFit/>
          </a:bodyPr>
          <a:lstStyle/>
          <a:p>
            <a:pPr marL="285750" indent="-285750">
              <a:lnSpc>
                <a:spcPct val="150000"/>
              </a:lnSpc>
              <a:buFont typeface="Arial" panose="020B0604020202020204" pitchFamily="34" charset="0"/>
              <a:buChar char="•"/>
            </a:pPr>
            <a:r>
              <a:rPr lang="en-IN" sz="1400" dirty="0">
                <a:solidFill>
                  <a:schemeClr val="bg1"/>
                </a:solidFill>
              </a:rPr>
              <a:t>According to the U.S Census Bureau, there were nearly 40 million American with disabilities in the US. Disabled Americans earn less than those without a disability. Those with a disability earned a median of $21,572 in 2015, less than 70% of the median earnings for those without a disability ($31,872). </a:t>
            </a:r>
          </a:p>
          <a:p>
            <a:pPr marL="285750" indent="-285750">
              <a:lnSpc>
                <a:spcPct val="150000"/>
              </a:lnSpc>
              <a:buFont typeface="Arial" panose="020B0604020202020204" pitchFamily="34" charset="0"/>
              <a:buChar char="•"/>
            </a:pPr>
            <a:r>
              <a:rPr lang="en-IN" sz="1400" dirty="0">
                <a:solidFill>
                  <a:schemeClr val="bg1"/>
                </a:solidFill>
              </a:rPr>
              <a:t>According to the data collected by American Community Survey, there are 9998 kids (under 18 years old) with self- care difficulties in the Dallas area. Dallas County has the largest number, and Collin county has least</a:t>
            </a:r>
            <a:endParaRPr lang="en-US" sz="1333" dirty="0">
              <a:solidFill>
                <a:schemeClr val="bg1"/>
              </a:solidFill>
            </a:endParaRPr>
          </a:p>
        </p:txBody>
      </p:sp>
      <p:pic>
        <p:nvPicPr>
          <p:cNvPr id="5" name="Picture 4" descr="A picture containing drawing&#10;&#10;Description automatically generated">
            <a:extLst>
              <a:ext uri="{FF2B5EF4-FFF2-40B4-BE49-F238E27FC236}">
                <a16:creationId xmlns:a16="http://schemas.microsoft.com/office/drawing/2014/main" id="{150D36EF-36B7-4F3E-8585-826DC20CAC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3445" y="4495217"/>
            <a:ext cx="3573780" cy="2049780"/>
          </a:xfrm>
          <a:prstGeom prst="rect">
            <a:avLst/>
          </a:prstGeom>
        </p:spPr>
      </p:pic>
    </p:spTree>
    <p:extLst>
      <p:ext uri="{BB962C8B-B14F-4D97-AF65-F5344CB8AC3E}">
        <p14:creationId xmlns:p14="http://schemas.microsoft.com/office/powerpoint/2010/main" val="26135031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p:blipFill>
        <p:spPr>
          <a:xfrm>
            <a:off x="5450612" y="1523999"/>
            <a:ext cx="6726373" cy="4504268"/>
          </a:xfrm>
        </p:spPr>
      </p:pic>
      <p:sp>
        <p:nvSpPr>
          <p:cNvPr id="3" name="Text Placeholder 2"/>
          <p:cNvSpPr>
            <a:spLocks noGrp="1"/>
          </p:cNvSpPr>
          <p:nvPr>
            <p:ph type="body" sz="half" idx="2"/>
          </p:nvPr>
        </p:nvSpPr>
        <p:spPr/>
        <p:txBody>
          <a:bodyPr/>
          <a:lstStyle/>
          <a:p>
            <a:r>
              <a:rPr lang="en-US" dirty="0"/>
              <a:t>Reasons for choosing</a:t>
            </a:r>
          </a:p>
        </p:txBody>
      </p:sp>
      <p:sp>
        <p:nvSpPr>
          <p:cNvPr id="2" name="Title 1"/>
          <p:cNvSpPr>
            <a:spLocks noGrp="1"/>
          </p:cNvSpPr>
          <p:nvPr>
            <p:ph type="title"/>
          </p:nvPr>
        </p:nvSpPr>
        <p:spPr/>
        <p:txBody>
          <a:bodyPr>
            <a:normAutofit fontScale="90000"/>
          </a:bodyPr>
          <a:lstStyle/>
          <a:p>
            <a:r>
              <a:rPr lang="en-US" dirty="0"/>
              <a:t>Family Type</a:t>
            </a:r>
          </a:p>
        </p:txBody>
      </p:sp>
      <p:sp>
        <p:nvSpPr>
          <p:cNvPr id="8" name="Rectangle 7"/>
          <p:cNvSpPr/>
          <p:nvPr/>
        </p:nvSpPr>
        <p:spPr>
          <a:xfrm>
            <a:off x="0" y="1523999"/>
            <a:ext cx="6096000" cy="450426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11" name="Rectangle 10"/>
          <p:cNvSpPr/>
          <p:nvPr/>
        </p:nvSpPr>
        <p:spPr>
          <a:xfrm>
            <a:off x="508001" y="1853843"/>
            <a:ext cx="5143500" cy="3844579"/>
          </a:xfrm>
          <a:prstGeom prst="rect">
            <a:avLst/>
          </a:prstGeom>
        </p:spPr>
        <p:txBody>
          <a:bodyPr wrap="square" lIns="0" tIns="0" rIns="0" bIns="0">
            <a:spAutoFit/>
          </a:bodyPr>
          <a:lstStyle/>
          <a:p>
            <a:pPr marL="285750" indent="-285750">
              <a:lnSpc>
                <a:spcPct val="150000"/>
              </a:lnSpc>
              <a:buFont typeface="Arial" panose="020B0604020202020204" pitchFamily="34" charset="0"/>
              <a:buChar char="•"/>
            </a:pPr>
            <a:r>
              <a:rPr lang="en-IN" sz="1400" dirty="0">
                <a:solidFill>
                  <a:schemeClr val="bg1"/>
                </a:solidFill>
              </a:rPr>
              <a:t>Family of origin refers to the significant caretakers and siblings that a child grows up with, or the first social group a child belongs to, which is often a child's biological family or an adoptive family. Our early experiences have a major influence on how we see ourselves, others and the world and how we cope and function in our daily living</a:t>
            </a:r>
          </a:p>
          <a:p>
            <a:pPr marL="285750" indent="-285750">
              <a:lnSpc>
                <a:spcPct val="150000"/>
              </a:lnSpc>
              <a:buFont typeface="Arial" panose="020B0604020202020204" pitchFamily="34" charset="0"/>
              <a:buChar char="•"/>
            </a:pPr>
            <a:r>
              <a:rPr lang="en-IN" sz="1400" dirty="0">
                <a:solidFill>
                  <a:schemeClr val="bg1"/>
                </a:solidFill>
              </a:rPr>
              <a:t>Based on the above conclusion, we collected the data about the parents marriage status including both parent, single mother and single father. </a:t>
            </a:r>
          </a:p>
          <a:p>
            <a:pPr marL="285750" indent="-285750">
              <a:lnSpc>
                <a:spcPct val="150000"/>
              </a:lnSpc>
              <a:buFont typeface="Arial" panose="020B0604020202020204" pitchFamily="34" charset="0"/>
              <a:buChar char="•"/>
            </a:pPr>
            <a:r>
              <a:rPr lang="en-IN" sz="1400" dirty="0">
                <a:solidFill>
                  <a:schemeClr val="bg1"/>
                </a:solidFill>
              </a:rPr>
              <a:t>Since these three indicators are measuring the goodness of one single family environment, we decide to combine these three into one indicator called Family Type to perform dimension reduction. </a:t>
            </a:r>
            <a:endParaRPr lang="en-US" sz="1333" dirty="0">
              <a:solidFill>
                <a:schemeClr val="bg1"/>
              </a:solidFill>
            </a:endParaRPr>
          </a:p>
        </p:txBody>
      </p:sp>
    </p:spTree>
    <p:extLst>
      <p:ext uri="{BB962C8B-B14F-4D97-AF65-F5344CB8AC3E}">
        <p14:creationId xmlns:p14="http://schemas.microsoft.com/office/powerpoint/2010/main" val="9393204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1113</Words>
  <Application>Microsoft Office PowerPoint</Application>
  <PresentationFormat>Widescreen</PresentationFormat>
  <Paragraphs>71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Roboto Light</vt:lpstr>
      <vt:lpstr>Wingdings</vt:lpstr>
      <vt:lpstr>Office Theme</vt:lpstr>
      <vt:lpstr>PowerPoint Presentation</vt:lpstr>
      <vt:lpstr>PowerPoint Presentation</vt:lpstr>
      <vt:lpstr>PowerPoint Presentation</vt:lpstr>
      <vt:lpstr>Indicators Used</vt:lpstr>
      <vt:lpstr>Orphan Child &amp; Poor Child</vt:lpstr>
      <vt:lpstr>Average Family Size</vt:lpstr>
      <vt:lpstr>Number of House Owners</vt:lpstr>
      <vt:lpstr>Disability</vt:lpstr>
      <vt:lpstr>Family Type</vt:lpstr>
      <vt:lpstr>Education</vt:lpstr>
      <vt:lpstr>Household Income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Vaidyalingasarma, Gautam</dc:creator>
  <cp:lastModifiedBy>Vaidyalingasarma, Gautam</cp:lastModifiedBy>
  <cp:revision>4</cp:revision>
  <dcterms:created xsi:type="dcterms:W3CDTF">2020-04-29T04:06:04Z</dcterms:created>
  <dcterms:modified xsi:type="dcterms:W3CDTF">2020-04-29T04:12:30Z</dcterms:modified>
</cp:coreProperties>
</file>