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Alfa Slab One" panose="02010600030101010101" charset="0"/>
      <p:regular r:id="rId17"/>
    </p:embeddedFont>
    <p:embeddedFont>
      <p:font typeface="Bree Serif" panose="02010600030101010101" charset="0"/>
      <p:regular r:id="rId18"/>
    </p:embeddedFont>
    <p:embeddedFont>
      <p:font typeface="Nunito" panose="0201060003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0E6EE-DAF5-45ED-A215-5CF563110E14}">
  <a:tblStyle styleId="{7030E6EE-DAF5-45ED-A215-5CF563110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37E358-A166-4F8E-8465-D33AB7A0DC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0459989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0459989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0459989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0459989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0459989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0459989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920e234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920e234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0459989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0459989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0459989e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0459989e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045998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045998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an animation to bring up the question: how do we measure registration???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91405639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91405639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an animation to bring up the question: how do we measure registration???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0459989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0459989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0459989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0459989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0276249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90276249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0459989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0459989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0459989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0459989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00950" y="1514650"/>
            <a:ext cx="2798100" cy="18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0000"/>
                </a:solidFill>
              </a:rPr>
              <a:t>GROUP 11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0000"/>
                </a:solidFill>
              </a:rPr>
              <a:t>Yunlin Chen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0000"/>
                </a:solidFill>
              </a:rPr>
              <a:t>Linlin Huang 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0000"/>
                </a:solidFill>
              </a:rPr>
              <a:t>Shiyou Li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0000"/>
                </a:solidFill>
              </a:rPr>
              <a:t>Zecheng Liang 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000000"/>
                </a:solidFill>
              </a:rPr>
              <a:t>Kuo Zhen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84550"/>
            <a:ext cx="30000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CHAPTER 13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/>
              <a:t>EDUCATION</a:t>
            </a:r>
            <a:endParaRPr sz="3000"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200" y="0"/>
            <a:ext cx="6108801" cy="407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Registration as </a:t>
            </a:r>
            <a:r>
              <a:rPr lang="zh-CN" dirty="0"/>
              <a:t>Periodic Snapshot</a:t>
            </a:r>
            <a:endParaRPr dirty="0"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311700" y="1017725"/>
          <a:ext cx="8520600" cy="2651275"/>
        </p:xfrm>
        <a:graphic>
          <a:graphicData uri="http://schemas.openxmlformats.org/drawingml/2006/table">
            <a:tbl>
              <a:tblPr>
                <a:noFill/>
                <a:tableStyleId>{7030E6EE-DAF5-45ED-A215-5CF563110E14}</a:tableStyleId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StudentID</a:t>
                      </a:r>
                      <a:endParaRPr sz="1800"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CourseID</a:t>
                      </a:r>
                      <a:endParaRPr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InstructorID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Term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Census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Course Registration Count (=1)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xxx180001</a:t>
                      </a:r>
                      <a:endParaRPr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MIS6309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AXL144730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FALL19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CD1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xxx180001</a:t>
                      </a:r>
                      <a:endParaRPr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MIS6309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AXL144730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FALL19</a:t>
                      </a:r>
                      <a:endParaRPr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CD2</a:t>
                      </a:r>
                      <a:endParaRPr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b="1" dirty="0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Google Shape;145;p23"/>
          <p:cNvSpPr txBox="1"/>
          <p:nvPr/>
        </p:nvSpPr>
        <p:spPr>
          <a:xfrm>
            <a:off x="2970000" y="3955350"/>
            <a:ext cx="58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Suppose: we have three census days in one semester</a:t>
            </a:r>
            <a:endParaRPr sz="1800" b="1" dirty="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Applicant Pipeline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78550" y="3177975"/>
            <a:ext cx="73869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What type of fact should we use?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1771700" y="1588400"/>
            <a:ext cx="1224300" cy="6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File Completed Date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rot="5400000">
            <a:off x="1489550" y="1811725"/>
            <a:ext cx="263700" cy="300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5400000">
            <a:off x="2802525" y="2268350"/>
            <a:ext cx="305100" cy="300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3105375" y="2046825"/>
            <a:ext cx="1224300" cy="6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Decision Notification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Date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450900" y="1152475"/>
            <a:ext cx="1224300" cy="6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Submitted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Date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rot="5400000">
            <a:off x="4116375" y="2719875"/>
            <a:ext cx="291300" cy="300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4412325" y="2427000"/>
            <a:ext cx="1459800" cy="6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Applicant Enroll-Withdraw Date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800" y="258475"/>
            <a:ext cx="2119550" cy="2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Applicant Pipeline Advantage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dirty="0">
                <a:solidFill>
                  <a:srgbClr val="000000"/>
                </a:solidFill>
              </a:rPr>
              <a:t>Applicant info at all stages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altLang="zh-CN" dirty="0">
                <a:solidFill>
                  <a:srgbClr val="000000"/>
                </a:solidFill>
              </a:rPr>
              <a:t>O</a:t>
            </a:r>
            <a:r>
              <a:rPr lang="zh-CN" dirty="0">
                <a:solidFill>
                  <a:srgbClr val="000000"/>
                </a:solidFill>
              </a:rPr>
              <a:t>ne row per applicant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dirty="0">
                <a:solidFill>
                  <a:srgbClr val="000000"/>
                </a:solidFill>
              </a:rPr>
              <a:t>evisit and update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dirty="0">
                <a:solidFill>
                  <a:srgbClr val="000000"/>
                </a:solidFill>
              </a:rPr>
              <a:t>Funnel</a:t>
            </a:r>
            <a:r>
              <a:rPr lang="en-US" altLang="zh-CN" dirty="0">
                <a:solidFill>
                  <a:srgbClr val="000000"/>
                </a:solidFill>
              </a:rPr>
              <a:t>… A</a:t>
            </a:r>
            <a:r>
              <a:rPr lang="zh-CN" dirty="0">
                <a:solidFill>
                  <a:srgbClr val="000000"/>
                </a:solidFill>
              </a:rPr>
              <a:t>nalysis</a:t>
            </a:r>
            <a:r>
              <a:rPr lang="en-US" altLang="zh-CN" dirty="0">
                <a:solidFill>
                  <a:srgbClr val="000000"/>
                </a:solidFill>
              </a:rPr>
              <a:t> of</a:t>
            </a:r>
            <a:r>
              <a:rPr lang="zh-CN" dirty="0">
                <a:solidFill>
                  <a:srgbClr val="000000"/>
                </a:solidFill>
              </a:rPr>
              <a:t> lags between dates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dirty="0">
                <a:solidFill>
                  <a:srgbClr val="000000"/>
                </a:solidFill>
              </a:rPr>
              <a:t>All the dates are role-playing dimension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dirty="0">
                <a:solidFill>
                  <a:srgbClr val="000000"/>
                </a:solidFill>
              </a:rPr>
              <a:t>Factless 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zh-CN" dirty="0">
                <a:solidFill>
                  <a:srgbClr val="000000"/>
                </a:solidFill>
              </a:rPr>
              <a:t>act </a:t>
            </a:r>
            <a:r>
              <a:rPr lang="en-US" altLang="zh-CN" dirty="0">
                <a:solidFill>
                  <a:srgbClr val="000000"/>
                </a:solidFill>
              </a:rPr>
              <a:t>T</a:t>
            </a:r>
            <a:r>
              <a:rPr lang="zh-CN" dirty="0">
                <a:solidFill>
                  <a:srgbClr val="000000"/>
                </a:solidFill>
              </a:rPr>
              <a:t>able</a:t>
            </a:r>
            <a:r>
              <a:rPr lang="en-US" altLang="zh-CN" dirty="0">
                <a:solidFill>
                  <a:srgbClr val="000000"/>
                </a:solidFill>
              </a:rPr>
              <a:t> – Registration as Transaction Fact</a:t>
            </a:r>
            <a:endParaRPr dirty="0">
              <a:solidFill>
                <a:srgbClr val="000000"/>
              </a:solidFill>
            </a:endParaRPr>
          </a:p>
          <a:p>
            <a:pPr lvl="0">
              <a:lnSpc>
                <a:spcPct val="200000"/>
              </a:lnSpc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</a:rPr>
              <a:t>Factless Fact Table – Registration as </a:t>
            </a:r>
            <a:r>
              <a:rPr lang="zh-CN" dirty="0">
                <a:solidFill>
                  <a:srgbClr val="000000"/>
                </a:solidFill>
              </a:rPr>
              <a:t>Periodic snapshot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altLang="zh-CN" dirty="0">
                <a:solidFill>
                  <a:srgbClr val="000000"/>
                </a:solidFill>
              </a:rPr>
              <a:t>Application Pipeline Data as </a:t>
            </a:r>
            <a:r>
              <a:rPr lang="zh-CN" dirty="0">
                <a:solidFill>
                  <a:srgbClr val="000000"/>
                </a:solidFill>
              </a:rPr>
              <a:t>Accumulating snapshot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1824075" y="1606450"/>
            <a:ext cx="57213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6000">
                <a:solidFill>
                  <a:srgbClr val="4472C4"/>
                </a:solidFill>
              </a:rPr>
              <a:t>THANK YOU!</a:t>
            </a:r>
            <a:endParaRPr sz="600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751475" y="490925"/>
            <a:ext cx="777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Why DW in a university?</a:t>
            </a:r>
            <a:endParaRPr sz="40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51475" y="1455025"/>
            <a:ext cx="36726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Application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Admission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Registration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Attendance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CN" sz="2400">
                <a:solidFill>
                  <a:srgbClr val="000000"/>
                </a:solidFill>
              </a:rPr>
              <a:t>Placement</a:t>
            </a:r>
            <a:endParaRPr sz="2400" b="1"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650" y="1311701"/>
            <a:ext cx="4849350" cy="2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Registration System</a:t>
            </a:r>
            <a:endParaRPr sz="3000"/>
          </a:p>
        </p:txBody>
      </p:sp>
      <p:sp>
        <p:nvSpPr>
          <p:cNvPr id="75" name="Google Shape;75;p16"/>
          <p:cNvSpPr/>
          <p:nvPr/>
        </p:nvSpPr>
        <p:spPr>
          <a:xfrm>
            <a:off x="3571500" y="2381775"/>
            <a:ext cx="2001000" cy="9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Registration </a:t>
            </a:r>
            <a:endParaRPr sz="2400"/>
          </a:p>
        </p:txBody>
      </p:sp>
      <p:sp>
        <p:nvSpPr>
          <p:cNvPr id="76" name="Google Shape;76;p16"/>
          <p:cNvSpPr/>
          <p:nvPr/>
        </p:nvSpPr>
        <p:spPr>
          <a:xfrm>
            <a:off x="6507375" y="1468650"/>
            <a:ext cx="18063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Course</a:t>
            </a:r>
            <a:endParaRPr sz="2000"/>
          </a:p>
        </p:txBody>
      </p:sp>
      <p:sp>
        <p:nvSpPr>
          <p:cNvPr id="77" name="Google Shape;77;p16"/>
          <p:cNvSpPr/>
          <p:nvPr/>
        </p:nvSpPr>
        <p:spPr>
          <a:xfrm>
            <a:off x="6518275" y="3131475"/>
            <a:ext cx="17385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Instructor</a:t>
            </a:r>
            <a:endParaRPr sz="2000"/>
          </a:p>
        </p:txBody>
      </p:sp>
      <p:sp>
        <p:nvSpPr>
          <p:cNvPr id="78" name="Google Shape;78;p16"/>
          <p:cNvSpPr/>
          <p:nvPr/>
        </p:nvSpPr>
        <p:spPr>
          <a:xfrm>
            <a:off x="819425" y="1468650"/>
            <a:ext cx="18063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Term</a:t>
            </a:r>
            <a:endParaRPr sz="2000"/>
          </a:p>
        </p:txBody>
      </p:sp>
      <p:sp>
        <p:nvSpPr>
          <p:cNvPr id="79" name="Google Shape;79;p16"/>
          <p:cNvSpPr/>
          <p:nvPr/>
        </p:nvSpPr>
        <p:spPr>
          <a:xfrm>
            <a:off x="819425" y="3131475"/>
            <a:ext cx="18063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Student</a:t>
            </a:r>
            <a:endParaRPr sz="2000"/>
          </a:p>
        </p:txBody>
      </p:sp>
      <p:cxnSp>
        <p:nvCxnSpPr>
          <p:cNvPr id="80" name="Google Shape;80;p16"/>
          <p:cNvCxnSpPr>
            <a:stCxn id="78" idx="3"/>
          </p:cNvCxnSpPr>
          <p:nvPr/>
        </p:nvCxnSpPr>
        <p:spPr>
          <a:xfrm>
            <a:off x="2625725" y="1808250"/>
            <a:ext cx="944100" cy="7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6"/>
          <p:cNvCxnSpPr>
            <a:stCxn id="79" idx="3"/>
          </p:cNvCxnSpPr>
          <p:nvPr/>
        </p:nvCxnSpPr>
        <p:spPr>
          <a:xfrm rot="10800000" flipH="1">
            <a:off x="2625725" y="3156675"/>
            <a:ext cx="958200" cy="3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>
            <a:stCxn id="76" idx="1"/>
          </p:cNvCxnSpPr>
          <p:nvPr/>
        </p:nvCxnSpPr>
        <p:spPr>
          <a:xfrm flipH="1">
            <a:off x="5585175" y="1808250"/>
            <a:ext cx="9222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>
            <a:stCxn id="77" idx="1"/>
          </p:cNvCxnSpPr>
          <p:nvPr/>
        </p:nvCxnSpPr>
        <p:spPr>
          <a:xfrm rot="10800000">
            <a:off x="5584975" y="3128475"/>
            <a:ext cx="933300" cy="3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6"/>
          <p:cNvSpPr txBox="1"/>
          <p:nvPr/>
        </p:nvSpPr>
        <p:spPr>
          <a:xfrm>
            <a:off x="3417107" y="969785"/>
            <a:ext cx="2447936" cy="130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3C78D8"/>
                </a:solidFill>
                <a:latin typeface="Bree Serif"/>
                <a:ea typeface="Bree Serif"/>
                <a:cs typeface="Bree Serif"/>
                <a:sym typeface="Bree Serif"/>
              </a:rPr>
              <a:t>Why type of f</a:t>
            </a:r>
            <a:r>
              <a:rPr lang="zh-CN" sz="2000" b="1" dirty="0">
                <a:solidFill>
                  <a:srgbClr val="3C78D8"/>
                </a:solidFill>
                <a:latin typeface="Bree Serif"/>
                <a:ea typeface="Bree Serif"/>
                <a:cs typeface="Bree Serif"/>
                <a:sym typeface="Bree Serif"/>
              </a:rPr>
              <a:t>act</a:t>
            </a:r>
            <a:r>
              <a:rPr lang="en-US" altLang="zh-CN" sz="2000" b="1" dirty="0">
                <a:solidFill>
                  <a:srgbClr val="3C78D8"/>
                </a:solidFill>
                <a:latin typeface="Bree Serif"/>
                <a:ea typeface="Bree Serif"/>
                <a:cs typeface="Bree Serif"/>
                <a:sym typeface="Bree Serif"/>
              </a:rPr>
              <a:t> is needed to store your registrations?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Trans? </a:t>
            </a:r>
            <a:r>
              <a:rPr lang="en-US" sz="2000" b="1" dirty="0">
                <a:solidFill>
                  <a:srgbClr val="00B050"/>
                </a:solidFill>
                <a:latin typeface="Bree Serif"/>
                <a:ea typeface="Bree Serif"/>
                <a:cs typeface="Bree Serif"/>
                <a:sym typeface="Bree Serif"/>
              </a:rPr>
              <a:t>Snapshot?</a:t>
            </a:r>
            <a:endParaRPr sz="2000" b="1" dirty="0">
              <a:solidFill>
                <a:srgbClr val="00B05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38451" y="142726"/>
            <a:ext cx="8520600" cy="109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How popularity of various courses/instructors is changing over time… What measure to use?</a:t>
            </a:r>
            <a:endParaRPr sz="3000" dirty="0"/>
          </a:p>
        </p:txBody>
      </p:sp>
      <p:sp>
        <p:nvSpPr>
          <p:cNvPr id="90" name="Google Shape;90;p17"/>
          <p:cNvSpPr/>
          <p:nvPr/>
        </p:nvSpPr>
        <p:spPr>
          <a:xfrm>
            <a:off x="3571500" y="2381775"/>
            <a:ext cx="2001000" cy="91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/>
              <a:t>Registration</a:t>
            </a:r>
            <a:endParaRPr lang="en-US" altLang="zh-CN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/>
              <a:t> </a:t>
            </a:r>
            <a:endParaRPr sz="2400" dirty="0"/>
          </a:p>
        </p:txBody>
      </p:sp>
      <p:sp>
        <p:nvSpPr>
          <p:cNvPr id="91" name="Google Shape;91;p17"/>
          <p:cNvSpPr/>
          <p:nvPr/>
        </p:nvSpPr>
        <p:spPr>
          <a:xfrm>
            <a:off x="6507375" y="1468650"/>
            <a:ext cx="18063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Course</a:t>
            </a:r>
            <a:endParaRPr sz="2000"/>
          </a:p>
        </p:txBody>
      </p:sp>
      <p:sp>
        <p:nvSpPr>
          <p:cNvPr id="92" name="Google Shape;92;p17"/>
          <p:cNvSpPr/>
          <p:nvPr/>
        </p:nvSpPr>
        <p:spPr>
          <a:xfrm>
            <a:off x="6518275" y="3131475"/>
            <a:ext cx="17385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Instructor</a:t>
            </a:r>
            <a:endParaRPr sz="2000"/>
          </a:p>
        </p:txBody>
      </p:sp>
      <p:sp>
        <p:nvSpPr>
          <p:cNvPr id="93" name="Google Shape;93;p17"/>
          <p:cNvSpPr/>
          <p:nvPr/>
        </p:nvSpPr>
        <p:spPr>
          <a:xfrm>
            <a:off x="819425" y="1468650"/>
            <a:ext cx="18063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Term</a:t>
            </a:r>
            <a:endParaRPr sz="2000"/>
          </a:p>
        </p:txBody>
      </p:sp>
      <p:sp>
        <p:nvSpPr>
          <p:cNvPr id="94" name="Google Shape;94;p17"/>
          <p:cNvSpPr/>
          <p:nvPr/>
        </p:nvSpPr>
        <p:spPr>
          <a:xfrm>
            <a:off x="819425" y="3131475"/>
            <a:ext cx="1806300" cy="6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Student</a:t>
            </a:r>
            <a:endParaRPr sz="2000"/>
          </a:p>
        </p:txBody>
      </p:sp>
      <p:cxnSp>
        <p:nvCxnSpPr>
          <p:cNvPr id="95" name="Google Shape;95;p17"/>
          <p:cNvCxnSpPr>
            <a:stCxn id="93" idx="3"/>
          </p:cNvCxnSpPr>
          <p:nvPr/>
        </p:nvCxnSpPr>
        <p:spPr>
          <a:xfrm>
            <a:off x="2625725" y="1808250"/>
            <a:ext cx="944100" cy="7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stCxn id="94" idx="3"/>
          </p:cNvCxnSpPr>
          <p:nvPr/>
        </p:nvCxnSpPr>
        <p:spPr>
          <a:xfrm rot="10800000" flipH="1">
            <a:off x="2625725" y="3156675"/>
            <a:ext cx="958200" cy="3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stCxn id="91" idx="1"/>
          </p:cNvCxnSpPr>
          <p:nvPr/>
        </p:nvCxnSpPr>
        <p:spPr>
          <a:xfrm flipH="1">
            <a:off x="5585175" y="1808250"/>
            <a:ext cx="9222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stCxn id="92" idx="1"/>
          </p:cNvCxnSpPr>
          <p:nvPr/>
        </p:nvCxnSpPr>
        <p:spPr>
          <a:xfrm rot="10800000">
            <a:off x="5584975" y="3128475"/>
            <a:ext cx="933300" cy="3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675875" y="2839875"/>
            <a:ext cx="181715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4A86E8"/>
                </a:solidFill>
                <a:latin typeface="Alfa Slab One"/>
                <a:ea typeface="Alfa Slab One"/>
                <a:cs typeface="Alfa Slab One"/>
                <a:sym typeface="Alfa Slab One"/>
              </a:rPr>
              <a:t>M</a:t>
            </a:r>
            <a:r>
              <a:rPr lang="zh-CN" sz="2400" dirty="0">
                <a:solidFill>
                  <a:srgbClr val="4A86E8"/>
                </a:solidFill>
                <a:latin typeface="Alfa Slab One"/>
                <a:ea typeface="Alfa Slab One"/>
                <a:cs typeface="Alfa Slab One"/>
                <a:sym typeface="Alfa Slab One"/>
              </a:rPr>
              <a:t>easure?</a:t>
            </a:r>
            <a:endParaRPr sz="2400" dirty="0">
              <a:solidFill>
                <a:srgbClr val="4A86E8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43825" y="261825"/>
            <a:ext cx="739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Registration Factless Fact Table</a:t>
            </a:r>
            <a:endParaRPr sz="3000">
              <a:solidFill>
                <a:srgbClr val="000000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80300" y="1453450"/>
          <a:ext cx="8983375" cy="2488275"/>
        </p:xfrm>
        <a:graphic>
          <a:graphicData uri="http://schemas.openxmlformats.org/drawingml/2006/table">
            <a:tbl>
              <a:tblPr>
                <a:noFill/>
                <a:tableStyleId>{7030E6EE-DAF5-45ED-A215-5CF563110E14}</a:tableStyleId>
              </a:tblPr>
              <a:tblGrid>
                <a:gridCol w="17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StudentID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CourseID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InstructorID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Term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Course Registration Count (=1)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xxx180001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MIS6309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AXL144730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FALL19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xxx180002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MIS6309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AXL144730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FALL19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6" name="Google Shape;106;p18"/>
          <p:cNvGraphicFramePr/>
          <p:nvPr/>
        </p:nvGraphicFramePr>
        <p:xfrm>
          <a:off x="2604825" y="4027250"/>
          <a:ext cx="6035850" cy="457170"/>
        </p:xfrm>
        <a:graphic>
          <a:graphicData uri="http://schemas.openxmlformats.org/drawingml/2006/table">
            <a:tbl>
              <a:tblPr>
                <a:noFill/>
                <a:tableStyleId>{6B37E358-A166-4F8E-8465-D33AB7A0DCFD}</a:tableStyleId>
              </a:tblPr>
              <a:tblGrid>
                <a:gridCol w="603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How many students registered for MIS6309 in FALL19?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107;p18"/>
          <p:cNvSpPr txBox="1"/>
          <p:nvPr/>
        </p:nvSpPr>
        <p:spPr>
          <a:xfrm>
            <a:off x="2604825" y="4419450"/>
            <a:ext cx="6485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How many classes </a:t>
            </a:r>
            <a:r>
              <a:rPr lang="en-US" altLang="zh-CN" sz="1800" dirty="0"/>
              <a:t>did</a:t>
            </a:r>
            <a:r>
              <a:rPr lang="zh-CN" sz="1800" dirty="0"/>
              <a:t> student </a:t>
            </a:r>
            <a:r>
              <a:rPr lang="en-US" altLang="zh-CN" sz="1800" dirty="0"/>
              <a:t>XXX</a:t>
            </a:r>
            <a:r>
              <a:rPr lang="zh-CN" sz="1800" dirty="0"/>
              <a:t>180001 take in FALL19?</a:t>
            </a:r>
            <a:endParaRPr sz="1800" dirty="0"/>
          </a:p>
        </p:txBody>
      </p:sp>
      <p:sp>
        <p:nvSpPr>
          <p:cNvPr id="108" name="Google Shape;108;p18"/>
          <p:cNvSpPr txBox="1"/>
          <p:nvPr/>
        </p:nvSpPr>
        <p:spPr>
          <a:xfrm>
            <a:off x="471089" y="920050"/>
            <a:ext cx="85198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 Fact table that does not have any measure</a:t>
            </a:r>
            <a:r>
              <a:rPr lang="en-US" altLang="zh-CN" sz="1800" dirty="0"/>
              <a:t>… Just </a:t>
            </a:r>
            <a:r>
              <a:rPr lang="zh-CN" sz="1800" dirty="0"/>
              <a:t>an intersection of dimensions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9"/>
          <p:cNvGraphicFramePr/>
          <p:nvPr/>
        </p:nvGraphicFramePr>
        <p:xfrm>
          <a:off x="543825" y="1089375"/>
          <a:ext cx="7941275" cy="2466175"/>
        </p:xfrm>
        <a:graphic>
          <a:graphicData uri="http://schemas.openxmlformats.org/drawingml/2006/table">
            <a:tbl>
              <a:tblPr>
                <a:noFill/>
                <a:tableStyleId>{7030E6EE-DAF5-45ED-A215-5CF563110E14}</a:tableStyleId>
              </a:tblPr>
              <a:tblGrid>
                <a:gridCol w="152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Course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Instructor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Term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Registration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 6309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AXL144730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FALL 19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MIS 6324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JXC111031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SPRING 18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rgbClr val="274E13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1800" b="1">
                        <a:solidFill>
                          <a:srgbClr val="274E13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F9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4" name="Google Shape;114;p19"/>
          <p:cNvSpPr txBox="1"/>
          <p:nvPr/>
        </p:nvSpPr>
        <p:spPr>
          <a:xfrm>
            <a:off x="5500475" y="4452900"/>
            <a:ext cx="34665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FF0000"/>
                </a:solidFill>
              </a:rPr>
              <a:t>Problems???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543825" y="261825"/>
            <a:ext cx="739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</a:rPr>
              <a:t>Can we use a table that is not factless?</a:t>
            </a: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667000" y="261825"/>
            <a:ext cx="662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Attendance Fact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200" y="410325"/>
            <a:ext cx="4838799" cy="36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30175" y="1113250"/>
            <a:ext cx="3057900" cy="22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Date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Course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Instructor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Student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>
                <a:solidFill>
                  <a:schemeClr val="dk1"/>
                </a:solidFill>
              </a:rPr>
              <a:t>Facility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dirty="0">
                <a:solidFill>
                  <a:srgbClr val="274E13"/>
                </a:solidFill>
              </a:rPr>
              <a:t>Course Registration/Drop Check</a:t>
            </a:r>
            <a:endParaRPr sz="30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                                                                       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39425"/>
            <a:ext cx="4171099" cy="26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651225" y="1539425"/>
            <a:ext cx="40128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 dirty="0"/>
              <a:t>Question: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Do we need to check the information everyday before the drop deadline?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In UTD, we have one census day. </a:t>
            </a:r>
            <a:endParaRPr dirty="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dirty="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                   </a:t>
            </a:r>
            <a:endParaRPr dirty="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75" y="1227024"/>
            <a:ext cx="6029850" cy="13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810069" y="4041781"/>
            <a:ext cx="5430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Why does UTD set one day for census?</a:t>
            </a:r>
            <a:endParaRPr sz="1800" dirty="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419</Words>
  <Application>Microsoft Office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Nunito</vt:lpstr>
      <vt:lpstr>Bree Serif</vt:lpstr>
      <vt:lpstr>Alfa Slab One</vt:lpstr>
      <vt:lpstr>Simple Light</vt:lpstr>
      <vt:lpstr>PowerPoint Presentation</vt:lpstr>
      <vt:lpstr>Why DW in a university?</vt:lpstr>
      <vt:lpstr>Registration System</vt:lpstr>
      <vt:lpstr>How popularity of various courses/instructors is changing over time… What measure to use?</vt:lpstr>
      <vt:lpstr>Registration Factless Fact Table</vt:lpstr>
      <vt:lpstr>Can we use a table that is not factless?</vt:lpstr>
      <vt:lpstr>Attendance Fact</vt:lpstr>
      <vt:lpstr>Course Registration/Drop Check</vt:lpstr>
      <vt:lpstr>Solution</vt:lpstr>
      <vt:lpstr>Registration as Periodic Snapshot</vt:lpstr>
      <vt:lpstr>Applicant Pipeline</vt:lpstr>
      <vt:lpstr>Applicant Pipeline Advantage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Lahiri, Atanu</dc:creator>
  <cp:lastModifiedBy>李 世友</cp:lastModifiedBy>
  <cp:revision>12</cp:revision>
  <dcterms:modified xsi:type="dcterms:W3CDTF">2019-11-22T05:51:44Z</dcterms:modified>
</cp:coreProperties>
</file>