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  <p:sldMasterId id="2147483662" r:id="rId5"/>
  </p:sldMasterIdLst>
  <p:notesMasterIdLst>
    <p:notesMasterId r:id="rId27"/>
  </p:notesMasterIdLst>
  <p:sldIdLst>
    <p:sldId id="266" r:id="rId6"/>
    <p:sldId id="283" r:id="rId7"/>
    <p:sldId id="259" r:id="rId8"/>
    <p:sldId id="268" r:id="rId9"/>
    <p:sldId id="260" r:id="rId10"/>
    <p:sldId id="261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5" r:id="rId26"/>
  </p:sldIdLst>
  <p:sldSz cx="12192000" cy="6858000"/>
  <p:notesSz cx="6858000" cy="9144000"/>
  <p:embeddedFontLst>
    <p:embeddedFont>
      <p:font typeface="나눔바른고딕" panose="020B0600000101010101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50434-A29A-416E-BD29-94E1B4D454C7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79FA-7A34-46D3-8380-F408FC450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2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2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53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3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3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24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47146" y="1294364"/>
            <a:ext cx="3497708" cy="4501466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46954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5841288" y="1086509"/>
            <a:ext cx="509424" cy="48682"/>
            <a:chOff x="5520688" y="1583580"/>
            <a:chExt cx="1130145" cy="108000"/>
          </a:xfrm>
        </p:grpSpPr>
        <p:sp>
          <p:nvSpPr>
            <p:cNvPr id="4" name="타원 3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 userDrawn="1"/>
        </p:nvGrpSpPr>
        <p:grpSpPr>
          <a:xfrm>
            <a:off x="5841288" y="5979343"/>
            <a:ext cx="509424" cy="48682"/>
            <a:chOff x="5520688" y="1583580"/>
            <a:chExt cx="1130145" cy="108000"/>
          </a:xfrm>
        </p:grpSpPr>
        <p:sp>
          <p:nvSpPr>
            <p:cNvPr id="8" name="타원 7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F36E9F4-76EE-46C1-8692-63C06E443546}" type="datetimeFigureOut">
              <a:rPr lang="ko-KR" altLang="en-US" smtClean="0">
                <a:solidFill>
                  <a:prstClr val="white">
                    <a:alpha val="50000"/>
                  </a:prstClr>
                </a:solidFill>
              </a:rPr>
              <a:pPr/>
              <a:t>2021-05-16</a:t>
            </a:fld>
            <a:endParaRPr lang="ko-KR" alt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C45C3A9-965E-4D67-B777-754C64F31FBD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53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D1FB7-8485-46F7-B54F-985297D8F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5560"/>
            <a:ext cx="9144000" cy="5872293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ko-KR" sz="8800" b="1" dirty="0">
                <a:solidFill>
                  <a:schemeClr val="tx1"/>
                </a:solidFill>
              </a:rPr>
              <a:t>         4</a:t>
            </a:r>
            <a:r>
              <a:rPr lang="ko-KR" altLang="en-US" sz="8800" b="1" dirty="0">
                <a:solidFill>
                  <a:schemeClr val="tx1"/>
                </a:solidFill>
              </a:rPr>
              <a:t>조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     </a:t>
            </a:r>
            <a:r>
              <a:rPr lang="en-US" altLang="ko-KR" sz="7200" b="1" dirty="0">
                <a:solidFill>
                  <a:schemeClr val="tx1"/>
                </a:solidFill>
              </a:rPr>
              <a:t>MINI PROJECT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        </a:t>
            </a:r>
            <a:r>
              <a:rPr lang="en-US" altLang="ko-KR" sz="4800" b="1" dirty="0">
                <a:solidFill>
                  <a:schemeClr val="tx1"/>
                </a:solidFill>
              </a:rPr>
              <a:t>(Web Crawling )</a:t>
            </a:r>
            <a:br>
              <a:rPr lang="en-US" altLang="ko-KR" sz="4800" b="1" dirty="0">
                <a:solidFill>
                  <a:schemeClr val="tx1"/>
                </a:solidFill>
              </a:rPr>
            </a:br>
            <a:r>
              <a:rPr lang="en-US" altLang="ko-KR" sz="4800" b="1" dirty="0">
                <a:solidFill>
                  <a:schemeClr val="tx1"/>
                </a:solidFill>
              </a:rPr>
              <a:t> </a:t>
            </a:r>
            <a:r>
              <a:rPr lang="en-US" altLang="ko-KR" sz="36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          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           </a:t>
            </a:r>
            <a:r>
              <a:rPr lang="ko-KR" altLang="en-US" sz="2800" b="1" dirty="0">
                <a:solidFill>
                  <a:schemeClr val="tx1"/>
                </a:solidFill>
              </a:rPr>
              <a:t>조원 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  <a:r>
              <a:rPr lang="ko-KR" altLang="en-US" sz="2800" b="1" dirty="0" err="1">
                <a:solidFill>
                  <a:schemeClr val="tx1"/>
                </a:solidFill>
              </a:rPr>
              <a:t>박천빈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이승민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박혜정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송현민</a:t>
            </a:r>
            <a:br>
              <a:rPr lang="en-US" altLang="ko-KR" sz="4800" dirty="0">
                <a:solidFill>
                  <a:schemeClr val="tx1"/>
                </a:solidFill>
              </a:rPr>
            </a:br>
            <a:br>
              <a:rPr lang="en-US" altLang="ko-KR" sz="4800" dirty="0">
                <a:solidFill>
                  <a:schemeClr val="tx1"/>
                </a:solidFill>
              </a:rPr>
            </a:b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1047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네트워크 안정을 위해 </a:t>
            </a:r>
            <a:r>
              <a:rPr lang="en-US" altLang="ko-KR" dirty="0"/>
              <a:t>3</a:t>
            </a:r>
            <a:r>
              <a:rPr lang="ko-KR" altLang="en-US" dirty="0"/>
              <a:t>초의 여유시간을 설정하고 네이버 이미지 탭은 스크롤 형식이다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endParaRPr lang="en-US" altLang="ko-KR" dirty="0"/>
          </a:p>
          <a:p>
            <a:r>
              <a:rPr lang="ko-KR" altLang="en-US" dirty="0"/>
              <a:t>밑으로 내릴 수</a:t>
            </a:r>
            <a:r>
              <a:rPr lang="en-US" altLang="ko-KR" dirty="0"/>
              <a:t> </a:t>
            </a:r>
            <a:r>
              <a:rPr lang="ko-KR" altLang="en-US" dirty="0"/>
              <a:t>있도록 횟수를 제한 후 설정하였다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Browser.page_source</a:t>
            </a:r>
            <a:r>
              <a:rPr lang="en-US" altLang="ko-KR" dirty="0"/>
              <a:t> : </a:t>
            </a:r>
            <a:r>
              <a:rPr lang="ko-KR" altLang="en-US" dirty="0"/>
              <a:t>브라우저에 보이는 페이지의 </a:t>
            </a:r>
            <a:r>
              <a:rPr lang="en-US" altLang="ko-KR" dirty="0"/>
              <a:t>Elements</a:t>
            </a:r>
            <a:r>
              <a:rPr lang="ko-KR" altLang="en-US" dirty="0"/>
              <a:t>를 모두 가져오게 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파싱 작업 수행하게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파싱이란</a:t>
            </a:r>
            <a:r>
              <a:rPr lang="en-US" altLang="ko-KR" dirty="0"/>
              <a:t>? </a:t>
            </a:r>
            <a:r>
              <a:rPr lang="ko-KR" altLang="en-US" dirty="0"/>
              <a:t>특정 패턴과 규칙</a:t>
            </a:r>
            <a:r>
              <a:rPr lang="en-US" altLang="ko-KR" dirty="0"/>
              <a:t>, </a:t>
            </a:r>
            <a:r>
              <a:rPr lang="ko-KR" altLang="en-US" dirty="0"/>
              <a:t>순서를 통해 자신이 필요한 데이터를 추출하는 것을 의미한다</a:t>
            </a:r>
            <a:r>
              <a:rPr lang="en-US" altLang="ko-KR" dirty="0"/>
              <a:t>.&gt;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naver_image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2. Web Image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4098" name="Picture 2" descr="C:\Users\pcb2\Desktop\새 폴더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3638550"/>
            <a:ext cx="6364288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2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이미지가 몇 개 출력 되었는지 알기 위해 </a:t>
            </a:r>
            <a:r>
              <a:rPr lang="en-US" altLang="ko-KR" dirty="0" err="1"/>
              <a:t>image_count</a:t>
            </a:r>
            <a:r>
              <a:rPr lang="ko-KR" altLang="en-US" dirty="0"/>
              <a:t>을 확인하였다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naver_image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2. Web Image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5123" name="Picture 3" descr="C:\Users\pcb2\Desktop\새 폴더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2477591"/>
            <a:ext cx="6126162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pcb2\Desktop\새 폴더\10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3249116"/>
            <a:ext cx="28479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pcb2\Desktop\새 폴더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396" y="3249116"/>
            <a:ext cx="36766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76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977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_</a:t>
            </a:r>
            <a:r>
              <a:rPr lang="en-US" altLang="ko-KR" dirty="0" err="1"/>
              <a:t>naver_imange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__</a:t>
            </a:r>
            <a:r>
              <a:rPr lang="en-US" altLang="ko-KR" dirty="0" err="1"/>
              <a:t>word_cloud</a:t>
            </a:r>
            <a:r>
              <a:rPr lang="en-US" altLang="ko-KR" dirty="0"/>
              <a:t>()</a:t>
            </a:r>
            <a:r>
              <a:rPr lang="ko-KR" altLang="en-US" dirty="0"/>
              <a:t>함수에 접근할 것인가를 결정하는 역할을 수행하였다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추가적으로 이미지 파일을 저장할 함수와 이미지 텍스트를 저장할 함수를 호출하였다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naver_image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2. Web Image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6146" name="Picture 2" descr="C:\Users\pcb2\Desktop\새 폴더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2684819"/>
            <a:ext cx="54292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cb2\Desktop\새 폴더\1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4380269"/>
            <a:ext cx="7212012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7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8152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만약 이미지 파일을 저장할 폴더가 없다면</a:t>
            </a:r>
            <a:r>
              <a:rPr lang="en-US" altLang="ko-KR" dirty="0"/>
              <a:t>, </a:t>
            </a:r>
            <a:r>
              <a:rPr lang="ko-KR" altLang="en-US" dirty="0"/>
              <a:t>그것을 생성해주었다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파일의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페이지를 </a:t>
            </a:r>
            <a:r>
              <a:rPr lang="en-US" altLang="ko-KR" dirty="0" err="1"/>
              <a:t>params</a:t>
            </a:r>
            <a:r>
              <a:rPr lang="en-US" altLang="ko-KR" dirty="0"/>
              <a:t> </a:t>
            </a:r>
            <a:r>
              <a:rPr lang="ko-KR" altLang="en-US" dirty="0"/>
              <a:t>리스트에 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enumerate() </a:t>
            </a:r>
            <a:r>
              <a:rPr lang="ko-KR" altLang="en-US" dirty="0"/>
              <a:t>함수를 통해 인덱스와 원소에 동시에 접근하여 처리하였다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2) __</a:t>
            </a:r>
            <a:r>
              <a:rPr lang="en-US" altLang="ko-KR" sz="2000" dirty="0" err="1"/>
              <a:t>img_file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2. Web Image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7170" name="Picture 2" descr="C:\Users\pcb2\Desktop\새 폴더\1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3125290"/>
            <a:ext cx="6850062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pcb2\Desktop\새 폴더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05" y="3602632"/>
            <a:ext cx="36766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pcb2\Desktop\새 폴더\11-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56" y="4764682"/>
            <a:ext cx="4500562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11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9858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ima_text</a:t>
            </a:r>
            <a:r>
              <a:rPr lang="en-US" altLang="ko-KR" dirty="0"/>
              <a:t>()</a:t>
            </a:r>
            <a:r>
              <a:rPr lang="ko-KR" altLang="en-US" dirty="0"/>
              <a:t>는 첫번째로 이미지의 타이틀을 리스트 변수에 담았다</a:t>
            </a:r>
            <a:r>
              <a:rPr lang="en-US" altLang="ko-KR" dirty="0"/>
              <a:t>. </a:t>
            </a:r>
            <a:r>
              <a:rPr lang="ko-KR" altLang="en-US" dirty="0"/>
              <a:t>이후 타이틀을 어절 단위로 </a:t>
            </a:r>
            <a:endParaRPr lang="en-US" altLang="ko-KR" dirty="0"/>
          </a:p>
          <a:p>
            <a:r>
              <a:rPr lang="ko-KR" altLang="en-US" dirty="0"/>
              <a:t>끊어 </a:t>
            </a:r>
            <a:r>
              <a:rPr lang="en-US" altLang="ko-KR" dirty="0"/>
              <a:t>img.txt </a:t>
            </a:r>
            <a:r>
              <a:rPr lang="ko-KR" altLang="en-US" dirty="0"/>
              <a:t>파일에 저장하였다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851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3) __</a:t>
            </a:r>
            <a:r>
              <a:rPr lang="en-US" altLang="ko-KR" sz="2000" dirty="0" err="1"/>
              <a:t>img_text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2. Web Image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7" name="Picture 6" descr="C:\Users\pcb2\Desktop\새 폴더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05" y="3602632"/>
            <a:ext cx="36766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pcb2\Desktop\새 폴더\11-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2961818"/>
            <a:ext cx="7621588" cy="25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cb2\Desktop\새 폴더\11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55" y="3602632"/>
            <a:ext cx="3848100" cy="54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pcb2\Desktop\새 폴더\11-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981" y="3028950"/>
            <a:ext cx="12954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8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5325" y="2382927"/>
            <a:ext cx="19030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입출력제어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22070" y="3035918"/>
            <a:ext cx="34563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Web Image Crawling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3886" y="3550410"/>
            <a:ext cx="279275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Web Knowledge</a:t>
            </a: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Crawling</a:t>
            </a:r>
          </a:p>
        </p:txBody>
      </p:sp>
    </p:spTree>
    <p:extLst>
      <p:ext uri="{BB962C8B-B14F-4D97-AF65-F5344CB8AC3E}">
        <p14:creationId xmlns:p14="http://schemas.microsoft.com/office/powerpoint/2010/main" val="166878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9432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지식</a:t>
            </a:r>
            <a:r>
              <a:rPr lang="en-US" altLang="ko-KR" dirty="0"/>
              <a:t>in </a:t>
            </a:r>
            <a:r>
              <a:rPr lang="ko-KR" altLang="en-US" dirty="0"/>
              <a:t>페이지는 하단의 번호 버튼을 통해 페이지를 넘기면서 </a:t>
            </a:r>
            <a:r>
              <a:rPr lang="ko-KR" altLang="en-US" dirty="0" err="1"/>
              <a:t>크롤링을</a:t>
            </a:r>
            <a:r>
              <a:rPr lang="ko-KR" altLang="en-US" dirty="0"/>
              <a:t> 수행하여야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while</a:t>
            </a:r>
            <a:r>
              <a:rPr lang="ko-KR" altLang="en-US" dirty="0"/>
              <a:t>문을 통해 같은 내용이 없을 때까지 반복문을 수행하고 완료된다면 </a:t>
            </a:r>
            <a:r>
              <a:rPr lang="en-US" altLang="ko-KR" dirty="0"/>
              <a:t>roof</a:t>
            </a:r>
            <a:r>
              <a:rPr lang="ko-KR" altLang="en-US" dirty="0"/>
              <a:t>값에</a:t>
            </a:r>
            <a:endParaRPr lang="en-US" altLang="ko-KR" dirty="0"/>
          </a:p>
          <a:p>
            <a:r>
              <a:rPr lang="en-US" altLang="ko-KR" dirty="0"/>
              <a:t>False</a:t>
            </a:r>
            <a:r>
              <a:rPr lang="ko-KR" altLang="en-US" dirty="0"/>
              <a:t>를 주고 </a:t>
            </a:r>
            <a:r>
              <a:rPr lang="en-US" altLang="ko-KR" dirty="0"/>
              <a:t>while</a:t>
            </a:r>
            <a:r>
              <a:rPr lang="ko-KR" altLang="en-US" dirty="0"/>
              <a:t>문을 탈출하게끔 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3754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naver_knowledge_in</a:t>
            </a:r>
            <a:r>
              <a:rPr lang="en-US" altLang="ko-KR" sz="2000" dirty="0"/>
              <a:t>()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403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3. Web Knowledge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9218" name="Picture 2" descr="C:\Users\pcb2\Desktop\새 폴더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9" y="3257550"/>
            <a:ext cx="7021512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pcb2\Desktop\새 폴더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9" y="3038475"/>
            <a:ext cx="24479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pcb2\Desktop\새 폴더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22" y="2990850"/>
            <a:ext cx="44672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 descr="C:\Users\pcb2\Desktop\새 폴더\1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22" y="3771899"/>
            <a:ext cx="40957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:\Users\pcb2\Desktop\새 폴더\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961" y="5314949"/>
            <a:ext cx="14287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57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5247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Params</a:t>
            </a:r>
            <a:r>
              <a:rPr lang="en-US" altLang="ko-KR" dirty="0"/>
              <a:t> List</a:t>
            </a:r>
            <a:r>
              <a:rPr lang="ko-KR" altLang="en-US" dirty="0"/>
              <a:t>에 </a:t>
            </a:r>
            <a:r>
              <a:rPr lang="en-US" altLang="ko-KR" dirty="0"/>
              <a:t>text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word_cloud</a:t>
            </a:r>
            <a:r>
              <a:rPr lang="en-US" altLang="ko-KR" dirty="0"/>
              <a:t>()</a:t>
            </a:r>
            <a:r>
              <a:rPr lang="ko-KR" altLang="en-US" dirty="0"/>
              <a:t>함수에 접근할 것인가를 결정한다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3754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naver_knowledge_in</a:t>
            </a:r>
            <a:r>
              <a:rPr lang="en-US" altLang="ko-KR" sz="2000" dirty="0"/>
              <a:t>()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403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3. Web Knowledge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10242" name="Picture 2" descr="C:\Users\pcb2\Desktop\새 폴더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2961818"/>
            <a:ext cx="54673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3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5325" y="2382927"/>
            <a:ext cx="19030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입출력제어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22070" y="3035918"/>
            <a:ext cx="34563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Web Image Crawling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3886" y="3550410"/>
            <a:ext cx="279275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Web Knowledge</a:t>
            </a: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Crawling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6238" y="4341900"/>
            <a:ext cx="19880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4.WordCloud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36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9868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naver_knowledge_in</a:t>
            </a:r>
            <a:r>
              <a:rPr lang="en-US" altLang="ko-KR" dirty="0"/>
              <a:t>()/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naver_image</a:t>
            </a:r>
            <a:r>
              <a:rPr lang="ko-KR" altLang="en-US" dirty="0"/>
              <a:t>의 산출물들을 시각화하기 위한 함수입니다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Font_path</a:t>
            </a:r>
            <a:r>
              <a:rPr lang="en-US" altLang="ko-KR" dirty="0"/>
              <a:t> : </a:t>
            </a:r>
            <a:r>
              <a:rPr lang="ko-KR" altLang="en-US" dirty="0"/>
              <a:t>한글이 깨지는걸 방지하기 위해 </a:t>
            </a:r>
            <a:r>
              <a:rPr lang="en-US" altLang="ko-KR" dirty="0" err="1"/>
              <a:t>malgun</a:t>
            </a:r>
            <a:r>
              <a:rPr lang="ko-KR" altLang="en-US" dirty="0"/>
              <a:t>폰트사용</a:t>
            </a:r>
            <a:endParaRPr lang="en-US" altLang="ko-KR" dirty="0"/>
          </a:p>
          <a:p>
            <a:r>
              <a:rPr lang="en-US" altLang="ko-KR" dirty="0"/>
              <a:t>Mask : </a:t>
            </a:r>
            <a:r>
              <a:rPr lang="ko-KR" altLang="en-US" dirty="0"/>
              <a:t>워드 </a:t>
            </a:r>
            <a:r>
              <a:rPr lang="ko-KR" altLang="en-US" dirty="0" err="1"/>
              <a:t>클라우드의</a:t>
            </a:r>
            <a:r>
              <a:rPr lang="ko-KR" altLang="en-US" dirty="0"/>
              <a:t> 모양을 잡아준다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Stopwords</a:t>
            </a:r>
            <a:r>
              <a:rPr lang="en-US" altLang="ko-KR" dirty="0"/>
              <a:t> : </a:t>
            </a:r>
            <a:r>
              <a:rPr lang="ko-KR" altLang="en-US" dirty="0" err="1"/>
              <a:t>불용어</a:t>
            </a:r>
            <a:r>
              <a:rPr lang="ko-KR" altLang="en-US" dirty="0"/>
              <a:t> 설정</a:t>
            </a:r>
            <a:r>
              <a:rPr lang="en-US" altLang="ko-KR" dirty="0"/>
              <a:t>, </a:t>
            </a:r>
            <a:r>
              <a:rPr lang="ko-KR" altLang="en-US" dirty="0"/>
              <a:t>한글은 불용어가 따로 </a:t>
            </a:r>
            <a:r>
              <a:rPr lang="ko-KR" altLang="en-US" dirty="0" err="1"/>
              <a:t>설정되어있지</a:t>
            </a:r>
            <a:r>
              <a:rPr lang="ko-KR" altLang="en-US" dirty="0"/>
              <a:t> 않으므로 직접 지정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75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word_cloud</a:t>
            </a:r>
            <a:r>
              <a:rPr lang="en-US" altLang="ko-KR" sz="2000" dirty="0"/>
              <a:t>()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403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3. </a:t>
            </a:r>
            <a:r>
              <a:rPr lang="en-US" altLang="ko-KR" sz="2400" b="1" dirty="0" err="1">
                <a:solidFill>
                  <a:srgbClr val="1D1D1D"/>
                </a:solidFill>
                <a:latin typeface="+mj-lt"/>
                <a:ea typeface="나눔바른고딕" charset="-127"/>
              </a:rPr>
              <a:t>WordCloud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11266" name="Picture 2" descr="C:\Users\pcb2\Desktop\새 폴더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0" y="3381375"/>
            <a:ext cx="844073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7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D1FB7-8485-46F7-B54F-985297D8F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8296"/>
            <a:ext cx="9486122" cy="3623615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ko-KR" altLang="en-US" sz="4500" b="1" dirty="0">
                <a:solidFill>
                  <a:schemeClr val="tx1"/>
                </a:solidFill>
              </a:rPr>
              <a:t>기획의도 </a:t>
            </a:r>
            <a:r>
              <a:rPr lang="en-US" altLang="ko-KR" sz="4500" b="1" dirty="0">
                <a:solidFill>
                  <a:schemeClr val="tx1"/>
                </a:solidFill>
              </a:rPr>
              <a:t>: </a:t>
            </a:r>
            <a:r>
              <a:rPr lang="ko-KR" altLang="en-US" sz="4500" b="1" dirty="0">
                <a:solidFill>
                  <a:schemeClr val="tx1"/>
                </a:solidFill>
              </a:rPr>
              <a:t>검색어를 통해 이미지</a:t>
            </a:r>
            <a:r>
              <a:rPr lang="en-US" altLang="ko-KR" sz="4500" b="1" dirty="0">
                <a:solidFill>
                  <a:schemeClr val="tx1"/>
                </a:solidFill>
              </a:rPr>
              <a:t>/</a:t>
            </a:r>
            <a:r>
              <a:rPr lang="ko-KR" altLang="en-US" sz="4500" b="1" dirty="0">
                <a:solidFill>
                  <a:schemeClr val="tx1"/>
                </a:solidFill>
              </a:rPr>
              <a:t>텍스트를 </a:t>
            </a:r>
            <a:r>
              <a:rPr lang="ko-KR" altLang="en-US" sz="4500" b="1" dirty="0" err="1">
                <a:solidFill>
                  <a:schemeClr val="tx1"/>
                </a:solidFill>
              </a:rPr>
              <a:t>크롤링</a:t>
            </a:r>
            <a:r>
              <a:rPr lang="ko-KR" altLang="en-US" sz="4500" b="1" dirty="0">
                <a:solidFill>
                  <a:schemeClr val="tx1"/>
                </a:solidFill>
              </a:rPr>
              <a:t> 할 수 있도록 함</a:t>
            </a:r>
            <a:r>
              <a:rPr lang="en-US" altLang="ko-KR" sz="4500" b="1" dirty="0">
                <a:solidFill>
                  <a:schemeClr val="tx1"/>
                </a:solidFill>
              </a:rPr>
              <a:t>, </a:t>
            </a:r>
            <a:r>
              <a:rPr lang="ko-KR" altLang="en-US" sz="4500" b="1" dirty="0">
                <a:solidFill>
                  <a:schemeClr val="tx1"/>
                </a:solidFill>
              </a:rPr>
              <a:t>이후 결과를 </a:t>
            </a:r>
            <a:r>
              <a:rPr lang="ko-KR" altLang="en-US" sz="4500" b="1" dirty="0" err="1">
                <a:solidFill>
                  <a:schemeClr val="tx1"/>
                </a:solidFill>
              </a:rPr>
              <a:t>워드클라우드를</a:t>
            </a:r>
            <a:r>
              <a:rPr lang="ko-KR" altLang="en-US" sz="4500" b="1" dirty="0">
                <a:solidFill>
                  <a:schemeClr val="tx1"/>
                </a:solidFill>
              </a:rPr>
              <a:t> 통해 </a:t>
            </a:r>
            <a:r>
              <a:rPr lang="ko-KR" altLang="en-US" sz="4500" b="1" dirty="0" err="1">
                <a:solidFill>
                  <a:schemeClr val="tx1"/>
                </a:solidFill>
              </a:rPr>
              <a:t>시각화함</a:t>
            </a:r>
            <a:br>
              <a:rPr lang="en-US" altLang="ko-KR" sz="4500" b="1" dirty="0">
                <a:solidFill>
                  <a:schemeClr val="tx1"/>
                </a:solidFill>
              </a:rPr>
            </a:br>
            <a:br>
              <a:rPr lang="en-US" altLang="ko-KR" sz="4500" b="1" dirty="0">
                <a:solidFill>
                  <a:schemeClr val="tx1"/>
                </a:solidFill>
              </a:rPr>
            </a:br>
            <a:br>
              <a:rPr lang="ko-KR" altLang="en-US" sz="4500" b="1" dirty="0">
                <a:solidFill>
                  <a:schemeClr val="tx1"/>
                </a:solidFill>
              </a:rPr>
            </a:br>
            <a:r>
              <a:rPr lang="ko-KR" altLang="en-US" sz="4500" b="1" dirty="0">
                <a:solidFill>
                  <a:schemeClr val="tx1"/>
                </a:solidFill>
              </a:rPr>
              <a:t>기능 </a:t>
            </a:r>
            <a:r>
              <a:rPr lang="en-US" altLang="ko-KR" sz="4500" b="1" dirty="0">
                <a:solidFill>
                  <a:schemeClr val="tx1"/>
                </a:solidFill>
              </a:rPr>
              <a:t>: </a:t>
            </a:r>
            <a:r>
              <a:rPr lang="ko-KR" altLang="en-US" sz="4500" b="1" dirty="0">
                <a:solidFill>
                  <a:schemeClr val="tx1"/>
                </a:solidFill>
              </a:rPr>
              <a:t>웹 </a:t>
            </a:r>
            <a:r>
              <a:rPr lang="ko-KR" altLang="en-US" sz="4500" b="1" dirty="0" err="1">
                <a:solidFill>
                  <a:schemeClr val="tx1"/>
                </a:solidFill>
              </a:rPr>
              <a:t>크롤링</a:t>
            </a:r>
            <a:r>
              <a:rPr lang="en-US" altLang="ko-KR" sz="4500" b="1" dirty="0">
                <a:solidFill>
                  <a:schemeClr val="tx1"/>
                </a:solidFill>
              </a:rPr>
              <a:t>, </a:t>
            </a:r>
            <a:r>
              <a:rPr lang="ko-KR" altLang="en-US" sz="4500" b="1" dirty="0" err="1">
                <a:solidFill>
                  <a:schemeClr val="tx1"/>
                </a:solidFill>
              </a:rPr>
              <a:t>워드클라우드</a:t>
            </a:r>
            <a:endParaRPr lang="ko-KR" altLang="en-US" sz="4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0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86581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라이브러리를 이용해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바로 보여줄 수 있게 설정하였다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Plt.figure</a:t>
            </a:r>
            <a:r>
              <a:rPr lang="en-US" altLang="ko-KR" dirty="0"/>
              <a:t> : figure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Plt.tight_layout</a:t>
            </a:r>
            <a:r>
              <a:rPr lang="en-US" altLang="ko-KR" dirty="0"/>
              <a:t> : </a:t>
            </a:r>
            <a:r>
              <a:rPr lang="ko-KR" altLang="en-US" dirty="0"/>
              <a:t>레이아웃 설정</a:t>
            </a:r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 : </a:t>
            </a:r>
            <a:r>
              <a:rPr lang="ko-KR" altLang="en-US" dirty="0"/>
              <a:t>이미지 보여줌</a:t>
            </a:r>
            <a:endParaRPr lang="en-US" altLang="ko-KR" dirty="0"/>
          </a:p>
          <a:p>
            <a:r>
              <a:rPr lang="en-US" altLang="ko-KR" dirty="0" err="1"/>
              <a:t>Plt.axis</a:t>
            </a:r>
            <a:r>
              <a:rPr lang="en-US" altLang="ko-KR" dirty="0"/>
              <a:t> : </a:t>
            </a:r>
            <a:r>
              <a:rPr lang="ko-KR" altLang="en-US" dirty="0" err="1"/>
              <a:t>구부선</a:t>
            </a:r>
            <a:r>
              <a:rPr lang="ko-KR" altLang="en-US" dirty="0"/>
              <a:t> 여부</a:t>
            </a:r>
            <a:r>
              <a:rPr lang="en-US" altLang="ko-KR" dirty="0"/>
              <a:t>(off)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 :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756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word_cloud</a:t>
            </a:r>
            <a:r>
              <a:rPr lang="en-US" altLang="ko-KR" sz="2000" dirty="0"/>
              <a:t>()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403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3. </a:t>
            </a:r>
            <a:r>
              <a:rPr lang="en-US" altLang="ko-KR" sz="2400" b="1" dirty="0" err="1">
                <a:solidFill>
                  <a:srgbClr val="1D1D1D"/>
                </a:solidFill>
                <a:latin typeface="+mj-lt"/>
                <a:ea typeface="나눔바른고딕" charset="-127"/>
              </a:rPr>
              <a:t>WordCloud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12290" name="Picture 2" descr="C:\Users\pcb2\Desktop\새 폴더\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3875950"/>
            <a:ext cx="25146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pcb2\Desktop\새 폴더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18" y="2475051"/>
            <a:ext cx="3538537" cy="395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11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5243849" y="2815489"/>
            <a:ext cx="17043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Mini Project 4</a:t>
            </a:r>
            <a:endParaRPr lang="ko-KR" altLang="en-US" sz="12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81190" y="3136613"/>
            <a:ext cx="28296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54837" y="3769013"/>
            <a:ext cx="108234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r>
              <a:rPr lang="en-US" altLang="ko-KR" sz="1200" spc="100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ko-KR" altLang="en-US" sz="1200" spc="1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030091" y="419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30091" y="482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5325" y="2382927"/>
            <a:ext cx="19030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입출력제어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22070" y="3035918"/>
            <a:ext cx="34563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Web Image Crawling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3886" y="3550410"/>
            <a:ext cx="279275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Web Knowledge</a:t>
            </a: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Crawling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6238" y="4341900"/>
            <a:ext cx="198804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4.WordCloud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5325" y="2382927"/>
            <a:ext cx="19030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입출력제어</a:t>
            </a:r>
          </a:p>
        </p:txBody>
      </p:sp>
    </p:spTree>
    <p:extLst>
      <p:ext uri="{BB962C8B-B14F-4D97-AF65-F5344CB8AC3E}">
        <p14:creationId xmlns:p14="http://schemas.microsoft.com/office/powerpoint/2010/main" val="222130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28600" y="569880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1. </a:t>
            </a:r>
            <a:r>
              <a:rPr lang="ko-KR" altLang="en-US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입출력 제어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7393" y="2038488"/>
            <a:ext cx="11207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선언 하고 변수에 </a:t>
            </a:r>
            <a:r>
              <a:rPr lang="en-US" altLang="ko-KR" dirty="0"/>
              <a:t>private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값을 </a:t>
            </a:r>
            <a:r>
              <a:rPr lang="ko-KR" altLang="en-US" dirty="0" err="1"/>
              <a:t>입력받을</a:t>
            </a:r>
            <a:r>
              <a:rPr lang="ko-KR" altLang="en-US" dirty="0"/>
              <a:t> </a:t>
            </a:r>
            <a:r>
              <a:rPr lang="en-US" altLang="ko-KR" dirty="0" err="1"/>
              <a:t>webscrapingTool</a:t>
            </a:r>
            <a:r>
              <a:rPr lang="en-US" altLang="ko-KR" dirty="0"/>
              <a:t>() </a:t>
            </a:r>
            <a:r>
              <a:rPr lang="ko-KR" altLang="en-US" dirty="0"/>
              <a:t>를 </a:t>
            </a:r>
            <a:r>
              <a:rPr lang="ko-KR" altLang="en-US" dirty="0" err="1"/>
              <a:t>선언후</a:t>
            </a:r>
            <a:r>
              <a:rPr lang="ko-KR" altLang="en-US" dirty="0"/>
              <a:t> 변수에 </a:t>
            </a:r>
            <a:r>
              <a:rPr lang="en-US" altLang="ko-KR" dirty="0"/>
              <a:t>global </a:t>
            </a:r>
            <a:r>
              <a:rPr lang="ko-KR" altLang="en-US" dirty="0"/>
              <a:t>설정을 하여 전역변수로 사용할 수 있게 하였다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47393" y="1637343"/>
            <a:ext cx="4020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ko-KR" altLang="en-US" sz="2000" dirty="0"/>
              <a:t>클래스 선언 및 전역 변수 설정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A023BC-2401-4E08-938E-8D4AA504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3" y="2684819"/>
            <a:ext cx="7881511" cy="291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10976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문을 통해 시작일</a:t>
            </a:r>
            <a:r>
              <a:rPr lang="en-US" altLang="ko-KR" dirty="0"/>
              <a:t>, </a:t>
            </a:r>
            <a:r>
              <a:rPr lang="ko-KR" altLang="en-US" dirty="0"/>
              <a:t>만료일을 입력하고 정해진 형식이 아니라면 반환하는 </a:t>
            </a:r>
            <a:r>
              <a:rPr lang="ko-KR" altLang="en-US" dirty="0" err="1"/>
              <a:t>반복문을</a:t>
            </a:r>
            <a:r>
              <a:rPr lang="ko-KR" altLang="en-US" dirty="0"/>
              <a:t> 작성하였다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regex : </a:t>
            </a:r>
            <a:r>
              <a:rPr lang="ko-KR" altLang="en-US" dirty="0"/>
              <a:t>정규 표현식</a:t>
            </a:r>
            <a:r>
              <a:rPr lang="en-US" altLang="ko-KR" dirty="0"/>
              <a:t>, </a:t>
            </a:r>
            <a:r>
              <a:rPr lang="ko-KR" altLang="en-US" dirty="0"/>
              <a:t>특정 규칙을 가진 문자열 패턴을 표현합니다</a:t>
            </a:r>
            <a:r>
              <a:rPr lang="en-US" altLang="ko-KR" dirty="0"/>
              <a:t>. </a:t>
            </a:r>
            <a:r>
              <a:rPr lang="en-US" altLang="ko-KR" dirty="0" err="1"/>
              <a:t>xxxx</a:t>
            </a:r>
            <a:r>
              <a:rPr lang="en-US" altLang="ko-KR" dirty="0"/>
              <a:t>–xx-xx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문자열이 아니라면 값을 </a:t>
            </a:r>
            <a:endParaRPr lang="en-US" altLang="ko-KR" dirty="0"/>
          </a:p>
          <a:p>
            <a:r>
              <a:rPr lang="ko-KR" altLang="en-US" dirty="0"/>
              <a:t>다시 입력 받도록 하였다</a:t>
            </a:r>
            <a:r>
              <a:rPr lang="en-US" altLang="ko-KR" dirty="0"/>
              <a:t>. </a:t>
            </a:r>
            <a:r>
              <a:rPr lang="ko-KR" altLang="en-US" dirty="0"/>
              <a:t>그 외에 정해진 문자열 개수를 초과할 경우는 값을 다시 입력 받도록 하였다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66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2) </a:t>
            </a:r>
            <a:r>
              <a:rPr lang="en-US" altLang="ko-KR" sz="2000" dirty="0" err="1"/>
              <a:t>WebScrapingTool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1. </a:t>
            </a:r>
            <a:r>
              <a:rPr lang="ko-KR" altLang="en-US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입출력 제어</a:t>
            </a:r>
          </a:p>
        </p:txBody>
      </p:sp>
      <p:pic>
        <p:nvPicPr>
          <p:cNvPr id="9" name="Picture 2" descr="C:\Users\pcb2\Desktop\새 폴더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43" y="3238817"/>
            <a:ext cx="7869237" cy="318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cb2\Desktop\새 폴더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067160"/>
            <a:ext cx="46101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774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선택한 항목에 따라 </a:t>
            </a:r>
            <a:r>
              <a:rPr lang="en-US" altLang="ko-KR" dirty="0"/>
              <a:t>image</a:t>
            </a:r>
            <a:r>
              <a:rPr lang="ko-KR" altLang="en-US" dirty="0"/>
              <a:t>를 추출할지</a:t>
            </a:r>
            <a:r>
              <a:rPr lang="en-US" altLang="ko-KR" dirty="0"/>
              <a:t>, text</a:t>
            </a:r>
            <a:r>
              <a:rPr lang="ko-KR" altLang="en-US" dirty="0"/>
              <a:t>를 추출할지 결정하게 하였다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66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2) </a:t>
            </a:r>
            <a:r>
              <a:rPr lang="en-US" altLang="ko-KR" sz="2000" dirty="0" err="1"/>
              <a:t>WebScrapingTool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284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1. </a:t>
            </a:r>
            <a:r>
              <a:rPr lang="ko-KR" altLang="en-US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입출력 제어</a:t>
            </a:r>
          </a:p>
        </p:txBody>
      </p:sp>
      <p:pic>
        <p:nvPicPr>
          <p:cNvPr id="6" name="Picture 2" descr="C:\Users\pcb2\Desktop\새 폴더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2578735"/>
            <a:ext cx="6069013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cb2\Desktop\새 폴더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4495800"/>
            <a:ext cx="1590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3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5178120" y="1638591"/>
            <a:ext cx="183575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30091" y="2921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30091" y="3556074"/>
            <a:ext cx="2131819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15325" y="2382927"/>
            <a:ext cx="190308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입출력제어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22070" y="3035918"/>
            <a:ext cx="345639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Web Image Crawling</a:t>
            </a:r>
            <a:endParaRPr lang="ko-KR" altLang="en-US" b="1" spc="300" dirty="0"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52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7393" y="2038488"/>
            <a:ext cx="1011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크롬드라이버를 로드하고 입력 받은 </a:t>
            </a:r>
            <a:r>
              <a:rPr lang="en-US" altLang="ko-KR" dirty="0" err="1"/>
              <a:t>url</a:t>
            </a:r>
            <a:r>
              <a:rPr lang="ko-KR" altLang="en-US" dirty="0"/>
              <a:t>을 브라우저에 띄우도록 하였다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Url</a:t>
            </a:r>
            <a:r>
              <a:rPr lang="ko-KR" altLang="en-US" dirty="0"/>
              <a:t>에 날짜정보를 넣기 전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ko-KR" altLang="en-US" dirty="0"/>
              <a:t>에는 </a:t>
            </a:r>
            <a:r>
              <a:rPr lang="en-US" altLang="ko-KR" dirty="0"/>
              <a:t>‘-’</a:t>
            </a:r>
            <a:r>
              <a:rPr lang="ko-KR" altLang="en-US" dirty="0"/>
              <a:t>을 제거해야 적용되므로 이를 제거해주는 역할을 하고 있다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1) </a:t>
            </a:r>
            <a:r>
              <a:rPr lang="en-US" altLang="ko-KR" sz="2000" dirty="0" err="1"/>
              <a:t>Def</a:t>
            </a:r>
            <a:r>
              <a:rPr lang="en-US" altLang="ko-KR" sz="2000" dirty="0"/>
              <a:t> __</a:t>
            </a:r>
            <a:r>
              <a:rPr lang="en-US" altLang="ko-KR" sz="2000" dirty="0" err="1"/>
              <a:t>naver_image</a:t>
            </a:r>
            <a:r>
              <a:rPr lang="en-US" altLang="ko-KR" sz="2000" dirty="0"/>
              <a:t>()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6988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D1D1D"/>
                </a:solidFill>
                <a:latin typeface="+mj-lt"/>
                <a:ea typeface="나눔바른고딕" charset="-127"/>
              </a:rPr>
              <a:t>2. Web Image Crawling</a:t>
            </a:r>
            <a:endParaRPr lang="ko-KR" altLang="en-US" sz="2400" b="1" dirty="0">
              <a:solidFill>
                <a:srgbClr val="1D1D1D"/>
              </a:solidFill>
              <a:latin typeface="+mj-lt"/>
              <a:ea typeface="나눔바른고딕" charset="-127"/>
            </a:endParaRPr>
          </a:p>
        </p:txBody>
      </p:sp>
      <p:pic>
        <p:nvPicPr>
          <p:cNvPr id="3074" name="Picture 2" descr="C:\Users\pcb2\Desktop\새 폴더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93" y="2910296"/>
            <a:ext cx="7421562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47393" y="564255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https://search.naver.com/</a:t>
            </a:r>
            <a:r>
              <a:rPr lang="en-US" altLang="ko-KR" dirty="0" err="1"/>
              <a:t>search.naver?where</a:t>
            </a:r>
            <a:r>
              <a:rPr lang="en-US" altLang="ko-KR" dirty="0"/>
              <a:t>=</a:t>
            </a:r>
            <a:r>
              <a:rPr lang="en-US" altLang="ko-KR" dirty="0" err="1"/>
              <a:t>image&amp;section</a:t>
            </a:r>
            <a:r>
              <a:rPr lang="en-US" altLang="ko-KR" dirty="0"/>
              <a:t>=</a:t>
            </a:r>
            <a:r>
              <a:rPr lang="en-US" altLang="ko-KR" dirty="0" err="1"/>
              <a:t>image&amp;query</a:t>
            </a:r>
            <a:r>
              <a:rPr lang="en-US" altLang="ko-KR" dirty="0"/>
              <a:t>=…from</a:t>
            </a:r>
            <a:r>
              <a:rPr lang="en-US" altLang="ko-KR" b="1" i="1" dirty="0"/>
              <a:t>20210415</a:t>
            </a:r>
            <a:r>
              <a:rPr lang="en-US" altLang="ko-KR" dirty="0"/>
              <a:t>to</a:t>
            </a:r>
            <a:r>
              <a:rPr lang="en-US" altLang="ko-KR" b="1" i="1" dirty="0"/>
              <a:t>20210515</a:t>
            </a:r>
            <a:r>
              <a:rPr lang="en-US" altLang="ko-KR" dirty="0"/>
              <a:t>&amp;…=6&amp;startdate=</a:t>
            </a:r>
            <a:r>
              <a:rPr lang="en-US" altLang="ko-KR" b="1" i="1" dirty="0"/>
              <a:t>2021.04.15</a:t>
            </a:r>
            <a:r>
              <a:rPr lang="en-US" altLang="ko-KR" dirty="0"/>
              <a:t>&amp;enddate=</a:t>
            </a:r>
            <a:r>
              <a:rPr lang="en-US" altLang="ko-KR" b="1" i="1" dirty="0"/>
              <a:t>2021.05.15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515426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730</Words>
  <Application>Microsoft Office PowerPoint</Application>
  <PresentationFormat>와이드스크린</PresentationFormat>
  <Paragraphs>90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나눔바른고딕</vt:lpstr>
      <vt:lpstr>맑은 고딕</vt:lpstr>
      <vt:lpstr>나눔바른고딕 UltraLight</vt:lpstr>
      <vt:lpstr>Arial</vt:lpstr>
      <vt:lpstr>나눔바른고딕 Light</vt:lpstr>
      <vt:lpstr>Wingdings</vt:lpstr>
      <vt:lpstr>메인, 마무리</vt:lpstr>
      <vt:lpstr>목차</vt:lpstr>
      <vt:lpstr>내용</vt:lpstr>
      <vt:lpstr>빈화면</vt:lpstr>
      <vt:lpstr>원근감</vt:lpstr>
      <vt:lpstr>         4조       MINI PROJECT         (Web Crawling )                         조원 : 박천빈, 이승민, 박혜정, 송현민  </vt:lpstr>
      <vt:lpstr>기획의도 : 검색어를 통해 이미지/텍스트를 크롤링 할 수 있도록 함, 이후 결과를 워드클라우드를 통해 시각화함   기능 : 웹 크롤링, 워드클라우드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hhhhh</cp:lastModifiedBy>
  <cp:revision>15</cp:revision>
  <dcterms:created xsi:type="dcterms:W3CDTF">2017-12-09T13:56:47Z</dcterms:created>
  <dcterms:modified xsi:type="dcterms:W3CDTF">2021-05-16T06:18:39Z</dcterms:modified>
</cp:coreProperties>
</file>