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FC4-D90A-D7F8-988A-6FABFA225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4C43-5BF8-2015-C42B-822B44D26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3402-F24B-9A28-76B3-3DF1CC93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866E9-C936-C86F-D19A-ED6FFFA3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6AC0-949E-6FD0-9D3B-C251F1F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DA54-FDA9-EDB6-2C32-53686FD6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0705C-0D93-AB17-86AC-67F1955E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A5C3-5DB5-5A40-D2CC-184DA28C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243B-C317-3104-293D-C196711F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337C-ED1B-C9C5-E2F3-E2596D0B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FCDC2-70DC-F515-4F2F-A2BCB3A50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86BA-BB31-FB80-624D-BFBD99C7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7863-8D6F-62B2-5FE6-EE52BDF0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CE38-E8DF-6A11-24B6-93582AF5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13FA-0C69-774F-348F-5F7F2862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6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D028-AE9D-C0B7-2A6C-9B3CD4D1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3D91-70E6-8958-D13E-BDD63718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D89C-8A51-3234-CF4D-D7692D2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E0EB-D3A6-105F-AC97-CAE37B4C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4B78-9C94-3396-6376-1DE7617D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DBB0-FBFF-D6DE-9656-A9FBAFBD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E3F9F-8C37-2A18-98C1-46994681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4153-EA74-4B4A-5CC5-50398085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52B5A-52FA-E7A2-E59C-2447236D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3BC1-2AD2-D94B-D635-30C69453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7C16-C28F-2C93-CC19-1B62DEB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E54C-2003-6D9F-DD4B-F4A8D78C0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9B805-4BAA-1DAD-A468-EF8A18039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71665-A14D-DC13-DFEC-847BD49F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1678C-1F37-8EF6-FD86-AE092898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7568F-439C-AD22-5AC6-D91BB373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4D19-77E4-A0CE-DCCB-ABD0E77F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BAC0-6308-F094-19B1-F389562B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D233-CDC5-9883-6223-9C7CC158A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32254-9D24-FC13-4F5C-6B0EFCE83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D6BB2-ED66-F227-8C10-44BB63869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7F769-84F1-773F-B861-6713275C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A2D6D-59AF-8E88-6B59-5D92C0F8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05FC8-6C0C-FB95-20AE-4FE07B80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877F-BE82-6F1C-CEC0-895D1E95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A8FF5-1575-5287-6167-4BF7D54A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93989-BF9F-2213-86C7-15FB3924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96A44-B7C0-9CB4-1DA2-4E4A28D5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29A8B-63C7-EA70-9833-FA164F3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E5857-501B-2B9B-7051-A8316578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D9C3-51B3-29BE-6146-31F8BB15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5800-FAEE-39EC-5E9A-C4696D2B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7987-3657-7BD3-7837-68B1E019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8E732-AFF2-3CDD-0B45-9C914E9FD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BD4D6-6AA2-F910-53BE-191A1259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AF7FA-3243-398D-3D05-A64F4333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B724-5B24-446C-C8C5-F0926627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66C8-E6FE-9E48-5CA1-D6DE26B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D7897-D9BD-7351-DA89-995796A42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706B0-BEB4-EDB1-60CA-0FDB9255F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FFCB7-4F9F-7853-0F3F-806BC8B8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A8118-DF72-13E1-AD4A-578C9BB8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02AFF-5CC2-E799-FF74-91E2BEE3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CEDE8-7515-D584-EDC2-C173A34C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1BB9-856D-984E-01B3-76C3DAA9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F005-C6B1-DDF3-8ED7-FC1F89C7F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D9DC-9CBF-43C2-8809-A1A53604297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A56D-D1A2-1902-E215-3959C9978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157F-D020-861C-A20D-A4F4721C8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7A69-7D1A-484A-B77D-F7C53300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4F00-BA0A-8167-A832-2E67EBBCE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A549B-C3A1-A83A-2A9E-28EE98606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C000"/>
              </a:solidFill>
            </a:endParaRPr>
          </a:p>
          <a:p>
            <a:pPr algn="l"/>
            <a:r>
              <a:rPr lang="en-US" sz="3200" dirty="0">
                <a:solidFill>
                  <a:srgbClr val="FFC000"/>
                </a:solidFill>
              </a:rPr>
              <a:t>Implementation of an Intranet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28F3D-7C34-F5D8-516D-84870CAF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50885"/>
            <a:ext cx="4886452" cy="15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9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7628-A2AF-4655-4663-6CE4574C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Attachment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E4E5-6597-3CC7-8A2A-422A49F9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Kamau Samuel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Gachunga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KCA University</a:t>
            </a:r>
          </a:p>
        </p:txBody>
      </p:sp>
    </p:spTree>
    <p:extLst>
      <p:ext uri="{BB962C8B-B14F-4D97-AF65-F5344CB8AC3E}">
        <p14:creationId xmlns:p14="http://schemas.microsoft.com/office/powerpoint/2010/main" val="59427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DFEB-C6F0-888B-89E0-68E3BAEB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9BF5-24A8-9137-A1D9-86F9BCE6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today's digital age, effective internal communication and streamlined operations are paramount to the success of any organization, especially one as diverse and dynamic as Nairobi City County. </a:t>
            </a:r>
          </a:p>
          <a:p>
            <a:pPr marL="0" indent="0">
              <a:buNone/>
            </a:pPr>
            <a:r>
              <a:rPr lang="en-US" dirty="0"/>
              <a:t>The proposed intranet system represents an opportunity for NCC to modernize its internal communications, improve data management, and facilitate interdepartmental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82912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934-83DF-1B72-D6CD-D5D6A56D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1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0940-6215-BA1F-18AE-0757D9B2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Our proposed intranet system aims to achieve the following key objectives: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F0"/>
                </a:solidFill>
              </a:rPr>
              <a:t>Enhanced Communication</a:t>
            </a:r>
            <a:r>
              <a:rPr lang="en-US" sz="1400" dirty="0"/>
              <a:t>:  Establish a centralized platform for sharing news, announcements, and updates to keep all employees informed.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b="1" dirty="0">
                <a:solidFill>
                  <a:srgbClr val="00B0F0"/>
                </a:solidFill>
              </a:rPr>
              <a:t>Efficient Document Management</a:t>
            </a:r>
            <a:r>
              <a:rPr lang="en-US" sz="1400" dirty="0"/>
              <a:t>: Streamline document storage, retrieval, and version control to improve accessibility and compliance.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>
                <a:solidFill>
                  <a:srgbClr val="00B0F0"/>
                </a:solidFill>
              </a:rPr>
              <a:t>Employee Directory</a:t>
            </a:r>
            <a:r>
              <a:rPr lang="en-US" sz="1400" dirty="0"/>
              <a:t>: Create a searchable directory to connect employees across departments, promoting interdepartmental collaboration.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F0"/>
                </a:solidFill>
              </a:rPr>
              <a:t>Calendar and Event Management</a:t>
            </a:r>
            <a:r>
              <a:rPr lang="en-US" sz="1400" dirty="0"/>
              <a:t>: Facilitate the organization and management of events, meetings, and schedules for improved time management.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>
                <a:solidFill>
                  <a:srgbClr val="00B0F0"/>
                </a:solidFill>
              </a:rPr>
              <a:t>Collaboration Tools</a:t>
            </a:r>
            <a:r>
              <a:rPr lang="en-US" sz="1400" dirty="0"/>
              <a:t>: Integrate real-time communication and collaboration tools, such as chat and video conferencing, to foster teamwork.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F0"/>
                </a:solidFill>
              </a:rPr>
              <a:t>Integration with Existing Systems</a:t>
            </a:r>
            <a:r>
              <a:rPr lang="en-US" sz="1400" dirty="0"/>
              <a:t>: Seamlessly integrate with NCC's existing systems, including HR and document management, for data exchange and streamlined workflows.</a:t>
            </a:r>
          </a:p>
        </p:txBody>
      </p:sp>
      <p:grpSp>
        <p:nvGrpSpPr>
          <p:cNvPr id="7" name="Google Shape;4474;p48">
            <a:extLst>
              <a:ext uri="{FF2B5EF4-FFF2-40B4-BE49-F238E27FC236}">
                <a16:creationId xmlns:a16="http://schemas.microsoft.com/office/drawing/2014/main" id="{EF8FC120-0525-3EDA-41A3-4595DCB139B9}"/>
              </a:ext>
            </a:extLst>
          </p:cNvPr>
          <p:cNvGrpSpPr/>
          <p:nvPr/>
        </p:nvGrpSpPr>
        <p:grpSpPr>
          <a:xfrm>
            <a:off x="1166324" y="2054254"/>
            <a:ext cx="401719" cy="366502"/>
            <a:chOff x="6625350" y="1613750"/>
            <a:chExt cx="480525" cy="438400"/>
          </a:xfrm>
        </p:grpSpPr>
        <p:sp>
          <p:nvSpPr>
            <p:cNvPr id="8" name="Google Shape;4475;p48">
              <a:extLst>
                <a:ext uri="{FF2B5EF4-FFF2-40B4-BE49-F238E27FC236}">
                  <a16:creationId xmlns:a16="http://schemas.microsoft.com/office/drawing/2014/main" id="{5CA640ED-6FD8-7876-B674-F75A3C28CB1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76;p48">
              <a:extLst>
                <a:ext uri="{FF2B5EF4-FFF2-40B4-BE49-F238E27FC236}">
                  <a16:creationId xmlns:a16="http://schemas.microsoft.com/office/drawing/2014/main" id="{1EFC4188-CA0A-115A-3E88-593C63D61E1E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77;p48">
              <a:extLst>
                <a:ext uri="{FF2B5EF4-FFF2-40B4-BE49-F238E27FC236}">
                  <a16:creationId xmlns:a16="http://schemas.microsoft.com/office/drawing/2014/main" id="{8BAA7EF5-83D7-DD7F-C8AF-CAAC47C8937A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78;p48">
              <a:extLst>
                <a:ext uri="{FF2B5EF4-FFF2-40B4-BE49-F238E27FC236}">
                  <a16:creationId xmlns:a16="http://schemas.microsoft.com/office/drawing/2014/main" id="{41C01D9F-FD49-C75B-4C08-11BF627D9361}"/>
                </a:ext>
              </a:extLst>
            </p:cNvPr>
            <p:cNvSpPr/>
            <p:nvPr/>
          </p:nvSpPr>
          <p:spPr>
            <a:xfrm>
              <a:off x="6736476" y="1638175"/>
              <a:ext cx="279649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479;p48">
              <a:extLst>
                <a:ext uri="{FF2B5EF4-FFF2-40B4-BE49-F238E27FC236}">
                  <a16:creationId xmlns:a16="http://schemas.microsoft.com/office/drawing/2014/main" id="{99A269EE-1B0F-F50C-E369-49241801DB1C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414;p48">
            <a:extLst>
              <a:ext uri="{FF2B5EF4-FFF2-40B4-BE49-F238E27FC236}">
                <a16:creationId xmlns:a16="http://schemas.microsoft.com/office/drawing/2014/main" id="{4D49123C-0422-D0B0-0CE2-E0D80FAC3F75}"/>
              </a:ext>
            </a:extLst>
          </p:cNvPr>
          <p:cNvGrpSpPr/>
          <p:nvPr/>
        </p:nvGrpSpPr>
        <p:grpSpPr>
          <a:xfrm>
            <a:off x="1166324" y="2738248"/>
            <a:ext cx="347107" cy="420111"/>
            <a:chOff x="584925" y="922575"/>
            <a:chExt cx="415200" cy="502525"/>
          </a:xfrm>
        </p:grpSpPr>
        <p:sp>
          <p:nvSpPr>
            <p:cNvPr id="14" name="Google Shape;4415;p48">
              <a:extLst>
                <a:ext uri="{FF2B5EF4-FFF2-40B4-BE49-F238E27FC236}">
                  <a16:creationId xmlns:a16="http://schemas.microsoft.com/office/drawing/2014/main" id="{345FF25D-0664-0AB2-5593-E6A2A0430F6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16;p48">
              <a:extLst>
                <a:ext uri="{FF2B5EF4-FFF2-40B4-BE49-F238E27FC236}">
                  <a16:creationId xmlns:a16="http://schemas.microsoft.com/office/drawing/2014/main" id="{945C7DEC-6FBE-0589-61D8-AC6C5907A3B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17;p48">
              <a:extLst>
                <a:ext uri="{FF2B5EF4-FFF2-40B4-BE49-F238E27FC236}">
                  <a16:creationId xmlns:a16="http://schemas.microsoft.com/office/drawing/2014/main" id="{2C6F4F62-503E-3038-038C-ED1BF86005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497;p48">
            <a:extLst>
              <a:ext uri="{FF2B5EF4-FFF2-40B4-BE49-F238E27FC236}">
                <a16:creationId xmlns:a16="http://schemas.microsoft.com/office/drawing/2014/main" id="{01F2623E-9170-1A8C-34A0-C6930B670AF8}"/>
              </a:ext>
            </a:extLst>
          </p:cNvPr>
          <p:cNvSpPr/>
          <p:nvPr/>
        </p:nvSpPr>
        <p:spPr>
          <a:xfrm>
            <a:off x="1142853" y="3464883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4390;p48">
            <a:extLst>
              <a:ext uri="{FF2B5EF4-FFF2-40B4-BE49-F238E27FC236}">
                <a16:creationId xmlns:a16="http://schemas.microsoft.com/office/drawing/2014/main" id="{1330992F-D5D4-864A-6C29-E57905294764}"/>
              </a:ext>
            </a:extLst>
          </p:cNvPr>
          <p:cNvGrpSpPr/>
          <p:nvPr/>
        </p:nvGrpSpPr>
        <p:grpSpPr>
          <a:xfrm>
            <a:off x="1156104" y="4061429"/>
            <a:ext cx="336908" cy="330262"/>
            <a:chOff x="5983625" y="301625"/>
            <a:chExt cx="403000" cy="395050"/>
          </a:xfrm>
        </p:grpSpPr>
        <p:sp>
          <p:nvSpPr>
            <p:cNvPr id="19" name="Google Shape;4391;p48">
              <a:extLst>
                <a:ext uri="{FF2B5EF4-FFF2-40B4-BE49-F238E27FC236}">
                  <a16:creationId xmlns:a16="http://schemas.microsoft.com/office/drawing/2014/main" id="{81550F7F-6E74-6B45-B385-481D12B2AB95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92;p48">
              <a:extLst>
                <a:ext uri="{FF2B5EF4-FFF2-40B4-BE49-F238E27FC236}">
                  <a16:creationId xmlns:a16="http://schemas.microsoft.com/office/drawing/2014/main" id="{F9A48466-6099-58E6-7690-9D0B95CD8E6A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93;p48">
              <a:extLst>
                <a:ext uri="{FF2B5EF4-FFF2-40B4-BE49-F238E27FC236}">
                  <a16:creationId xmlns:a16="http://schemas.microsoft.com/office/drawing/2014/main" id="{B399A491-2F1F-5E5B-162F-8E739BD6A221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94;p48">
              <a:extLst>
                <a:ext uri="{FF2B5EF4-FFF2-40B4-BE49-F238E27FC236}">
                  <a16:creationId xmlns:a16="http://schemas.microsoft.com/office/drawing/2014/main" id="{A1D88808-0CBF-FA07-7357-084EE510E2A7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95;p48">
              <a:extLst>
                <a:ext uri="{FF2B5EF4-FFF2-40B4-BE49-F238E27FC236}">
                  <a16:creationId xmlns:a16="http://schemas.microsoft.com/office/drawing/2014/main" id="{BFC3ACF5-D976-8A1E-522A-9939439B0E4D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96;p48">
              <a:extLst>
                <a:ext uri="{FF2B5EF4-FFF2-40B4-BE49-F238E27FC236}">
                  <a16:creationId xmlns:a16="http://schemas.microsoft.com/office/drawing/2014/main" id="{40877CDA-019A-00C5-4347-E06AD04AF3F3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97;p48">
              <a:extLst>
                <a:ext uri="{FF2B5EF4-FFF2-40B4-BE49-F238E27FC236}">
                  <a16:creationId xmlns:a16="http://schemas.microsoft.com/office/drawing/2014/main" id="{D5A50B61-1B53-2E03-ECDD-A11EB126F5AD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98;p48">
              <a:extLst>
                <a:ext uri="{FF2B5EF4-FFF2-40B4-BE49-F238E27FC236}">
                  <a16:creationId xmlns:a16="http://schemas.microsoft.com/office/drawing/2014/main" id="{657E55D0-3695-FCC5-D87A-36E523CFD371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99;p48">
              <a:extLst>
                <a:ext uri="{FF2B5EF4-FFF2-40B4-BE49-F238E27FC236}">
                  <a16:creationId xmlns:a16="http://schemas.microsoft.com/office/drawing/2014/main" id="{7A1B6A9F-D7F8-6C6D-65FF-4B480F83D456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00;p48">
              <a:extLst>
                <a:ext uri="{FF2B5EF4-FFF2-40B4-BE49-F238E27FC236}">
                  <a16:creationId xmlns:a16="http://schemas.microsoft.com/office/drawing/2014/main" id="{521CA3D1-C667-5C47-0EA7-B2E6FEB2189D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01;p48">
              <a:extLst>
                <a:ext uri="{FF2B5EF4-FFF2-40B4-BE49-F238E27FC236}">
                  <a16:creationId xmlns:a16="http://schemas.microsoft.com/office/drawing/2014/main" id="{2EDCAB48-EE3B-85FD-BC95-ACDABB35A4F3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02;p48">
              <a:extLst>
                <a:ext uri="{FF2B5EF4-FFF2-40B4-BE49-F238E27FC236}">
                  <a16:creationId xmlns:a16="http://schemas.microsoft.com/office/drawing/2014/main" id="{80A69D7E-A807-402B-987A-E70FC84E982E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03;p48">
              <a:extLst>
                <a:ext uri="{FF2B5EF4-FFF2-40B4-BE49-F238E27FC236}">
                  <a16:creationId xmlns:a16="http://schemas.microsoft.com/office/drawing/2014/main" id="{F0329D9F-4FCE-D864-F36E-6BDFF2ACB331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04;p48">
              <a:extLst>
                <a:ext uri="{FF2B5EF4-FFF2-40B4-BE49-F238E27FC236}">
                  <a16:creationId xmlns:a16="http://schemas.microsoft.com/office/drawing/2014/main" id="{25451139-3C04-CB4B-3234-CAAA4BA73E4B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405;p48">
              <a:extLst>
                <a:ext uri="{FF2B5EF4-FFF2-40B4-BE49-F238E27FC236}">
                  <a16:creationId xmlns:a16="http://schemas.microsoft.com/office/drawing/2014/main" id="{6DC7771D-ADAA-0C19-8EF3-9DDAF70066C8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06;p48">
              <a:extLst>
                <a:ext uri="{FF2B5EF4-FFF2-40B4-BE49-F238E27FC236}">
                  <a16:creationId xmlns:a16="http://schemas.microsoft.com/office/drawing/2014/main" id="{E1F3F225-E406-18B2-426F-78C8D7DDC4E5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407;p48">
              <a:extLst>
                <a:ext uri="{FF2B5EF4-FFF2-40B4-BE49-F238E27FC236}">
                  <a16:creationId xmlns:a16="http://schemas.microsoft.com/office/drawing/2014/main" id="{5B25A694-6A87-E7FC-C55B-B8DE9450416F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408;p48">
              <a:extLst>
                <a:ext uri="{FF2B5EF4-FFF2-40B4-BE49-F238E27FC236}">
                  <a16:creationId xmlns:a16="http://schemas.microsoft.com/office/drawing/2014/main" id="{6501BC8B-B203-A82C-B9DD-2FAC986B6C96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409;p48">
              <a:extLst>
                <a:ext uri="{FF2B5EF4-FFF2-40B4-BE49-F238E27FC236}">
                  <a16:creationId xmlns:a16="http://schemas.microsoft.com/office/drawing/2014/main" id="{DA685834-9625-8176-7750-1D5047407829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410;p48">
              <a:extLst>
                <a:ext uri="{FF2B5EF4-FFF2-40B4-BE49-F238E27FC236}">
                  <a16:creationId xmlns:a16="http://schemas.microsoft.com/office/drawing/2014/main" id="{BDD2DCC7-700E-FE4E-09E2-19053FA6230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4566;p48">
            <a:extLst>
              <a:ext uri="{FF2B5EF4-FFF2-40B4-BE49-F238E27FC236}">
                <a16:creationId xmlns:a16="http://schemas.microsoft.com/office/drawing/2014/main" id="{A7831CCC-D937-AB2D-84B3-1E22FF26A865}"/>
              </a:ext>
            </a:extLst>
          </p:cNvPr>
          <p:cNvGrpSpPr/>
          <p:nvPr/>
        </p:nvGrpSpPr>
        <p:grpSpPr>
          <a:xfrm>
            <a:off x="1160200" y="4593828"/>
            <a:ext cx="370599" cy="370620"/>
            <a:chOff x="570875" y="4322250"/>
            <a:chExt cx="443300" cy="443325"/>
          </a:xfrm>
        </p:grpSpPr>
        <p:sp>
          <p:nvSpPr>
            <p:cNvPr id="40" name="Google Shape;4567;p48">
              <a:extLst>
                <a:ext uri="{FF2B5EF4-FFF2-40B4-BE49-F238E27FC236}">
                  <a16:creationId xmlns:a16="http://schemas.microsoft.com/office/drawing/2014/main" id="{1347F58C-06F8-2A94-7820-2316FC8C539A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8;p48">
              <a:extLst>
                <a:ext uri="{FF2B5EF4-FFF2-40B4-BE49-F238E27FC236}">
                  <a16:creationId xmlns:a16="http://schemas.microsoft.com/office/drawing/2014/main" id="{93946021-6EE6-0853-3E4A-878A8FE86C95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69;p48">
              <a:extLst>
                <a:ext uri="{FF2B5EF4-FFF2-40B4-BE49-F238E27FC236}">
                  <a16:creationId xmlns:a16="http://schemas.microsoft.com/office/drawing/2014/main" id="{FB58BD7E-EC3A-8A8C-6472-62631FFFF7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70;p48">
              <a:extLst>
                <a:ext uri="{FF2B5EF4-FFF2-40B4-BE49-F238E27FC236}">
                  <a16:creationId xmlns:a16="http://schemas.microsoft.com/office/drawing/2014/main" id="{1D16E67F-5A7B-19F5-2AAD-0461FBD6492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622;p48">
            <a:extLst>
              <a:ext uri="{FF2B5EF4-FFF2-40B4-BE49-F238E27FC236}">
                <a16:creationId xmlns:a16="http://schemas.microsoft.com/office/drawing/2014/main" id="{C97B4054-ECE0-8394-6E17-1FF3DCB22107}"/>
              </a:ext>
            </a:extLst>
          </p:cNvPr>
          <p:cNvGrpSpPr/>
          <p:nvPr/>
        </p:nvGrpSpPr>
        <p:grpSpPr>
          <a:xfrm>
            <a:off x="1098932" y="5166585"/>
            <a:ext cx="451252" cy="432860"/>
            <a:chOff x="5241175" y="4959100"/>
            <a:chExt cx="539775" cy="517775"/>
          </a:xfrm>
        </p:grpSpPr>
        <p:sp>
          <p:nvSpPr>
            <p:cNvPr id="45" name="Google Shape;4623;p48">
              <a:extLst>
                <a:ext uri="{FF2B5EF4-FFF2-40B4-BE49-F238E27FC236}">
                  <a16:creationId xmlns:a16="http://schemas.microsoft.com/office/drawing/2014/main" id="{42643247-7147-9888-9200-6E624EBCE15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24;p48">
              <a:extLst>
                <a:ext uri="{FF2B5EF4-FFF2-40B4-BE49-F238E27FC236}">
                  <a16:creationId xmlns:a16="http://schemas.microsoft.com/office/drawing/2014/main" id="{9327CFD0-C2FD-31AF-0796-C4ECBCF80F67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25;p48">
              <a:extLst>
                <a:ext uri="{FF2B5EF4-FFF2-40B4-BE49-F238E27FC236}">
                  <a16:creationId xmlns:a16="http://schemas.microsoft.com/office/drawing/2014/main" id="{DE5487AE-3CDA-9375-BF1F-D509749B794D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26;p48">
              <a:extLst>
                <a:ext uri="{FF2B5EF4-FFF2-40B4-BE49-F238E27FC236}">
                  <a16:creationId xmlns:a16="http://schemas.microsoft.com/office/drawing/2014/main" id="{E1729282-9E93-C752-06A9-60792561676E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27;p48">
              <a:extLst>
                <a:ext uri="{FF2B5EF4-FFF2-40B4-BE49-F238E27FC236}">
                  <a16:creationId xmlns:a16="http://schemas.microsoft.com/office/drawing/2014/main" id="{76F36B33-4EA9-3A6F-2642-BF812B0AF15C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28;p48">
              <a:extLst>
                <a:ext uri="{FF2B5EF4-FFF2-40B4-BE49-F238E27FC236}">
                  <a16:creationId xmlns:a16="http://schemas.microsoft.com/office/drawing/2014/main" id="{AD646681-C002-457A-4567-603569E04B3A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0230-0A4D-14B2-DFEB-65DDB760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Scope</a:t>
            </a:r>
          </a:p>
        </p:txBody>
      </p:sp>
      <p:sp>
        <p:nvSpPr>
          <p:cNvPr id="33" name="Google Shape;4132;p40">
            <a:extLst>
              <a:ext uri="{FF2B5EF4-FFF2-40B4-BE49-F238E27FC236}">
                <a16:creationId xmlns:a16="http://schemas.microsoft.com/office/drawing/2014/main" id="{A47A7013-46CA-0793-F49F-FCF6622AE5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9731" y="512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4" name="Google Shape;4133;p40">
            <a:extLst>
              <a:ext uri="{FF2B5EF4-FFF2-40B4-BE49-F238E27FC236}">
                <a16:creationId xmlns:a16="http://schemas.microsoft.com/office/drawing/2014/main" id="{DEEF1B4A-104D-AE82-B719-0BFFA20589C1}"/>
              </a:ext>
            </a:extLst>
          </p:cNvPr>
          <p:cNvSpPr/>
          <p:nvPr/>
        </p:nvSpPr>
        <p:spPr>
          <a:xfrm>
            <a:off x="838200" y="292347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134;p40">
            <a:extLst>
              <a:ext uri="{FF2B5EF4-FFF2-40B4-BE49-F238E27FC236}">
                <a16:creationId xmlns:a16="http://schemas.microsoft.com/office/drawing/2014/main" id="{09337A39-501A-6EBA-67E9-8D840EB60632}"/>
              </a:ext>
            </a:extLst>
          </p:cNvPr>
          <p:cNvSpPr/>
          <p:nvPr/>
        </p:nvSpPr>
        <p:spPr>
          <a:xfrm>
            <a:off x="838200" y="292347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4135;p40">
            <a:extLst>
              <a:ext uri="{FF2B5EF4-FFF2-40B4-BE49-F238E27FC236}">
                <a16:creationId xmlns:a16="http://schemas.microsoft.com/office/drawing/2014/main" id="{6FAFE007-D032-DCA9-F1C9-EC10743CCAA8}"/>
              </a:ext>
            </a:extLst>
          </p:cNvPr>
          <p:cNvGrpSpPr/>
          <p:nvPr/>
        </p:nvGrpSpPr>
        <p:grpSpPr>
          <a:xfrm>
            <a:off x="2624539" y="2255851"/>
            <a:ext cx="473400" cy="473400"/>
            <a:chOff x="1786339" y="1703401"/>
            <a:chExt cx="473400" cy="473400"/>
          </a:xfrm>
        </p:grpSpPr>
        <p:sp>
          <p:nvSpPr>
            <p:cNvPr id="37" name="Google Shape;4136;p40">
              <a:extLst>
                <a:ext uri="{FF2B5EF4-FFF2-40B4-BE49-F238E27FC236}">
                  <a16:creationId xmlns:a16="http://schemas.microsoft.com/office/drawing/2014/main" id="{0521F5F6-DBFC-5683-4482-5754C461625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8" name="Google Shape;4137;p40">
              <a:extLst>
                <a:ext uri="{FF2B5EF4-FFF2-40B4-BE49-F238E27FC236}">
                  <a16:creationId xmlns:a16="http://schemas.microsoft.com/office/drawing/2014/main" id="{97154EE7-91CB-C8F1-DA10-F1F364475216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39" name="Google Shape;4138;p40">
            <a:extLst>
              <a:ext uri="{FF2B5EF4-FFF2-40B4-BE49-F238E27FC236}">
                <a16:creationId xmlns:a16="http://schemas.microsoft.com/office/drawing/2014/main" id="{A83EFDAC-0628-E2F3-99C5-5D5635B49F1A}"/>
              </a:ext>
            </a:extLst>
          </p:cNvPr>
          <p:cNvGrpSpPr/>
          <p:nvPr/>
        </p:nvGrpSpPr>
        <p:grpSpPr>
          <a:xfrm>
            <a:off x="4652614" y="2255851"/>
            <a:ext cx="473400" cy="473400"/>
            <a:chOff x="3814414" y="1703401"/>
            <a:chExt cx="473400" cy="473400"/>
          </a:xfrm>
        </p:grpSpPr>
        <p:sp>
          <p:nvSpPr>
            <p:cNvPr id="40" name="Google Shape;4139;p40">
              <a:extLst>
                <a:ext uri="{FF2B5EF4-FFF2-40B4-BE49-F238E27FC236}">
                  <a16:creationId xmlns:a16="http://schemas.microsoft.com/office/drawing/2014/main" id="{C2EF4B30-C519-7078-81FC-13CD87E8A8A0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" name="Google Shape;4140;p40">
              <a:extLst>
                <a:ext uri="{FF2B5EF4-FFF2-40B4-BE49-F238E27FC236}">
                  <a16:creationId xmlns:a16="http://schemas.microsoft.com/office/drawing/2014/main" id="{1C0B15FE-9F01-172A-823C-5390788E9D4D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2" name="Google Shape;4141;p40">
            <a:extLst>
              <a:ext uri="{FF2B5EF4-FFF2-40B4-BE49-F238E27FC236}">
                <a16:creationId xmlns:a16="http://schemas.microsoft.com/office/drawing/2014/main" id="{B1079832-A32F-3D30-1B87-0446BE798347}"/>
              </a:ext>
            </a:extLst>
          </p:cNvPr>
          <p:cNvGrpSpPr/>
          <p:nvPr/>
        </p:nvGrpSpPr>
        <p:grpSpPr>
          <a:xfrm>
            <a:off x="6680689" y="2255851"/>
            <a:ext cx="473400" cy="473400"/>
            <a:chOff x="5842489" y="1703401"/>
            <a:chExt cx="473400" cy="473400"/>
          </a:xfrm>
        </p:grpSpPr>
        <p:sp>
          <p:nvSpPr>
            <p:cNvPr id="43" name="Google Shape;4142;p40">
              <a:extLst>
                <a:ext uri="{FF2B5EF4-FFF2-40B4-BE49-F238E27FC236}">
                  <a16:creationId xmlns:a16="http://schemas.microsoft.com/office/drawing/2014/main" id="{FBDFFE97-F244-2647-AEF7-D11CECF03A6F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4" name="Google Shape;4143;p40">
              <a:extLst>
                <a:ext uri="{FF2B5EF4-FFF2-40B4-BE49-F238E27FC236}">
                  <a16:creationId xmlns:a16="http://schemas.microsoft.com/office/drawing/2014/main" id="{02D34BFD-40F7-5EC7-7FCD-8F761868DAC2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5" name="Google Shape;4144;p40">
            <a:extLst>
              <a:ext uri="{FF2B5EF4-FFF2-40B4-BE49-F238E27FC236}">
                <a16:creationId xmlns:a16="http://schemas.microsoft.com/office/drawing/2014/main" id="{29D990E1-F72E-6D16-59AF-2C63F77B7027}"/>
              </a:ext>
            </a:extLst>
          </p:cNvPr>
          <p:cNvGrpSpPr/>
          <p:nvPr/>
        </p:nvGrpSpPr>
        <p:grpSpPr>
          <a:xfrm>
            <a:off x="7719014" y="4128750"/>
            <a:ext cx="473400" cy="473400"/>
            <a:chOff x="6880814" y="3576300"/>
            <a:chExt cx="473400" cy="473400"/>
          </a:xfrm>
        </p:grpSpPr>
        <p:sp>
          <p:nvSpPr>
            <p:cNvPr id="46" name="Google Shape;4145;p40">
              <a:extLst>
                <a:ext uri="{FF2B5EF4-FFF2-40B4-BE49-F238E27FC236}">
                  <a16:creationId xmlns:a16="http://schemas.microsoft.com/office/drawing/2014/main" id="{515A08D2-BE6D-565C-E4A4-4F1FFFD5B30D}"/>
                </a:ext>
              </a:extLst>
            </p:cNvPr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7" name="Google Shape;4146;p40">
              <a:extLst>
                <a:ext uri="{FF2B5EF4-FFF2-40B4-BE49-F238E27FC236}">
                  <a16:creationId xmlns:a16="http://schemas.microsoft.com/office/drawing/2014/main" id="{5C6ADA57-A6E6-84E6-B7EC-F02CEE539CFE}"/>
                </a:ext>
              </a:extLst>
            </p:cNvPr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8" name="Google Shape;4147;p40">
            <a:extLst>
              <a:ext uri="{FF2B5EF4-FFF2-40B4-BE49-F238E27FC236}">
                <a16:creationId xmlns:a16="http://schemas.microsoft.com/office/drawing/2014/main" id="{6D1068BB-0B56-3052-F929-990AED979BDA}"/>
              </a:ext>
            </a:extLst>
          </p:cNvPr>
          <p:cNvGrpSpPr/>
          <p:nvPr/>
        </p:nvGrpSpPr>
        <p:grpSpPr>
          <a:xfrm>
            <a:off x="5690939" y="4128750"/>
            <a:ext cx="473400" cy="473400"/>
            <a:chOff x="4852739" y="3576300"/>
            <a:chExt cx="473400" cy="473400"/>
          </a:xfrm>
        </p:grpSpPr>
        <p:sp>
          <p:nvSpPr>
            <p:cNvPr id="49" name="Google Shape;4148;p40">
              <a:extLst>
                <a:ext uri="{FF2B5EF4-FFF2-40B4-BE49-F238E27FC236}">
                  <a16:creationId xmlns:a16="http://schemas.microsoft.com/office/drawing/2014/main" id="{27CD51B1-1910-1116-235E-9546956742B7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0" name="Google Shape;4149;p40">
              <a:extLst>
                <a:ext uri="{FF2B5EF4-FFF2-40B4-BE49-F238E27FC236}">
                  <a16:creationId xmlns:a16="http://schemas.microsoft.com/office/drawing/2014/main" id="{BCEF22B5-6456-A668-206E-30094823FE58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51" name="Google Shape;4150;p40">
            <a:extLst>
              <a:ext uri="{FF2B5EF4-FFF2-40B4-BE49-F238E27FC236}">
                <a16:creationId xmlns:a16="http://schemas.microsoft.com/office/drawing/2014/main" id="{DF02E287-B3F9-9F3A-E984-CA8503A1E7B9}"/>
              </a:ext>
            </a:extLst>
          </p:cNvPr>
          <p:cNvGrpSpPr/>
          <p:nvPr/>
        </p:nvGrpSpPr>
        <p:grpSpPr>
          <a:xfrm>
            <a:off x="3662864" y="4128750"/>
            <a:ext cx="473400" cy="473400"/>
            <a:chOff x="2824664" y="3576300"/>
            <a:chExt cx="473400" cy="473400"/>
          </a:xfrm>
        </p:grpSpPr>
        <p:sp>
          <p:nvSpPr>
            <p:cNvPr id="52" name="Google Shape;4151;p40">
              <a:extLst>
                <a:ext uri="{FF2B5EF4-FFF2-40B4-BE49-F238E27FC236}">
                  <a16:creationId xmlns:a16="http://schemas.microsoft.com/office/drawing/2014/main" id="{11256B67-C29C-2EAB-DFFE-5F9E11B1B835}"/>
                </a:ext>
              </a:extLst>
            </p:cNvPr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3" name="Google Shape;4152;p40">
              <a:extLst>
                <a:ext uri="{FF2B5EF4-FFF2-40B4-BE49-F238E27FC236}">
                  <a16:creationId xmlns:a16="http://schemas.microsoft.com/office/drawing/2014/main" id="{7813722C-4B5B-E719-88C2-D2BE0B6DF3EB}"/>
                </a:ext>
              </a:extLst>
            </p:cNvPr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54" name="Google Shape;4153;p40">
            <a:extLst>
              <a:ext uri="{FF2B5EF4-FFF2-40B4-BE49-F238E27FC236}">
                <a16:creationId xmlns:a16="http://schemas.microsoft.com/office/drawing/2014/main" id="{689E9DD2-C03C-FD3B-BAA1-5E915B3B55CD}"/>
              </a:ext>
            </a:extLst>
          </p:cNvPr>
          <p:cNvSpPr txBox="1"/>
          <p:nvPr/>
        </p:nvSpPr>
        <p:spPr>
          <a:xfrm>
            <a:off x="2218050" y="17085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Project Planning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Requirements Analysis</a:t>
            </a:r>
            <a:endParaRPr sz="105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5" name="Google Shape;4154;p40">
            <a:extLst>
              <a:ext uri="{FF2B5EF4-FFF2-40B4-BE49-F238E27FC236}">
                <a16:creationId xmlns:a16="http://schemas.microsoft.com/office/drawing/2014/main" id="{3AE51043-4FA7-CF5A-082A-1CD14D6D94A7}"/>
              </a:ext>
            </a:extLst>
          </p:cNvPr>
          <p:cNvSpPr txBox="1"/>
          <p:nvPr/>
        </p:nvSpPr>
        <p:spPr>
          <a:xfrm>
            <a:off x="4215405" y="17085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Testing and Quality Assurance</a:t>
            </a:r>
            <a:endParaRPr sz="105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6" name="Google Shape;4155;p40">
            <a:extLst>
              <a:ext uri="{FF2B5EF4-FFF2-40B4-BE49-F238E27FC236}">
                <a16:creationId xmlns:a16="http://schemas.microsoft.com/office/drawing/2014/main" id="{AD3554BD-9CF3-0B66-1A9E-D93C5B5DDAD0}"/>
              </a:ext>
            </a:extLst>
          </p:cNvPr>
          <p:cNvSpPr txBox="1"/>
          <p:nvPr/>
        </p:nvSpPr>
        <p:spPr>
          <a:xfrm>
            <a:off x="6274210" y="17085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Documentation</a:t>
            </a:r>
            <a:endParaRPr sz="11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7" name="Google Shape;4156;p40">
            <a:extLst>
              <a:ext uri="{FF2B5EF4-FFF2-40B4-BE49-F238E27FC236}">
                <a16:creationId xmlns:a16="http://schemas.microsoft.com/office/drawing/2014/main" id="{AC215FF5-131D-440C-9C98-D3304967730C}"/>
              </a:ext>
            </a:extLst>
          </p:cNvPr>
          <p:cNvSpPr txBox="1"/>
          <p:nvPr/>
        </p:nvSpPr>
        <p:spPr>
          <a:xfrm>
            <a:off x="3201444" y="4616050"/>
            <a:ext cx="139623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Design and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Security Measures</a:t>
            </a:r>
            <a:endParaRPr sz="105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" name="Google Shape;4157;p40">
            <a:extLst>
              <a:ext uri="{FF2B5EF4-FFF2-40B4-BE49-F238E27FC236}">
                <a16:creationId xmlns:a16="http://schemas.microsoft.com/office/drawing/2014/main" id="{926401DA-DD60-E772-F840-50DD634DFD8F}"/>
              </a:ext>
            </a:extLst>
          </p:cNvPr>
          <p:cNvSpPr txBox="1"/>
          <p:nvPr/>
        </p:nvSpPr>
        <p:spPr>
          <a:xfrm>
            <a:off x="5284455" y="46160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 Training</a:t>
            </a:r>
            <a:endParaRPr sz="11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9" name="Google Shape;4158;p40">
            <a:extLst>
              <a:ext uri="{FF2B5EF4-FFF2-40B4-BE49-F238E27FC236}">
                <a16:creationId xmlns:a16="http://schemas.microsoft.com/office/drawing/2014/main" id="{C2602589-3136-A58B-73AA-9A47016247D6}"/>
              </a:ext>
            </a:extLst>
          </p:cNvPr>
          <p:cNvSpPr txBox="1"/>
          <p:nvPr/>
        </p:nvSpPr>
        <p:spPr>
          <a:xfrm>
            <a:off x="7312535" y="46160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Deployment and Maintenance</a:t>
            </a:r>
            <a:endParaRPr sz="11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37318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23CD-D6F6-BA1D-EA0F-FBB95B3B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7EDE-8209-66DC-5903-3C172A87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78" name="Google Shape;4088;p39">
            <a:extLst>
              <a:ext uri="{FF2B5EF4-FFF2-40B4-BE49-F238E27FC236}">
                <a16:creationId xmlns:a16="http://schemas.microsoft.com/office/drawing/2014/main" id="{E796A2B4-D9BE-D845-5227-15C123D22EE8}"/>
              </a:ext>
            </a:extLst>
          </p:cNvPr>
          <p:cNvSpPr txBox="1">
            <a:spLocks/>
          </p:cNvSpPr>
          <p:nvPr/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79" name="Google Shape;4090;p39">
            <a:extLst>
              <a:ext uri="{FF2B5EF4-FFF2-40B4-BE49-F238E27FC236}">
                <a16:creationId xmlns:a16="http://schemas.microsoft.com/office/drawing/2014/main" id="{03013F8A-1C87-A344-4DA2-0EFB6046A672}"/>
              </a:ext>
            </a:extLst>
          </p:cNvPr>
          <p:cNvSpPr/>
          <p:nvPr/>
        </p:nvSpPr>
        <p:spPr>
          <a:xfrm>
            <a:off x="6098791" y="2810253"/>
            <a:ext cx="1678235" cy="776828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DEC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4091;p39">
            <a:extLst>
              <a:ext uri="{FF2B5EF4-FFF2-40B4-BE49-F238E27FC236}">
                <a16:creationId xmlns:a16="http://schemas.microsoft.com/office/drawing/2014/main" id="{B569635F-1CF0-EA9F-547D-970E16E72C2A}"/>
              </a:ext>
            </a:extLst>
          </p:cNvPr>
          <p:cNvSpPr/>
          <p:nvPr/>
        </p:nvSpPr>
        <p:spPr>
          <a:xfrm>
            <a:off x="4917897" y="2810253"/>
            <a:ext cx="1588602" cy="776828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NOV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4092;p39">
            <a:extLst>
              <a:ext uri="{FF2B5EF4-FFF2-40B4-BE49-F238E27FC236}">
                <a16:creationId xmlns:a16="http://schemas.microsoft.com/office/drawing/2014/main" id="{C1627BAC-6FE9-8000-C522-091B85356545}"/>
              </a:ext>
            </a:extLst>
          </p:cNvPr>
          <p:cNvSpPr/>
          <p:nvPr/>
        </p:nvSpPr>
        <p:spPr>
          <a:xfrm>
            <a:off x="3647370" y="2810253"/>
            <a:ext cx="1556006" cy="776828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OCT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" name="Google Shape;4093;p39">
            <a:extLst>
              <a:ext uri="{FF2B5EF4-FFF2-40B4-BE49-F238E27FC236}">
                <a16:creationId xmlns:a16="http://schemas.microsoft.com/office/drawing/2014/main" id="{D3A38DB6-2784-E6A4-B0D6-35EAA5CBC2B2}"/>
              </a:ext>
            </a:extLst>
          </p:cNvPr>
          <p:cNvSpPr/>
          <p:nvPr/>
        </p:nvSpPr>
        <p:spPr>
          <a:xfrm>
            <a:off x="2323133" y="2810254"/>
            <a:ext cx="1588597" cy="776827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4104;p39">
            <a:extLst>
              <a:ext uri="{FF2B5EF4-FFF2-40B4-BE49-F238E27FC236}">
                <a16:creationId xmlns:a16="http://schemas.microsoft.com/office/drawing/2014/main" id="{FFD65310-0DA3-ED45-070E-022E6ED95D2B}"/>
              </a:ext>
            </a:extLst>
          </p:cNvPr>
          <p:cNvSpPr txBox="1"/>
          <p:nvPr/>
        </p:nvSpPr>
        <p:spPr>
          <a:xfrm>
            <a:off x="2404552" y="1527578"/>
            <a:ext cx="1507176" cy="6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Project Initiation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Requirements Gathering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B0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" name="Google Shape;4106;p39">
            <a:extLst>
              <a:ext uri="{FF2B5EF4-FFF2-40B4-BE49-F238E27FC236}">
                <a16:creationId xmlns:a16="http://schemas.microsoft.com/office/drawing/2014/main" id="{8202D6BF-6DE5-1ED5-301F-EFD8C99FA7F4}"/>
              </a:ext>
            </a:extLst>
          </p:cNvPr>
          <p:cNvSpPr txBox="1"/>
          <p:nvPr/>
        </p:nvSpPr>
        <p:spPr>
          <a:xfrm>
            <a:off x="5203376" y="1147815"/>
            <a:ext cx="1617553" cy="65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 Training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Deployment</a:t>
            </a:r>
            <a:endParaRPr sz="1050" dirty="0">
              <a:solidFill>
                <a:srgbClr val="00B0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95" name="Google Shape;4107;p39">
            <a:extLst>
              <a:ext uri="{FF2B5EF4-FFF2-40B4-BE49-F238E27FC236}">
                <a16:creationId xmlns:a16="http://schemas.microsoft.com/office/drawing/2014/main" id="{4710C007-9E5F-F26C-F859-34F12A0A6E8A}"/>
              </a:ext>
            </a:extLst>
          </p:cNvPr>
          <p:cNvCxnSpPr>
            <a:cxnSpLocks/>
          </p:cNvCxnSpPr>
          <p:nvPr/>
        </p:nvCxnSpPr>
        <p:spPr>
          <a:xfrm flipH="1" flipV="1">
            <a:off x="2955353" y="1993900"/>
            <a:ext cx="1" cy="78949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7" name="Google Shape;4109;p39">
            <a:extLst>
              <a:ext uri="{FF2B5EF4-FFF2-40B4-BE49-F238E27FC236}">
                <a16:creationId xmlns:a16="http://schemas.microsoft.com/office/drawing/2014/main" id="{C4A1ACB6-BAFF-A171-C1B0-C0332AF54486}"/>
              </a:ext>
            </a:extLst>
          </p:cNvPr>
          <p:cNvCxnSpPr>
            <a:cxnSpLocks/>
          </p:cNvCxnSpPr>
          <p:nvPr/>
        </p:nvCxnSpPr>
        <p:spPr>
          <a:xfrm flipV="1">
            <a:off x="5710439" y="1993900"/>
            <a:ext cx="0" cy="73356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4" name="Google Shape;4116;p39">
            <a:extLst>
              <a:ext uri="{FF2B5EF4-FFF2-40B4-BE49-F238E27FC236}">
                <a16:creationId xmlns:a16="http://schemas.microsoft.com/office/drawing/2014/main" id="{35617D0E-C0C2-DC7D-1AB6-4BA216EB202A}"/>
              </a:ext>
            </a:extLst>
          </p:cNvPr>
          <p:cNvSpPr txBox="1"/>
          <p:nvPr/>
        </p:nvSpPr>
        <p:spPr>
          <a:xfrm>
            <a:off x="3498026" y="4287272"/>
            <a:ext cx="1854694" cy="64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B0F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Design and Development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B0F0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Testing and Quality Assurance</a:t>
            </a:r>
            <a:endParaRPr sz="1050" dirty="0">
              <a:solidFill>
                <a:srgbClr val="00B0F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4118;p39">
            <a:extLst>
              <a:ext uri="{FF2B5EF4-FFF2-40B4-BE49-F238E27FC236}">
                <a16:creationId xmlns:a16="http://schemas.microsoft.com/office/drawing/2014/main" id="{7913A79E-AB60-11A2-4763-F338A2789730}"/>
              </a:ext>
            </a:extLst>
          </p:cNvPr>
          <p:cNvSpPr txBox="1"/>
          <p:nvPr/>
        </p:nvSpPr>
        <p:spPr>
          <a:xfrm>
            <a:off x="6227806" y="4433166"/>
            <a:ext cx="1549217" cy="64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B0F0"/>
                </a:solidFill>
                <a:latin typeface="Titillium Web"/>
                <a:ea typeface="Titillium Web"/>
                <a:cs typeface="Titillium Web"/>
                <a:sym typeface="Titillium Web"/>
              </a:rPr>
              <a:t>Ongoing Maintenance</a:t>
            </a:r>
            <a:endParaRPr sz="1050" dirty="0">
              <a:solidFill>
                <a:srgbClr val="00B0F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07" name="Google Shape;4119;p39">
            <a:extLst>
              <a:ext uri="{FF2B5EF4-FFF2-40B4-BE49-F238E27FC236}">
                <a16:creationId xmlns:a16="http://schemas.microsoft.com/office/drawing/2014/main" id="{C5DEFB45-E686-D325-2159-8757FB4D7703}"/>
              </a:ext>
            </a:extLst>
          </p:cNvPr>
          <p:cNvCxnSpPr>
            <a:cxnSpLocks/>
          </p:cNvCxnSpPr>
          <p:nvPr/>
        </p:nvCxnSpPr>
        <p:spPr>
          <a:xfrm flipV="1">
            <a:off x="4304931" y="3618192"/>
            <a:ext cx="0" cy="64488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9" name="Google Shape;4121;p39">
            <a:extLst>
              <a:ext uri="{FF2B5EF4-FFF2-40B4-BE49-F238E27FC236}">
                <a16:creationId xmlns:a16="http://schemas.microsoft.com/office/drawing/2014/main" id="{F7516032-FF73-74BA-15DA-CC3E78D87041}"/>
              </a:ext>
            </a:extLst>
          </p:cNvPr>
          <p:cNvCxnSpPr>
            <a:cxnSpLocks/>
          </p:cNvCxnSpPr>
          <p:nvPr/>
        </p:nvCxnSpPr>
        <p:spPr>
          <a:xfrm flipV="1">
            <a:off x="6937908" y="3600792"/>
            <a:ext cx="0" cy="74903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470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80E-1195-12C4-13F0-5A68CD2F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421E-9AF0-59E5-595E-0253301C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implementation of the intranet system will yield numerous benefits for Nairobi City County, including:</a:t>
            </a:r>
          </a:p>
          <a:p>
            <a:endParaRPr lang="en-US" dirty="0"/>
          </a:p>
          <a:p>
            <a:r>
              <a:rPr lang="en-US" dirty="0"/>
              <a:t>Improved internal communication and information sharing.</a:t>
            </a:r>
          </a:p>
          <a:p>
            <a:r>
              <a:rPr lang="en-US" dirty="0"/>
              <a:t>Enhanced collaboration and knowledge exchange among departments.</a:t>
            </a:r>
          </a:p>
          <a:p>
            <a:r>
              <a:rPr lang="en-US" dirty="0"/>
              <a:t>Efficient document management, reducing time spent searching for information.</a:t>
            </a:r>
          </a:p>
          <a:p>
            <a:r>
              <a:rPr lang="en-US" dirty="0"/>
              <a:t>Increased transparency and accountability through task tracking.</a:t>
            </a:r>
          </a:p>
          <a:p>
            <a:r>
              <a:rPr lang="en-US" dirty="0"/>
              <a:t>Integration with existing systems, streamlining processes and data exchange.</a:t>
            </a:r>
          </a:p>
          <a:p>
            <a:r>
              <a:rPr lang="en-US" dirty="0"/>
              <a:t>Enhanced data security and compliance with relevant regulations.</a:t>
            </a:r>
          </a:p>
        </p:txBody>
      </p:sp>
    </p:spTree>
    <p:extLst>
      <p:ext uri="{BB962C8B-B14F-4D97-AF65-F5344CB8AC3E}">
        <p14:creationId xmlns:p14="http://schemas.microsoft.com/office/powerpoint/2010/main" val="115744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2D42-455A-1298-9599-E3A81595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523F-76F9-0711-ECF2-322FDBFD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excited about the opportunity to work with Nairobi City County on this transformative project. Our team is committed to delivering a cutting-edge intranet system that aligns with your organization's goals and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Titillium Web</vt:lpstr>
      <vt:lpstr>Office Theme</vt:lpstr>
      <vt:lpstr> </vt:lpstr>
      <vt:lpstr>Attachment Project</vt:lpstr>
      <vt:lpstr>Introduction</vt:lpstr>
      <vt:lpstr>Objectives</vt:lpstr>
      <vt:lpstr>Scope</vt:lpstr>
      <vt:lpstr>Timeline</vt:lpstr>
      <vt:lpstr>Benefits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bad boy</dc:creator>
  <cp:lastModifiedBy>bad boy</cp:lastModifiedBy>
  <cp:revision>2</cp:revision>
  <dcterms:created xsi:type="dcterms:W3CDTF">2023-09-14T02:59:01Z</dcterms:created>
  <dcterms:modified xsi:type="dcterms:W3CDTF">2023-09-14T04:04:29Z</dcterms:modified>
</cp:coreProperties>
</file>