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6" r:id="rId5"/>
    <p:sldId id="265" r:id="rId6"/>
    <p:sldId id="258" r:id="rId7"/>
    <p:sldId id="267" r:id="rId8"/>
    <p:sldId id="259" r:id="rId9"/>
    <p:sldId id="268" r:id="rId10"/>
    <p:sldId id="269" r:id="rId11"/>
    <p:sldId id="260" r:id="rId12"/>
    <p:sldId id="270" r:id="rId13"/>
    <p:sldId id="272" r:id="rId14"/>
    <p:sldId id="271" r:id="rId15"/>
    <p:sldId id="261" r:id="rId16"/>
    <p:sldId id="274" r:id="rId17"/>
    <p:sldId id="275" r:id="rId18"/>
    <p:sldId id="279" r:id="rId19"/>
    <p:sldId id="262" r:id="rId20"/>
    <p:sldId id="276" r:id="rId21"/>
    <p:sldId id="280" r:id="rId22"/>
    <p:sldId id="281" r:id="rId23"/>
    <p:sldId id="263" r:id="rId24"/>
    <p:sldId id="277" r:id="rId25"/>
    <p:sldId id="278" r:id="rId26"/>
    <p:sldId id="282" r:id="rId27"/>
    <p:sldId id="283" r:id="rId28"/>
    <p:sldId id="284" r:id="rId2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1A46F9-3314-F9EA-2C2A-2B8B1666E9B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D201C94-BA01-9094-1D22-8453B2601E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20D5FA26-A1FB-97EB-6CAB-7453048E6804}"/>
              </a:ext>
            </a:extLst>
          </p:cNvPr>
          <p:cNvSpPr>
            <a:spLocks noGrp="1"/>
          </p:cNvSpPr>
          <p:nvPr>
            <p:ph type="dt" sz="half" idx="10"/>
          </p:nvPr>
        </p:nvSpPr>
        <p:spPr/>
        <p:txBody>
          <a:bodyPr/>
          <a:lstStyle/>
          <a:p>
            <a:fld id="{9598500F-0538-4598-B8A6-FA6CFB7D3ED0}" type="datetimeFigureOut">
              <a:rPr lang="fr-FR" smtClean="0"/>
              <a:t>02/10/2023</a:t>
            </a:fld>
            <a:endParaRPr lang="fr-FR"/>
          </a:p>
        </p:txBody>
      </p:sp>
      <p:sp>
        <p:nvSpPr>
          <p:cNvPr id="5" name="Espace réservé du pied de page 4">
            <a:extLst>
              <a:ext uri="{FF2B5EF4-FFF2-40B4-BE49-F238E27FC236}">
                <a16:creationId xmlns:a16="http://schemas.microsoft.com/office/drawing/2014/main" id="{655F4524-72D1-8F36-4F5E-C74AAF93229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FAB5122-D1EC-EB83-42DE-DA137F85F0C1}"/>
              </a:ext>
            </a:extLst>
          </p:cNvPr>
          <p:cNvSpPr>
            <a:spLocks noGrp="1"/>
          </p:cNvSpPr>
          <p:nvPr>
            <p:ph type="sldNum" sz="quarter" idx="12"/>
          </p:nvPr>
        </p:nvSpPr>
        <p:spPr/>
        <p:txBody>
          <a:bodyPr/>
          <a:lstStyle/>
          <a:p>
            <a:fld id="{BD0C868F-C991-427B-B1F5-C8F85EB41FB9}" type="slidenum">
              <a:rPr lang="fr-FR" smtClean="0"/>
              <a:t>‹N°›</a:t>
            </a:fld>
            <a:endParaRPr lang="fr-FR"/>
          </a:p>
        </p:txBody>
      </p:sp>
    </p:spTree>
    <p:extLst>
      <p:ext uri="{BB962C8B-B14F-4D97-AF65-F5344CB8AC3E}">
        <p14:creationId xmlns:p14="http://schemas.microsoft.com/office/powerpoint/2010/main" val="3435057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DAFEF5-44CC-7560-2519-3F2EED67806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1341E60-8350-E304-06F4-6744ED917E5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B4BE0E0-D94F-E972-2383-A2A850C82203}"/>
              </a:ext>
            </a:extLst>
          </p:cNvPr>
          <p:cNvSpPr>
            <a:spLocks noGrp="1"/>
          </p:cNvSpPr>
          <p:nvPr>
            <p:ph type="dt" sz="half" idx="10"/>
          </p:nvPr>
        </p:nvSpPr>
        <p:spPr/>
        <p:txBody>
          <a:bodyPr/>
          <a:lstStyle/>
          <a:p>
            <a:fld id="{9598500F-0538-4598-B8A6-FA6CFB7D3ED0}" type="datetimeFigureOut">
              <a:rPr lang="fr-FR" smtClean="0"/>
              <a:t>02/10/2023</a:t>
            </a:fld>
            <a:endParaRPr lang="fr-FR"/>
          </a:p>
        </p:txBody>
      </p:sp>
      <p:sp>
        <p:nvSpPr>
          <p:cNvPr id="5" name="Espace réservé du pied de page 4">
            <a:extLst>
              <a:ext uri="{FF2B5EF4-FFF2-40B4-BE49-F238E27FC236}">
                <a16:creationId xmlns:a16="http://schemas.microsoft.com/office/drawing/2014/main" id="{4B5E1572-F324-54A3-D4C1-0383B12A5A4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140BF96-8247-F7E2-4BFA-DA387C2A96D4}"/>
              </a:ext>
            </a:extLst>
          </p:cNvPr>
          <p:cNvSpPr>
            <a:spLocks noGrp="1"/>
          </p:cNvSpPr>
          <p:nvPr>
            <p:ph type="sldNum" sz="quarter" idx="12"/>
          </p:nvPr>
        </p:nvSpPr>
        <p:spPr/>
        <p:txBody>
          <a:bodyPr/>
          <a:lstStyle/>
          <a:p>
            <a:fld id="{BD0C868F-C991-427B-B1F5-C8F85EB41FB9}" type="slidenum">
              <a:rPr lang="fr-FR" smtClean="0"/>
              <a:t>‹N°›</a:t>
            </a:fld>
            <a:endParaRPr lang="fr-FR"/>
          </a:p>
        </p:txBody>
      </p:sp>
    </p:spTree>
    <p:extLst>
      <p:ext uri="{BB962C8B-B14F-4D97-AF65-F5344CB8AC3E}">
        <p14:creationId xmlns:p14="http://schemas.microsoft.com/office/powerpoint/2010/main" val="344230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B46CFE0-F1D8-F001-7EED-AF1F195D5CB1}"/>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0F4A9A5E-CDE0-017D-D6BA-D3CBD782E13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2E791C3-A55C-C58F-DC42-9ACC4FB6C8B5}"/>
              </a:ext>
            </a:extLst>
          </p:cNvPr>
          <p:cNvSpPr>
            <a:spLocks noGrp="1"/>
          </p:cNvSpPr>
          <p:nvPr>
            <p:ph type="dt" sz="half" idx="10"/>
          </p:nvPr>
        </p:nvSpPr>
        <p:spPr/>
        <p:txBody>
          <a:bodyPr/>
          <a:lstStyle/>
          <a:p>
            <a:fld id="{9598500F-0538-4598-B8A6-FA6CFB7D3ED0}" type="datetimeFigureOut">
              <a:rPr lang="fr-FR" smtClean="0"/>
              <a:t>02/10/2023</a:t>
            </a:fld>
            <a:endParaRPr lang="fr-FR"/>
          </a:p>
        </p:txBody>
      </p:sp>
      <p:sp>
        <p:nvSpPr>
          <p:cNvPr id="5" name="Espace réservé du pied de page 4">
            <a:extLst>
              <a:ext uri="{FF2B5EF4-FFF2-40B4-BE49-F238E27FC236}">
                <a16:creationId xmlns:a16="http://schemas.microsoft.com/office/drawing/2014/main" id="{A425EFAC-58A1-721E-CCCC-7B494E28413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0A8B6B2-7115-E329-3073-44670BB13565}"/>
              </a:ext>
            </a:extLst>
          </p:cNvPr>
          <p:cNvSpPr>
            <a:spLocks noGrp="1"/>
          </p:cNvSpPr>
          <p:nvPr>
            <p:ph type="sldNum" sz="quarter" idx="12"/>
          </p:nvPr>
        </p:nvSpPr>
        <p:spPr/>
        <p:txBody>
          <a:bodyPr/>
          <a:lstStyle/>
          <a:p>
            <a:fld id="{BD0C868F-C991-427B-B1F5-C8F85EB41FB9}" type="slidenum">
              <a:rPr lang="fr-FR" smtClean="0"/>
              <a:t>‹N°›</a:t>
            </a:fld>
            <a:endParaRPr lang="fr-FR"/>
          </a:p>
        </p:txBody>
      </p:sp>
    </p:spTree>
    <p:extLst>
      <p:ext uri="{BB962C8B-B14F-4D97-AF65-F5344CB8AC3E}">
        <p14:creationId xmlns:p14="http://schemas.microsoft.com/office/powerpoint/2010/main" val="1568894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453338-618B-8598-BD35-F977E02278C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55101DA-A4A5-F067-59F2-87D75C042FC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BCCD57C-F159-6A09-7294-F77D7E039148}"/>
              </a:ext>
            </a:extLst>
          </p:cNvPr>
          <p:cNvSpPr>
            <a:spLocks noGrp="1"/>
          </p:cNvSpPr>
          <p:nvPr>
            <p:ph type="dt" sz="half" idx="10"/>
          </p:nvPr>
        </p:nvSpPr>
        <p:spPr/>
        <p:txBody>
          <a:bodyPr/>
          <a:lstStyle/>
          <a:p>
            <a:fld id="{9598500F-0538-4598-B8A6-FA6CFB7D3ED0}" type="datetimeFigureOut">
              <a:rPr lang="fr-FR" smtClean="0"/>
              <a:t>02/10/2023</a:t>
            </a:fld>
            <a:endParaRPr lang="fr-FR"/>
          </a:p>
        </p:txBody>
      </p:sp>
      <p:sp>
        <p:nvSpPr>
          <p:cNvPr id="5" name="Espace réservé du pied de page 4">
            <a:extLst>
              <a:ext uri="{FF2B5EF4-FFF2-40B4-BE49-F238E27FC236}">
                <a16:creationId xmlns:a16="http://schemas.microsoft.com/office/drawing/2014/main" id="{94A5FFA6-FF4B-B1C1-77E1-83D79FB2910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8EEDC74-1142-0BF0-7516-4621801726B8}"/>
              </a:ext>
            </a:extLst>
          </p:cNvPr>
          <p:cNvSpPr>
            <a:spLocks noGrp="1"/>
          </p:cNvSpPr>
          <p:nvPr>
            <p:ph type="sldNum" sz="quarter" idx="12"/>
          </p:nvPr>
        </p:nvSpPr>
        <p:spPr/>
        <p:txBody>
          <a:bodyPr/>
          <a:lstStyle/>
          <a:p>
            <a:fld id="{BD0C868F-C991-427B-B1F5-C8F85EB41FB9}" type="slidenum">
              <a:rPr lang="fr-FR" smtClean="0"/>
              <a:t>‹N°›</a:t>
            </a:fld>
            <a:endParaRPr lang="fr-FR"/>
          </a:p>
        </p:txBody>
      </p:sp>
    </p:spTree>
    <p:extLst>
      <p:ext uri="{BB962C8B-B14F-4D97-AF65-F5344CB8AC3E}">
        <p14:creationId xmlns:p14="http://schemas.microsoft.com/office/powerpoint/2010/main" val="1801948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3BDD50-EA79-73EC-553C-93F16E95018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D5F8D39-4011-97ED-6B60-8920217E2D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ACF0BBC9-9E15-5C87-A2A3-88B5801F6786}"/>
              </a:ext>
            </a:extLst>
          </p:cNvPr>
          <p:cNvSpPr>
            <a:spLocks noGrp="1"/>
          </p:cNvSpPr>
          <p:nvPr>
            <p:ph type="dt" sz="half" idx="10"/>
          </p:nvPr>
        </p:nvSpPr>
        <p:spPr/>
        <p:txBody>
          <a:bodyPr/>
          <a:lstStyle/>
          <a:p>
            <a:fld id="{9598500F-0538-4598-B8A6-FA6CFB7D3ED0}" type="datetimeFigureOut">
              <a:rPr lang="fr-FR" smtClean="0"/>
              <a:t>02/10/2023</a:t>
            </a:fld>
            <a:endParaRPr lang="fr-FR"/>
          </a:p>
        </p:txBody>
      </p:sp>
      <p:sp>
        <p:nvSpPr>
          <p:cNvPr id="5" name="Espace réservé du pied de page 4">
            <a:extLst>
              <a:ext uri="{FF2B5EF4-FFF2-40B4-BE49-F238E27FC236}">
                <a16:creationId xmlns:a16="http://schemas.microsoft.com/office/drawing/2014/main" id="{E0D55EF7-BF3D-46D2-89FF-BFB1A19E5E7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4E5B67C-5C5D-CA54-DABF-183586967B54}"/>
              </a:ext>
            </a:extLst>
          </p:cNvPr>
          <p:cNvSpPr>
            <a:spLocks noGrp="1"/>
          </p:cNvSpPr>
          <p:nvPr>
            <p:ph type="sldNum" sz="quarter" idx="12"/>
          </p:nvPr>
        </p:nvSpPr>
        <p:spPr/>
        <p:txBody>
          <a:bodyPr/>
          <a:lstStyle/>
          <a:p>
            <a:fld id="{BD0C868F-C991-427B-B1F5-C8F85EB41FB9}" type="slidenum">
              <a:rPr lang="fr-FR" smtClean="0"/>
              <a:t>‹N°›</a:t>
            </a:fld>
            <a:endParaRPr lang="fr-FR"/>
          </a:p>
        </p:txBody>
      </p:sp>
    </p:spTree>
    <p:extLst>
      <p:ext uri="{BB962C8B-B14F-4D97-AF65-F5344CB8AC3E}">
        <p14:creationId xmlns:p14="http://schemas.microsoft.com/office/powerpoint/2010/main" val="348329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170185-6E7C-6E06-E302-8F842878157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D5F5A26-AE5D-54BB-92D9-8045A48D75A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CF59FA67-1D27-A83E-6BD6-3006B3C10CB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234AA6CF-2E3D-AE47-6BDF-8B53BC0EC9EF}"/>
              </a:ext>
            </a:extLst>
          </p:cNvPr>
          <p:cNvSpPr>
            <a:spLocks noGrp="1"/>
          </p:cNvSpPr>
          <p:nvPr>
            <p:ph type="dt" sz="half" idx="10"/>
          </p:nvPr>
        </p:nvSpPr>
        <p:spPr/>
        <p:txBody>
          <a:bodyPr/>
          <a:lstStyle/>
          <a:p>
            <a:fld id="{9598500F-0538-4598-B8A6-FA6CFB7D3ED0}" type="datetimeFigureOut">
              <a:rPr lang="fr-FR" smtClean="0"/>
              <a:t>02/10/2023</a:t>
            </a:fld>
            <a:endParaRPr lang="fr-FR"/>
          </a:p>
        </p:txBody>
      </p:sp>
      <p:sp>
        <p:nvSpPr>
          <p:cNvPr id="6" name="Espace réservé du pied de page 5">
            <a:extLst>
              <a:ext uri="{FF2B5EF4-FFF2-40B4-BE49-F238E27FC236}">
                <a16:creationId xmlns:a16="http://schemas.microsoft.com/office/drawing/2014/main" id="{041B9653-08BE-2BEA-FC61-68E029ADF4B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D4DFBE6-D5E2-2144-82E9-45863CCE7B62}"/>
              </a:ext>
            </a:extLst>
          </p:cNvPr>
          <p:cNvSpPr>
            <a:spLocks noGrp="1"/>
          </p:cNvSpPr>
          <p:nvPr>
            <p:ph type="sldNum" sz="quarter" idx="12"/>
          </p:nvPr>
        </p:nvSpPr>
        <p:spPr/>
        <p:txBody>
          <a:bodyPr/>
          <a:lstStyle/>
          <a:p>
            <a:fld id="{BD0C868F-C991-427B-B1F5-C8F85EB41FB9}" type="slidenum">
              <a:rPr lang="fr-FR" smtClean="0"/>
              <a:t>‹N°›</a:t>
            </a:fld>
            <a:endParaRPr lang="fr-FR"/>
          </a:p>
        </p:txBody>
      </p:sp>
    </p:spTree>
    <p:extLst>
      <p:ext uri="{BB962C8B-B14F-4D97-AF65-F5344CB8AC3E}">
        <p14:creationId xmlns:p14="http://schemas.microsoft.com/office/powerpoint/2010/main" val="2623256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C4DCB0-B4D9-AD9F-DF52-E746E2631189}"/>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C2AA9036-95D1-B953-CB01-5E91C0FDF2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759F343-7D1B-7AAF-D93B-126BF6EC908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5C575B4-2D29-9077-D3A3-4120F7C8E2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2FDC1C3-D6C0-8A8C-3469-9E02B5FDD5AD}"/>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18BC2F3-94F9-C0C5-042A-067995F9B2D1}"/>
              </a:ext>
            </a:extLst>
          </p:cNvPr>
          <p:cNvSpPr>
            <a:spLocks noGrp="1"/>
          </p:cNvSpPr>
          <p:nvPr>
            <p:ph type="dt" sz="half" idx="10"/>
          </p:nvPr>
        </p:nvSpPr>
        <p:spPr/>
        <p:txBody>
          <a:bodyPr/>
          <a:lstStyle/>
          <a:p>
            <a:fld id="{9598500F-0538-4598-B8A6-FA6CFB7D3ED0}" type="datetimeFigureOut">
              <a:rPr lang="fr-FR" smtClean="0"/>
              <a:t>02/10/2023</a:t>
            </a:fld>
            <a:endParaRPr lang="fr-FR"/>
          </a:p>
        </p:txBody>
      </p:sp>
      <p:sp>
        <p:nvSpPr>
          <p:cNvPr id="8" name="Espace réservé du pied de page 7">
            <a:extLst>
              <a:ext uri="{FF2B5EF4-FFF2-40B4-BE49-F238E27FC236}">
                <a16:creationId xmlns:a16="http://schemas.microsoft.com/office/drawing/2014/main" id="{AA3C9ACB-AFB7-8DA7-7B31-C8CA74517DFA}"/>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07C9030-80A7-7CD0-0892-462584673DAB}"/>
              </a:ext>
            </a:extLst>
          </p:cNvPr>
          <p:cNvSpPr>
            <a:spLocks noGrp="1"/>
          </p:cNvSpPr>
          <p:nvPr>
            <p:ph type="sldNum" sz="quarter" idx="12"/>
          </p:nvPr>
        </p:nvSpPr>
        <p:spPr/>
        <p:txBody>
          <a:bodyPr/>
          <a:lstStyle/>
          <a:p>
            <a:fld id="{BD0C868F-C991-427B-B1F5-C8F85EB41FB9}" type="slidenum">
              <a:rPr lang="fr-FR" smtClean="0"/>
              <a:t>‹N°›</a:t>
            </a:fld>
            <a:endParaRPr lang="fr-FR"/>
          </a:p>
        </p:txBody>
      </p:sp>
    </p:spTree>
    <p:extLst>
      <p:ext uri="{BB962C8B-B14F-4D97-AF65-F5344CB8AC3E}">
        <p14:creationId xmlns:p14="http://schemas.microsoft.com/office/powerpoint/2010/main" val="2602678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E21EED-5100-BD75-F9E0-AB57299062B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90003C0-AB77-F7CD-F889-215E8A051C74}"/>
              </a:ext>
            </a:extLst>
          </p:cNvPr>
          <p:cNvSpPr>
            <a:spLocks noGrp="1"/>
          </p:cNvSpPr>
          <p:nvPr>
            <p:ph type="dt" sz="half" idx="10"/>
          </p:nvPr>
        </p:nvSpPr>
        <p:spPr/>
        <p:txBody>
          <a:bodyPr/>
          <a:lstStyle/>
          <a:p>
            <a:fld id="{9598500F-0538-4598-B8A6-FA6CFB7D3ED0}" type="datetimeFigureOut">
              <a:rPr lang="fr-FR" smtClean="0"/>
              <a:t>02/10/2023</a:t>
            </a:fld>
            <a:endParaRPr lang="fr-FR"/>
          </a:p>
        </p:txBody>
      </p:sp>
      <p:sp>
        <p:nvSpPr>
          <p:cNvPr id="4" name="Espace réservé du pied de page 3">
            <a:extLst>
              <a:ext uri="{FF2B5EF4-FFF2-40B4-BE49-F238E27FC236}">
                <a16:creationId xmlns:a16="http://schemas.microsoft.com/office/drawing/2014/main" id="{E4619E95-EDEE-77B4-EFF3-FB896F592B3E}"/>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34E5340B-098C-3914-93ED-83744E7A4502}"/>
              </a:ext>
            </a:extLst>
          </p:cNvPr>
          <p:cNvSpPr>
            <a:spLocks noGrp="1"/>
          </p:cNvSpPr>
          <p:nvPr>
            <p:ph type="sldNum" sz="quarter" idx="12"/>
          </p:nvPr>
        </p:nvSpPr>
        <p:spPr/>
        <p:txBody>
          <a:bodyPr/>
          <a:lstStyle/>
          <a:p>
            <a:fld id="{BD0C868F-C991-427B-B1F5-C8F85EB41FB9}" type="slidenum">
              <a:rPr lang="fr-FR" smtClean="0"/>
              <a:t>‹N°›</a:t>
            </a:fld>
            <a:endParaRPr lang="fr-FR"/>
          </a:p>
        </p:txBody>
      </p:sp>
    </p:spTree>
    <p:extLst>
      <p:ext uri="{BB962C8B-B14F-4D97-AF65-F5344CB8AC3E}">
        <p14:creationId xmlns:p14="http://schemas.microsoft.com/office/powerpoint/2010/main" val="3197214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24B5A78-9C77-4746-F560-5F512D4476E6}"/>
              </a:ext>
            </a:extLst>
          </p:cNvPr>
          <p:cNvSpPr>
            <a:spLocks noGrp="1"/>
          </p:cNvSpPr>
          <p:nvPr>
            <p:ph type="dt" sz="half" idx="10"/>
          </p:nvPr>
        </p:nvSpPr>
        <p:spPr/>
        <p:txBody>
          <a:bodyPr/>
          <a:lstStyle/>
          <a:p>
            <a:fld id="{9598500F-0538-4598-B8A6-FA6CFB7D3ED0}" type="datetimeFigureOut">
              <a:rPr lang="fr-FR" smtClean="0"/>
              <a:t>02/10/2023</a:t>
            </a:fld>
            <a:endParaRPr lang="fr-FR"/>
          </a:p>
        </p:txBody>
      </p:sp>
      <p:sp>
        <p:nvSpPr>
          <p:cNvPr id="3" name="Espace réservé du pied de page 2">
            <a:extLst>
              <a:ext uri="{FF2B5EF4-FFF2-40B4-BE49-F238E27FC236}">
                <a16:creationId xmlns:a16="http://schemas.microsoft.com/office/drawing/2014/main" id="{F31A791B-A30E-E7C6-7F7F-B9F15F3FA989}"/>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4668E314-A066-4741-3443-7DA0575A6893}"/>
              </a:ext>
            </a:extLst>
          </p:cNvPr>
          <p:cNvSpPr>
            <a:spLocks noGrp="1"/>
          </p:cNvSpPr>
          <p:nvPr>
            <p:ph type="sldNum" sz="quarter" idx="12"/>
          </p:nvPr>
        </p:nvSpPr>
        <p:spPr/>
        <p:txBody>
          <a:bodyPr/>
          <a:lstStyle/>
          <a:p>
            <a:fld id="{BD0C868F-C991-427B-B1F5-C8F85EB41FB9}" type="slidenum">
              <a:rPr lang="fr-FR" smtClean="0"/>
              <a:t>‹N°›</a:t>
            </a:fld>
            <a:endParaRPr lang="fr-FR"/>
          </a:p>
        </p:txBody>
      </p:sp>
    </p:spTree>
    <p:extLst>
      <p:ext uri="{BB962C8B-B14F-4D97-AF65-F5344CB8AC3E}">
        <p14:creationId xmlns:p14="http://schemas.microsoft.com/office/powerpoint/2010/main" val="40326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554694-431D-E20F-C8B6-68A1D87A48F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80DC69FD-B8C4-D5CD-41B6-F4B3AB2299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94FE7D0-4182-A9D8-34E1-C4A6AFCA57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3E514A4-B1F4-A9B1-6BB5-F6ECEFBB9136}"/>
              </a:ext>
            </a:extLst>
          </p:cNvPr>
          <p:cNvSpPr>
            <a:spLocks noGrp="1"/>
          </p:cNvSpPr>
          <p:nvPr>
            <p:ph type="dt" sz="half" idx="10"/>
          </p:nvPr>
        </p:nvSpPr>
        <p:spPr/>
        <p:txBody>
          <a:bodyPr/>
          <a:lstStyle/>
          <a:p>
            <a:fld id="{9598500F-0538-4598-B8A6-FA6CFB7D3ED0}" type="datetimeFigureOut">
              <a:rPr lang="fr-FR" smtClean="0"/>
              <a:t>02/10/2023</a:t>
            </a:fld>
            <a:endParaRPr lang="fr-FR"/>
          </a:p>
        </p:txBody>
      </p:sp>
      <p:sp>
        <p:nvSpPr>
          <p:cNvPr id="6" name="Espace réservé du pied de page 5">
            <a:extLst>
              <a:ext uri="{FF2B5EF4-FFF2-40B4-BE49-F238E27FC236}">
                <a16:creationId xmlns:a16="http://schemas.microsoft.com/office/drawing/2014/main" id="{407C1660-E06C-A6FD-F4D9-9108D619CB7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0D059EF-30B1-0F23-D6FD-998716991B73}"/>
              </a:ext>
            </a:extLst>
          </p:cNvPr>
          <p:cNvSpPr>
            <a:spLocks noGrp="1"/>
          </p:cNvSpPr>
          <p:nvPr>
            <p:ph type="sldNum" sz="quarter" idx="12"/>
          </p:nvPr>
        </p:nvSpPr>
        <p:spPr/>
        <p:txBody>
          <a:bodyPr/>
          <a:lstStyle/>
          <a:p>
            <a:fld id="{BD0C868F-C991-427B-B1F5-C8F85EB41FB9}" type="slidenum">
              <a:rPr lang="fr-FR" smtClean="0"/>
              <a:t>‹N°›</a:t>
            </a:fld>
            <a:endParaRPr lang="fr-FR"/>
          </a:p>
        </p:txBody>
      </p:sp>
    </p:spTree>
    <p:extLst>
      <p:ext uri="{BB962C8B-B14F-4D97-AF65-F5344CB8AC3E}">
        <p14:creationId xmlns:p14="http://schemas.microsoft.com/office/powerpoint/2010/main" val="3532758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DB7B39-821F-5660-645E-E4A977F71A0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8E6882C-43E8-07D7-EC5D-512EF730F3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A98E069-46E2-EFDB-8C9D-1EA14D95E9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208E6C3-C6FF-84A2-9038-FD8231DCC73C}"/>
              </a:ext>
            </a:extLst>
          </p:cNvPr>
          <p:cNvSpPr>
            <a:spLocks noGrp="1"/>
          </p:cNvSpPr>
          <p:nvPr>
            <p:ph type="dt" sz="half" idx="10"/>
          </p:nvPr>
        </p:nvSpPr>
        <p:spPr/>
        <p:txBody>
          <a:bodyPr/>
          <a:lstStyle/>
          <a:p>
            <a:fld id="{9598500F-0538-4598-B8A6-FA6CFB7D3ED0}" type="datetimeFigureOut">
              <a:rPr lang="fr-FR" smtClean="0"/>
              <a:t>02/10/2023</a:t>
            </a:fld>
            <a:endParaRPr lang="fr-FR"/>
          </a:p>
        </p:txBody>
      </p:sp>
      <p:sp>
        <p:nvSpPr>
          <p:cNvPr id="6" name="Espace réservé du pied de page 5">
            <a:extLst>
              <a:ext uri="{FF2B5EF4-FFF2-40B4-BE49-F238E27FC236}">
                <a16:creationId xmlns:a16="http://schemas.microsoft.com/office/drawing/2014/main" id="{0E28765F-CC91-31F0-1367-865B17B7428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E8C3C00-02D4-7833-BCC2-06C9CB28E557}"/>
              </a:ext>
            </a:extLst>
          </p:cNvPr>
          <p:cNvSpPr>
            <a:spLocks noGrp="1"/>
          </p:cNvSpPr>
          <p:nvPr>
            <p:ph type="sldNum" sz="quarter" idx="12"/>
          </p:nvPr>
        </p:nvSpPr>
        <p:spPr/>
        <p:txBody>
          <a:bodyPr/>
          <a:lstStyle/>
          <a:p>
            <a:fld id="{BD0C868F-C991-427B-B1F5-C8F85EB41FB9}" type="slidenum">
              <a:rPr lang="fr-FR" smtClean="0"/>
              <a:t>‹N°›</a:t>
            </a:fld>
            <a:endParaRPr lang="fr-FR"/>
          </a:p>
        </p:txBody>
      </p:sp>
    </p:spTree>
    <p:extLst>
      <p:ext uri="{BB962C8B-B14F-4D97-AF65-F5344CB8AC3E}">
        <p14:creationId xmlns:p14="http://schemas.microsoft.com/office/powerpoint/2010/main" val="4047123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43AE462-9F49-647E-4B3C-0DE38337D1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81C18F1-753D-76DB-6F16-46DD060FFE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17EFA5B-C14A-E7B4-EF7A-5E3B0A3AA4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98500F-0538-4598-B8A6-FA6CFB7D3ED0}" type="datetimeFigureOut">
              <a:rPr lang="fr-FR" smtClean="0"/>
              <a:t>02/10/2023</a:t>
            </a:fld>
            <a:endParaRPr lang="fr-FR"/>
          </a:p>
        </p:txBody>
      </p:sp>
      <p:sp>
        <p:nvSpPr>
          <p:cNvPr id="5" name="Espace réservé du pied de page 4">
            <a:extLst>
              <a:ext uri="{FF2B5EF4-FFF2-40B4-BE49-F238E27FC236}">
                <a16:creationId xmlns:a16="http://schemas.microsoft.com/office/drawing/2014/main" id="{3EC0059A-86C1-B1D8-0988-0C2808B815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88D5EE3-B06D-ADFF-7A34-483EFE2092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0C868F-C991-427B-B1F5-C8F85EB41FB9}" type="slidenum">
              <a:rPr lang="fr-FR" smtClean="0"/>
              <a:t>‹N°›</a:t>
            </a:fld>
            <a:endParaRPr lang="fr-FR"/>
          </a:p>
        </p:txBody>
      </p:sp>
    </p:spTree>
    <p:extLst>
      <p:ext uri="{BB962C8B-B14F-4D97-AF65-F5344CB8AC3E}">
        <p14:creationId xmlns:p14="http://schemas.microsoft.com/office/powerpoint/2010/main" val="1717635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C44998-1496-5ABC-2D7A-AD5DC001A4DB}"/>
              </a:ext>
            </a:extLst>
          </p:cNvPr>
          <p:cNvSpPr>
            <a:spLocks noGrp="1"/>
          </p:cNvSpPr>
          <p:nvPr>
            <p:ph type="ctrTitle"/>
          </p:nvPr>
        </p:nvSpPr>
        <p:spPr/>
        <p:txBody>
          <a:bodyPr>
            <a:normAutofit fontScale="90000"/>
          </a:bodyPr>
          <a:lstStyle/>
          <a:p>
            <a:r>
              <a:rPr lang="fr-FR" b="1" i="0" dirty="0">
                <a:solidFill>
                  <a:srgbClr val="271A38"/>
                </a:solidFill>
                <a:effectLst/>
                <a:latin typeface="Inter"/>
              </a:rPr>
              <a:t>Dynamisez une page web avec des animations CSS</a:t>
            </a:r>
            <a:br>
              <a:rPr lang="fr-FR" b="1" i="0" dirty="0">
                <a:solidFill>
                  <a:srgbClr val="271A38"/>
                </a:solidFill>
                <a:effectLst/>
                <a:latin typeface="Inter"/>
              </a:rPr>
            </a:br>
            <a:endParaRPr lang="fr-FR" dirty="0"/>
          </a:p>
        </p:txBody>
      </p:sp>
      <p:sp>
        <p:nvSpPr>
          <p:cNvPr id="3" name="Sous-titre 2">
            <a:extLst>
              <a:ext uri="{FF2B5EF4-FFF2-40B4-BE49-F238E27FC236}">
                <a16:creationId xmlns:a16="http://schemas.microsoft.com/office/drawing/2014/main" id="{77611A6E-99A4-06B5-CD3F-17CFFBC2A0BB}"/>
              </a:ext>
            </a:extLst>
          </p:cNvPr>
          <p:cNvSpPr>
            <a:spLocks noGrp="1"/>
          </p:cNvSpPr>
          <p:nvPr>
            <p:ph type="subTitle" idx="1"/>
          </p:nvPr>
        </p:nvSpPr>
        <p:spPr/>
        <p:txBody>
          <a:bodyPr/>
          <a:lstStyle/>
          <a:p>
            <a:r>
              <a:rPr lang="fr-FR" dirty="0">
                <a:solidFill>
                  <a:srgbClr val="00B050"/>
                </a:solidFill>
              </a:rPr>
              <a:t>Livrables attendus </a:t>
            </a:r>
          </a:p>
        </p:txBody>
      </p:sp>
    </p:spTree>
    <p:extLst>
      <p:ext uri="{BB962C8B-B14F-4D97-AF65-F5344CB8AC3E}">
        <p14:creationId xmlns:p14="http://schemas.microsoft.com/office/powerpoint/2010/main" val="395276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BE72875D-5399-61B2-B1A2-BF971E67AAFD}"/>
              </a:ext>
            </a:extLst>
          </p:cNvPr>
          <p:cNvSpPr txBox="1"/>
          <p:nvPr/>
        </p:nvSpPr>
        <p:spPr>
          <a:xfrm>
            <a:off x="706794" y="1351680"/>
            <a:ext cx="6097554" cy="923330"/>
          </a:xfrm>
          <a:prstGeom prst="rect">
            <a:avLst/>
          </a:prstGeom>
          <a:noFill/>
        </p:spPr>
        <p:txBody>
          <a:bodyPr wrap="square">
            <a:spAutoFit/>
          </a:bodyPr>
          <a:lstStyle/>
          <a:p>
            <a:r>
              <a:rPr lang="fr-FR" dirty="0" err="1"/>
              <a:t>Footer</a:t>
            </a:r>
            <a:endParaRPr lang="fr-FR" dirty="0"/>
          </a:p>
          <a:p>
            <a:r>
              <a:rPr lang="fr-FR" dirty="0"/>
              <a:t>● Au clic sur “Contact”, un renvoi vers une adresse mail est effectué. </a:t>
            </a:r>
          </a:p>
        </p:txBody>
      </p:sp>
      <p:sp>
        <p:nvSpPr>
          <p:cNvPr id="4" name="ZoneTexte 3">
            <a:extLst>
              <a:ext uri="{FF2B5EF4-FFF2-40B4-BE49-F238E27FC236}">
                <a16:creationId xmlns:a16="http://schemas.microsoft.com/office/drawing/2014/main" id="{3748D715-AE97-0285-238D-B5C1614AA412}"/>
              </a:ext>
            </a:extLst>
          </p:cNvPr>
          <p:cNvSpPr txBox="1"/>
          <p:nvPr/>
        </p:nvSpPr>
        <p:spPr>
          <a:xfrm>
            <a:off x="3114093" y="771722"/>
            <a:ext cx="6097554" cy="369332"/>
          </a:xfrm>
          <a:prstGeom prst="rect">
            <a:avLst/>
          </a:prstGeom>
          <a:noFill/>
        </p:spPr>
        <p:txBody>
          <a:bodyPr wrap="square">
            <a:spAutoFit/>
          </a:bodyPr>
          <a:lstStyle/>
          <a:p>
            <a:r>
              <a:rPr lang="fr-FR" dirty="0"/>
              <a:t>Livrables attendus 🟣 Contenu des pages </a:t>
            </a:r>
          </a:p>
        </p:txBody>
      </p:sp>
      <p:pic>
        <p:nvPicPr>
          <p:cNvPr id="5" name="Image 4">
            <a:extLst>
              <a:ext uri="{FF2B5EF4-FFF2-40B4-BE49-F238E27FC236}">
                <a16:creationId xmlns:a16="http://schemas.microsoft.com/office/drawing/2014/main" id="{062B4986-95D8-DD1C-D368-36B7603C20B5}"/>
              </a:ext>
            </a:extLst>
          </p:cNvPr>
          <p:cNvPicPr>
            <a:picLocks noChangeAspect="1"/>
          </p:cNvPicPr>
          <p:nvPr/>
        </p:nvPicPr>
        <p:blipFill>
          <a:blip r:embed="rId2"/>
          <a:stretch>
            <a:fillRect/>
          </a:stretch>
        </p:blipFill>
        <p:spPr>
          <a:xfrm>
            <a:off x="796379" y="2688180"/>
            <a:ext cx="6904318" cy="1089754"/>
          </a:xfrm>
          <a:prstGeom prst="rect">
            <a:avLst/>
          </a:prstGeom>
        </p:spPr>
      </p:pic>
    </p:spTree>
    <p:extLst>
      <p:ext uri="{BB962C8B-B14F-4D97-AF65-F5344CB8AC3E}">
        <p14:creationId xmlns:p14="http://schemas.microsoft.com/office/powerpoint/2010/main" val="556641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0D19BD63-E155-66B0-5C56-9D15A74EBA8E}"/>
              </a:ext>
            </a:extLst>
          </p:cNvPr>
          <p:cNvSpPr txBox="1"/>
          <p:nvPr/>
        </p:nvSpPr>
        <p:spPr>
          <a:xfrm>
            <a:off x="3048778" y="2828836"/>
            <a:ext cx="6097554" cy="1477328"/>
          </a:xfrm>
          <a:prstGeom prst="rect">
            <a:avLst/>
          </a:prstGeom>
          <a:noFill/>
        </p:spPr>
        <p:txBody>
          <a:bodyPr wrap="square">
            <a:spAutoFit/>
          </a:bodyPr>
          <a:lstStyle/>
          <a:p>
            <a:r>
              <a:rPr lang="fr-FR" dirty="0"/>
              <a:t>Header </a:t>
            </a:r>
          </a:p>
          <a:p>
            <a:r>
              <a:rPr lang="fr-FR" dirty="0"/>
              <a:t>● Le header est présent sur toutes les pages. </a:t>
            </a:r>
          </a:p>
          <a:p>
            <a:r>
              <a:rPr lang="fr-FR" dirty="0"/>
              <a:t>● Sur la page d’accueil, il contient le logo du site. </a:t>
            </a:r>
          </a:p>
          <a:p>
            <a:r>
              <a:rPr lang="fr-FR" dirty="0"/>
              <a:t>● Sur les pages de menu, il contient en plus un bouton de retour vers la page d’accueil. </a:t>
            </a:r>
          </a:p>
        </p:txBody>
      </p:sp>
      <p:sp>
        <p:nvSpPr>
          <p:cNvPr id="4" name="ZoneTexte 3">
            <a:extLst>
              <a:ext uri="{FF2B5EF4-FFF2-40B4-BE49-F238E27FC236}">
                <a16:creationId xmlns:a16="http://schemas.microsoft.com/office/drawing/2014/main" id="{E6D36C4A-04D7-2AC3-36CB-BB472E9F9B8D}"/>
              </a:ext>
            </a:extLst>
          </p:cNvPr>
          <p:cNvSpPr txBox="1"/>
          <p:nvPr/>
        </p:nvSpPr>
        <p:spPr>
          <a:xfrm>
            <a:off x="3114093" y="771722"/>
            <a:ext cx="6097554" cy="369332"/>
          </a:xfrm>
          <a:prstGeom prst="rect">
            <a:avLst/>
          </a:prstGeom>
          <a:noFill/>
        </p:spPr>
        <p:txBody>
          <a:bodyPr wrap="square">
            <a:spAutoFit/>
          </a:bodyPr>
          <a:lstStyle/>
          <a:p>
            <a:r>
              <a:rPr lang="fr-FR" dirty="0"/>
              <a:t>Livrables attendus 🟣 Contenu des pages </a:t>
            </a:r>
          </a:p>
        </p:txBody>
      </p:sp>
    </p:spTree>
    <p:extLst>
      <p:ext uri="{BB962C8B-B14F-4D97-AF65-F5344CB8AC3E}">
        <p14:creationId xmlns:p14="http://schemas.microsoft.com/office/powerpoint/2010/main" val="3494464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0D19BD63-E155-66B0-5C56-9D15A74EBA8E}"/>
              </a:ext>
            </a:extLst>
          </p:cNvPr>
          <p:cNvSpPr txBox="1"/>
          <p:nvPr/>
        </p:nvSpPr>
        <p:spPr>
          <a:xfrm>
            <a:off x="557505" y="1289285"/>
            <a:ext cx="6097554" cy="646331"/>
          </a:xfrm>
          <a:prstGeom prst="rect">
            <a:avLst/>
          </a:prstGeom>
          <a:noFill/>
        </p:spPr>
        <p:txBody>
          <a:bodyPr wrap="square">
            <a:spAutoFit/>
          </a:bodyPr>
          <a:lstStyle/>
          <a:p>
            <a:r>
              <a:rPr lang="fr-FR" dirty="0"/>
              <a:t>Header </a:t>
            </a:r>
          </a:p>
          <a:p>
            <a:r>
              <a:rPr lang="fr-FR" dirty="0"/>
              <a:t>● Le header est présent sur toutes les pages. </a:t>
            </a:r>
          </a:p>
        </p:txBody>
      </p:sp>
      <p:sp>
        <p:nvSpPr>
          <p:cNvPr id="4" name="ZoneTexte 3">
            <a:extLst>
              <a:ext uri="{FF2B5EF4-FFF2-40B4-BE49-F238E27FC236}">
                <a16:creationId xmlns:a16="http://schemas.microsoft.com/office/drawing/2014/main" id="{E6D36C4A-04D7-2AC3-36CB-BB472E9F9B8D}"/>
              </a:ext>
            </a:extLst>
          </p:cNvPr>
          <p:cNvSpPr txBox="1"/>
          <p:nvPr/>
        </p:nvSpPr>
        <p:spPr>
          <a:xfrm>
            <a:off x="3114093" y="771722"/>
            <a:ext cx="6097554" cy="369332"/>
          </a:xfrm>
          <a:prstGeom prst="rect">
            <a:avLst/>
          </a:prstGeom>
          <a:noFill/>
        </p:spPr>
        <p:txBody>
          <a:bodyPr wrap="square">
            <a:spAutoFit/>
          </a:bodyPr>
          <a:lstStyle/>
          <a:p>
            <a:r>
              <a:rPr lang="fr-FR" dirty="0"/>
              <a:t>Livrables attendus 🟣 Contenu des pages </a:t>
            </a:r>
          </a:p>
        </p:txBody>
      </p:sp>
      <p:pic>
        <p:nvPicPr>
          <p:cNvPr id="5" name="Image 4">
            <a:extLst>
              <a:ext uri="{FF2B5EF4-FFF2-40B4-BE49-F238E27FC236}">
                <a16:creationId xmlns:a16="http://schemas.microsoft.com/office/drawing/2014/main" id="{0AF75941-2251-AE8E-18B7-2605BFE1D596}"/>
              </a:ext>
            </a:extLst>
          </p:cNvPr>
          <p:cNvPicPr>
            <a:picLocks noChangeAspect="1"/>
          </p:cNvPicPr>
          <p:nvPr/>
        </p:nvPicPr>
        <p:blipFill>
          <a:blip r:embed="rId2"/>
          <a:stretch>
            <a:fillRect/>
          </a:stretch>
        </p:blipFill>
        <p:spPr>
          <a:xfrm>
            <a:off x="1249260" y="2449745"/>
            <a:ext cx="9693480" cy="1958510"/>
          </a:xfrm>
          <a:prstGeom prst="rect">
            <a:avLst/>
          </a:prstGeom>
        </p:spPr>
      </p:pic>
    </p:spTree>
    <p:extLst>
      <p:ext uri="{BB962C8B-B14F-4D97-AF65-F5344CB8AC3E}">
        <p14:creationId xmlns:p14="http://schemas.microsoft.com/office/powerpoint/2010/main" val="1198950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0D19BD63-E155-66B0-5C56-9D15A74EBA8E}"/>
              </a:ext>
            </a:extLst>
          </p:cNvPr>
          <p:cNvSpPr txBox="1"/>
          <p:nvPr/>
        </p:nvSpPr>
        <p:spPr>
          <a:xfrm>
            <a:off x="557505" y="1289285"/>
            <a:ext cx="6097554" cy="646331"/>
          </a:xfrm>
          <a:prstGeom prst="rect">
            <a:avLst/>
          </a:prstGeom>
          <a:noFill/>
        </p:spPr>
        <p:txBody>
          <a:bodyPr wrap="square">
            <a:spAutoFit/>
          </a:bodyPr>
          <a:lstStyle/>
          <a:p>
            <a:r>
              <a:rPr lang="fr-FR" dirty="0"/>
              <a:t>Header </a:t>
            </a:r>
          </a:p>
          <a:p>
            <a:r>
              <a:rPr lang="fr-FR" dirty="0"/>
              <a:t>● Sur la page d’accueil, il contient le logo du site. </a:t>
            </a:r>
          </a:p>
        </p:txBody>
      </p:sp>
      <p:sp>
        <p:nvSpPr>
          <p:cNvPr id="4" name="ZoneTexte 3">
            <a:extLst>
              <a:ext uri="{FF2B5EF4-FFF2-40B4-BE49-F238E27FC236}">
                <a16:creationId xmlns:a16="http://schemas.microsoft.com/office/drawing/2014/main" id="{E6D36C4A-04D7-2AC3-36CB-BB472E9F9B8D}"/>
              </a:ext>
            </a:extLst>
          </p:cNvPr>
          <p:cNvSpPr txBox="1"/>
          <p:nvPr/>
        </p:nvSpPr>
        <p:spPr>
          <a:xfrm>
            <a:off x="3114093" y="771722"/>
            <a:ext cx="6097554" cy="369332"/>
          </a:xfrm>
          <a:prstGeom prst="rect">
            <a:avLst/>
          </a:prstGeom>
          <a:noFill/>
        </p:spPr>
        <p:txBody>
          <a:bodyPr wrap="square">
            <a:spAutoFit/>
          </a:bodyPr>
          <a:lstStyle/>
          <a:p>
            <a:r>
              <a:rPr lang="fr-FR" dirty="0"/>
              <a:t>Livrables attendus 🟣 Contenu des pages </a:t>
            </a:r>
          </a:p>
        </p:txBody>
      </p:sp>
      <p:pic>
        <p:nvPicPr>
          <p:cNvPr id="5" name="Image 4">
            <a:extLst>
              <a:ext uri="{FF2B5EF4-FFF2-40B4-BE49-F238E27FC236}">
                <a16:creationId xmlns:a16="http://schemas.microsoft.com/office/drawing/2014/main" id="{578480E9-E348-3E7C-48FD-F1FC49A4D2B8}"/>
              </a:ext>
            </a:extLst>
          </p:cNvPr>
          <p:cNvPicPr>
            <a:picLocks noChangeAspect="1"/>
          </p:cNvPicPr>
          <p:nvPr/>
        </p:nvPicPr>
        <p:blipFill>
          <a:blip r:embed="rId2"/>
          <a:stretch>
            <a:fillRect/>
          </a:stretch>
        </p:blipFill>
        <p:spPr>
          <a:xfrm>
            <a:off x="786540" y="2223117"/>
            <a:ext cx="9685859" cy="1310754"/>
          </a:xfrm>
          <a:prstGeom prst="rect">
            <a:avLst/>
          </a:prstGeom>
        </p:spPr>
      </p:pic>
    </p:spTree>
    <p:extLst>
      <p:ext uri="{BB962C8B-B14F-4D97-AF65-F5344CB8AC3E}">
        <p14:creationId xmlns:p14="http://schemas.microsoft.com/office/powerpoint/2010/main" val="571561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0D19BD63-E155-66B0-5C56-9D15A74EBA8E}"/>
              </a:ext>
            </a:extLst>
          </p:cNvPr>
          <p:cNvSpPr txBox="1"/>
          <p:nvPr/>
        </p:nvSpPr>
        <p:spPr>
          <a:xfrm>
            <a:off x="557505" y="1289285"/>
            <a:ext cx="6097554" cy="923330"/>
          </a:xfrm>
          <a:prstGeom prst="rect">
            <a:avLst/>
          </a:prstGeom>
          <a:noFill/>
        </p:spPr>
        <p:txBody>
          <a:bodyPr wrap="square">
            <a:spAutoFit/>
          </a:bodyPr>
          <a:lstStyle/>
          <a:p>
            <a:r>
              <a:rPr lang="fr-FR" dirty="0"/>
              <a:t>Header </a:t>
            </a:r>
          </a:p>
          <a:p>
            <a:r>
              <a:rPr lang="fr-FR" dirty="0"/>
              <a:t>● Sur les pages de menu, il contient en plus un bouton de retour vers la page d’accueil. </a:t>
            </a:r>
          </a:p>
        </p:txBody>
      </p:sp>
      <p:sp>
        <p:nvSpPr>
          <p:cNvPr id="4" name="ZoneTexte 3">
            <a:extLst>
              <a:ext uri="{FF2B5EF4-FFF2-40B4-BE49-F238E27FC236}">
                <a16:creationId xmlns:a16="http://schemas.microsoft.com/office/drawing/2014/main" id="{E6D36C4A-04D7-2AC3-36CB-BB472E9F9B8D}"/>
              </a:ext>
            </a:extLst>
          </p:cNvPr>
          <p:cNvSpPr txBox="1"/>
          <p:nvPr/>
        </p:nvSpPr>
        <p:spPr>
          <a:xfrm>
            <a:off x="3114093" y="771722"/>
            <a:ext cx="6097554" cy="369332"/>
          </a:xfrm>
          <a:prstGeom prst="rect">
            <a:avLst/>
          </a:prstGeom>
          <a:noFill/>
        </p:spPr>
        <p:txBody>
          <a:bodyPr wrap="square">
            <a:spAutoFit/>
          </a:bodyPr>
          <a:lstStyle/>
          <a:p>
            <a:r>
              <a:rPr lang="fr-FR" dirty="0"/>
              <a:t>Livrables attendus 🟣 Contenu des pages </a:t>
            </a:r>
          </a:p>
        </p:txBody>
      </p:sp>
      <p:pic>
        <p:nvPicPr>
          <p:cNvPr id="2" name="Image 1">
            <a:extLst>
              <a:ext uri="{FF2B5EF4-FFF2-40B4-BE49-F238E27FC236}">
                <a16:creationId xmlns:a16="http://schemas.microsoft.com/office/drawing/2014/main" id="{C46C7DCD-797D-8ABF-0550-27E9311E397D}"/>
              </a:ext>
            </a:extLst>
          </p:cNvPr>
          <p:cNvPicPr>
            <a:picLocks noChangeAspect="1"/>
          </p:cNvPicPr>
          <p:nvPr/>
        </p:nvPicPr>
        <p:blipFill>
          <a:blip r:embed="rId2"/>
          <a:stretch>
            <a:fillRect/>
          </a:stretch>
        </p:blipFill>
        <p:spPr>
          <a:xfrm>
            <a:off x="1249260" y="2449745"/>
            <a:ext cx="9693480" cy="1958510"/>
          </a:xfrm>
          <a:prstGeom prst="rect">
            <a:avLst/>
          </a:prstGeom>
        </p:spPr>
      </p:pic>
      <p:sp>
        <p:nvSpPr>
          <p:cNvPr id="5" name="Rectangle 4">
            <a:extLst>
              <a:ext uri="{FF2B5EF4-FFF2-40B4-BE49-F238E27FC236}">
                <a16:creationId xmlns:a16="http://schemas.microsoft.com/office/drawing/2014/main" id="{20ECBF1C-709B-7818-3FBD-683B5CB9F99F}"/>
              </a:ext>
            </a:extLst>
          </p:cNvPr>
          <p:cNvSpPr/>
          <p:nvPr/>
        </p:nvSpPr>
        <p:spPr>
          <a:xfrm>
            <a:off x="1716833" y="2696547"/>
            <a:ext cx="4758612" cy="64381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32088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B172B4B7-81F2-5A9A-3E57-549B5A606083}"/>
              </a:ext>
            </a:extLst>
          </p:cNvPr>
          <p:cNvSpPr txBox="1"/>
          <p:nvPr/>
        </p:nvSpPr>
        <p:spPr>
          <a:xfrm>
            <a:off x="3198068" y="874359"/>
            <a:ext cx="6097554" cy="369332"/>
          </a:xfrm>
          <a:prstGeom prst="rect">
            <a:avLst/>
          </a:prstGeom>
          <a:noFill/>
        </p:spPr>
        <p:txBody>
          <a:bodyPr wrap="square">
            <a:spAutoFit/>
          </a:bodyPr>
          <a:lstStyle/>
          <a:p>
            <a:r>
              <a:rPr lang="fr-FR" dirty="0"/>
              <a:t>🟣 Effets graphiques et animations</a:t>
            </a:r>
          </a:p>
        </p:txBody>
      </p:sp>
      <p:sp>
        <p:nvSpPr>
          <p:cNvPr id="5" name="ZoneTexte 4">
            <a:extLst>
              <a:ext uri="{FF2B5EF4-FFF2-40B4-BE49-F238E27FC236}">
                <a16:creationId xmlns:a16="http://schemas.microsoft.com/office/drawing/2014/main" id="{FB90F8D6-1CE7-7079-38E5-3E0E19D9156B}"/>
              </a:ext>
            </a:extLst>
          </p:cNvPr>
          <p:cNvSpPr txBox="1"/>
          <p:nvPr/>
        </p:nvSpPr>
        <p:spPr>
          <a:xfrm>
            <a:off x="3048778" y="2413338"/>
            <a:ext cx="6097554" cy="2585323"/>
          </a:xfrm>
          <a:prstGeom prst="rect">
            <a:avLst/>
          </a:prstGeom>
          <a:noFill/>
        </p:spPr>
        <p:txBody>
          <a:bodyPr wrap="square">
            <a:spAutoFit/>
          </a:bodyPr>
          <a:lstStyle/>
          <a:p>
            <a:r>
              <a:rPr lang="fr-FR" dirty="0"/>
              <a:t>Boutons </a:t>
            </a:r>
          </a:p>
          <a:p>
            <a:r>
              <a:rPr lang="fr-FR" dirty="0"/>
              <a:t>● Au survol, la couleur de fond des boutons principaux devra légèrement s’éclaircir. L’ombre portée devra également être plus visible. </a:t>
            </a:r>
          </a:p>
          <a:p>
            <a:r>
              <a:rPr lang="fr-FR" dirty="0"/>
              <a:t>● À terme, les visiteurs pourront sauvegarder leurs menus préférés. Pour ça, un bouton "J’aime" en forme de cœur est présent sur la maquette. Au clic, il devra se remplir progressivement. Pour cette première version, l’effet peut apparaître au survol sur desktop au lieu du clic. </a:t>
            </a:r>
          </a:p>
        </p:txBody>
      </p:sp>
    </p:spTree>
    <p:extLst>
      <p:ext uri="{BB962C8B-B14F-4D97-AF65-F5344CB8AC3E}">
        <p14:creationId xmlns:p14="http://schemas.microsoft.com/office/powerpoint/2010/main" val="1482953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B172B4B7-81F2-5A9A-3E57-549B5A606083}"/>
              </a:ext>
            </a:extLst>
          </p:cNvPr>
          <p:cNvSpPr txBox="1"/>
          <p:nvPr/>
        </p:nvSpPr>
        <p:spPr>
          <a:xfrm>
            <a:off x="3198068" y="874359"/>
            <a:ext cx="6097554" cy="369332"/>
          </a:xfrm>
          <a:prstGeom prst="rect">
            <a:avLst/>
          </a:prstGeom>
          <a:noFill/>
        </p:spPr>
        <p:txBody>
          <a:bodyPr wrap="square">
            <a:spAutoFit/>
          </a:bodyPr>
          <a:lstStyle/>
          <a:p>
            <a:r>
              <a:rPr lang="fr-FR" dirty="0"/>
              <a:t>🟣 Effets graphiques et animations</a:t>
            </a:r>
          </a:p>
        </p:txBody>
      </p:sp>
      <p:sp>
        <p:nvSpPr>
          <p:cNvPr id="5" name="ZoneTexte 4">
            <a:extLst>
              <a:ext uri="{FF2B5EF4-FFF2-40B4-BE49-F238E27FC236}">
                <a16:creationId xmlns:a16="http://schemas.microsoft.com/office/drawing/2014/main" id="{FB90F8D6-1CE7-7079-38E5-3E0E19D9156B}"/>
              </a:ext>
            </a:extLst>
          </p:cNvPr>
          <p:cNvSpPr txBox="1"/>
          <p:nvPr/>
        </p:nvSpPr>
        <p:spPr>
          <a:xfrm>
            <a:off x="510852" y="1396301"/>
            <a:ext cx="6097554" cy="1200329"/>
          </a:xfrm>
          <a:prstGeom prst="rect">
            <a:avLst/>
          </a:prstGeom>
          <a:noFill/>
        </p:spPr>
        <p:txBody>
          <a:bodyPr wrap="square">
            <a:spAutoFit/>
          </a:bodyPr>
          <a:lstStyle/>
          <a:p>
            <a:r>
              <a:rPr lang="fr-FR" dirty="0"/>
              <a:t>Boutons </a:t>
            </a:r>
          </a:p>
          <a:p>
            <a:r>
              <a:rPr lang="fr-FR" dirty="0"/>
              <a:t>● Au survol, la couleur de fond des boutons principaux devra légèrement s’éclaircir. L’ombre portée devra également être plus visible. </a:t>
            </a:r>
          </a:p>
        </p:txBody>
      </p:sp>
      <p:pic>
        <p:nvPicPr>
          <p:cNvPr id="4" name="Image 3">
            <a:extLst>
              <a:ext uri="{FF2B5EF4-FFF2-40B4-BE49-F238E27FC236}">
                <a16:creationId xmlns:a16="http://schemas.microsoft.com/office/drawing/2014/main" id="{D722BCA3-B849-1C5E-D5E0-51430C1225C1}"/>
              </a:ext>
            </a:extLst>
          </p:cNvPr>
          <p:cNvPicPr>
            <a:picLocks noChangeAspect="1"/>
          </p:cNvPicPr>
          <p:nvPr/>
        </p:nvPicPr>
        <p:blipFill>
          <a:blip r:embed="rId2"/>
          <a:stretch>
            <a:fillRect/>
          </a:stretch>
        </p:blipFill>
        <p:spPr>
          <a:xfrm>
            <a:off x="1995197" y="2528057"/>
            <a:ext cx="5231493" cy="3975207"/>
          </a:xfrm>
          <a:prstGeom prst="rect">
            <a:avLst/>
          </a:prstGeom>
        </p:spPr>
      </p:pic>
    </p:spTree>
    <p:extLst>
      <p:ext uri="{BB962C8B-B14F-4D97-AF65-F5344CB8AC3E}">
        <p14:creationId xmlns:p14="http://schemas.microsoft.com/office/powerpoint/2010/main" val="2179766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B172B4B7-81F2-5A9A-3E57-549B5A606083}"/>
              </a:ext>
            </a:extLst>
          </p:cNvPr>
          <p:cNvSpPr txBox="1"/>
          <p:nvPr/>
        </p:nvSpPr>
        <p:spPr>
          <a:xfrm>
            <a:off x="3198068" y="874359"/>
            <a:ext cx="6097554" cy="369332"/>
          </a:xfrm>
          <a:prstGeom prst="rect">
            <a:avLst/>
          </a:prstGeom>
          <a:noFill/>
        </p:spPr>
        <p:txBody>
          <a:bodyPr wrap="square">
            <a:spAutoFit/>
          </a:bodyPr>
          <a:lstStyle/>
          <a:p>
            <a:r>
              <a:rPr lang="fr-FR" dirty="0"/>
              <a:t>🟣 Effets graphiques et animations</a:t>
            </a:r>
          </a:p>
        </p:txBody>
      </p:sp>
      <p:sp>
        <p:nvSpPr>
          <p:cNvPr id="5" name="ZoneTexte 4">
            <a:extLst>
              <a:ext uri="{FF2B5EF4-FFF2-40B4-BE49-F238E27FC236}">
                <a16:creationId xmlns:a16="http://schemas.microsoft.com/office/drawing/2014/main" id="{FB90F8D6-1CE7-7079-38E5-3E0E19D9156B}"/>
              </a:ext>
            </a:extLst>
          </p:cNvPr>
          <p:cNvSpPr txBox="1"/>
          <p:nvPr/>
        </p:nvSpPr>
        <p:spPr>
          <a:xfrm>
            <a:off x="510852" y="1396301"/>
            <a:ext cx="6097554" cy="1754326"/>
          </a:xfrm>
          <a:prstGeom prst="rect">
            <a:avLst/>
          </a:prstGeom>
          <a:noFill/>
        </p:spPr>
        <p:txBody>
          <a:bodyPr wrap="square">
            <a:spAutoFit/>
          </a:bodyPr>
          <a:lstStyle/>
          <a:p>
            <a:r>
              <a:rPr lang="fr-FR" dirty="0"/>
              <a:t>Boutons </a:t>
            </a:r>
          </a:p>
          <a:p>
            <a:r>
              <a:rPr lang="fr-FR" dirty="0"/>
              <a:t>● À terme, les visiteurs pourront sauvegarder leurs menus préférés. Pour ça, un bouton "J’aime" en forme de cœur est présent sur la maquette. Au clic, il devra se remplir progressivement. Pour cette première version, l’effet peut apparaître au survol sur desktop au lieu du clic. </a:t>
            </a:r>
          </a:p>
        </p:txBody>
      </p:sp>
      <p:pic>
        <p:nvPicPr>
          <p:cNvPr id="4" name="Image 3">
            <a:extLst>
              <a:ext uri="{FF2B5EF4-FFF2-40B4-BE49-F238E27FC236}">
                <a16:creationId xmlns:a16="http://schemas.microsoft.com/office/drawing/2014/main" id="{0297F21F-82F3-99EE-731A-7221E3F3F4D8}"/>
              </a:ext>
            </a:extLst>
          </p:cNvPr>
          <p:cNvPicPr>
            <a:picLocks noChangeAspect="1"/>
          </p:cNvPicPr>
          <p:nvPr/>
        </p:nvPicPr>
        <p:blipFill>
          <a:blip r:embed="rId2"/>
          <a:stretch>
            <a:fillRect/>
          </a:stretch>
        </p:blipFill>
        <p:spPr>
          <a:xfrm>
            <a:off x="6407651" y="1716366"/>
            <a:ext cx="5273497" cy="891617"/>
          </a:xfrm>
          <a:prstGeom prst="rect">
            <a:avLst/>
          </a:prstGeom>
        </p:spPr>
      </p:pic>
    </p:spTree>
    <p:extLst>
      <p:ext uri="{BB962C8B-B14F-4D97-AF65-F5344CB8AC3E}">
        <p14:creationId xmlns:p14="http://schemas.microsoft.com/office/powerpoint/2010/main" val="1207662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AFBB3F8B-A6BF-4F3F-9214-2AC0AE42E50C}"/>
              </a:ext>
            </a:extLst>
          </p:cNvPr>
          <p:cNvPicPr>
            <a:picLocks noChangeAspect="1"/>
          </p:cNvPicPr>
          <p:nvPr/>
        </p:nvPicPr>
        <p:blipFill>
          <a:blip r:embed="rId2"/>
          <a:stretch>
            <a:fillRect/>
          </a:stretch>
        </p:blipFill>
        <p:spPr>
          <a:xfrm>
            <a:off x="463227" y="450306"/>
            <a:ext cx="4937448" cy="6272355"/>
          </a:xfrm>
          <a:prstGeom prst="rect">
            <a:avLst/>
          </a:prstGeom>
        </p:spPr>
      </p:pic>
      <p:pic>
        <p:nvPicPr>
          <p:cNvPr id="4" name="Image 3">
            <a:extLst>
              <a:ext uri="{FF2B5EF4-FFF2-40B4-BE49-F238E27FC236}">
                <a16:creationId xmlns:a16="http://schemas.microsoft.com/office/drawing/2014/main" id="{8064030A-5D66-FD8E-444E-F35C5F80C554}"/>
              </a:ext>
            </a:extLst>
          </p:cNvPr>
          <p:cNvPicPr>
            <a:picLocks noChangeAspect="1"/>
          </p:cNvPicPr>
          <p:nvPr/>
        </p:nvPicPr>
        <p:blipFill>
          <a:blip r:embed="rId3"/>
          <a:stretch>
            <a:fillRect/>
          </a:stretch>
        </p:blipFill>
        <p:spPr>
          <a:xfrm>
            <a:off x="5811998" y="450306"/>
            <a:ext cx="5408451" cy="6199092"/>
          </a:xfrm>
          <a:prstGeom prst="rect">
            <a:avLst/>
          </a:prstGeom>
        </p:spPr>
      </p:pic>
    </p:spTree>
    <p:extLst>
      <p:ext uri="{BB962C8B-B14F-4D97-AF65-F5344CB8AC3E}">
        <p14:creationId xmlns:p14="http://schemas.microsoft.com/office/powerpoint/2010/main" val="1737523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17CCE2D1-1672-E9B5-BE5E-881B91D856E5}"/>
              </a:ext>
            </a:extLst>
          </p:cNvPr>
          <p:cNvSpPr txBox="1"/>
          <p:nvPr/>
        </p:nvSpPr>
        <p:spPr>
          <a:xfrm>
            <a:off x="3198068" y="874359"/>
            <a:ext cx="6097554" cy="369332"/>
          </a:xfrm>
          <a:prstGeom prst="rect">
            <a:avLst/>
          </a:prstGeom>
          <a:noFill/>
        </p:spPr>
        <p:txBody>
          <a:bodyPr wrap="square">
            <a:spAutoFit/>
          </a:bodyPr>
          <a:lstStyle/>
          <a:p>
            <a:r>
              <a:rPr lang="fr-FR" dirty="0"/>
              <a:t>🟣 Effets graphiques et animations</a:t>
            </a:r>
          </a:p>
        </p:txBody>
      </p:sp>
      <p:sp>
        <p:nvSpPr>
          <p:cNvPr id="6" name="ZoneTexte 5">
            <a:extLst>
              <a:ext uri="{FF2B5EF4-FFF2-40B4-BE49-F238E27FC236}">
                <a16:creationId xmlns:a16="http://schemas.microsoft.com/office/drawing/2014/main" id="{353B7995-F46B-E508-FC99-861241B2D69C}"/>
              </a:ext>
            </a:extLst>
          </p:cNvPr>
          <p:cNvSpPr txBox="1"/>
          <p:nvPr/>
        </p:nvSpPr>
        <p:spPr>
          <a:xfrm>
            <a:off x="3048778" y="2274838"/>
            <a:ext cx="6097554" cy="2308324"/>
          </a:xfrm>
          <a:prstGeom prst="rect">
            <a:avLst/>
          </a:prstGeom>
          <a:noFill/>
        </p:spPr>
        <p:txBody>
          <a:bodyPr wrap="square">
            <a:spAutoFit/>
          </a:bodyPr>
          <a:lstStyle/>
          <a:p>
            <a:r>
              <a:rPr lang="fr-FR" dirty="0"/>
              <a:t>Page d’accueil </a:t>
            </a:r>
          </a:p>
          <a:p>
            <a:r>
              <a:rPr lang="fr-FR" dirty="0"/>
              <a:t>● Quand l’application aura plus de menus, un “loader” sera nécessaire. Sur cette maquette, nous souhaitons en avoir un aperçu. Il devra apparaître pendant 1 à 3 secondes quand on arrive sur la page d'accueil, couvrir l'intégralité de l'écran, et utiliser les animations CSS (pas de librairie). Le design de ce loader n’est pas défini, toute proposition est donc la bienvenue tant qu’elle est cohérente avec la charte graphique du site. </a:t>
            </a:r>
          </a:p>
        </p:txBody>
      </p:sp>
    </p:spTree>
    <p:extLst>
      <p:ext uri="{BB962C8B-B14F-4D97-AF65-F5344CB8AC3E}">
        <p14:creationId xmlns:p14="http://schemas.microsoft.com/office/powerpoint/2010/main" val="3679147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E5A06F98-3123-5F26-D7AB-60D69907499F}"/>
              </a:ext>
            </a:extLst>
          </p:cNvPr>
          <p:cNvSpPr txBox="1"/>
          <p:nvPr/>
        </p:nvSpPr>
        <p:spPr>
          <a:xfrm>
            <a:off x="3048778" y="2551837"/>
            <a:ext cx="6097554" cy="2031325"/>
          </a:xfrm>
          <a:prstGeom prst="rect">
            <a:avLst/>
          </a:prstGeom>
          <a:noFill/>
        </p:spPr>
        <p:txBody>
          <a:bodyPr wrap="square">
            <a:spAutoFit/>
          </a:bodyPr>
          <a:lstStyle/>
          <a:p>
            <a:r>
              <a:rPr lang="fr-FR" dirty="0"/>
              <a:t>Page d’accueil (x1) </a:t>
            </a:r>
          </a:p>
          <a:p>
            <a:r>
              <a:rPr lang="fr-FR" dirty="0"/>
              <a:t>● Affichage de la localisation des restaurants. À terme, il sera possible de choisir sa localisation pour trouver des restaurants proches d’un certain lieu. </a:t>
            </a:r>
          </a:p>
          <a:p>
            <a:r>
              <a:rPr lang="fr-FR" dirty="0"/>
              <a:t>● Une courte présentation de l’entreprise. </a:t>
            </a:r>
          </a:p>
          <a:p>
            <a:r>
              <a:rPr lang="fr-FR" dirty="0"/>
              <a:t>● Une section contenant les 4 menus sous forme de cartes. Au clic sur la carte, l’utilisateur est redirigé vers la page du menu. </a:t>
            </a:r>
          </a:p>
        </p:txBody>
      </p:sp>
      <p:sp>
        <p:nvSpPr>
          <p:cNvPr id="5" name="ZoneTexte 4">
            <a:extLst>
              <a:ext uri="{FF2B5EF4-FFF2-40B4-BE49-F238E27FC236}">
                <a16:creationId xmlns:a16="http://schemas.microsoft.com/office/drawing/2014/main" id="{0498D347-125F-6F23-3EC8-84FBD449A81E}"/>
              </a:ext>
            </a:extLst>
          </p:cNvPr>
          <p:cNvSpPr txBox="1"/>
          <p:nvPr/>
        </p:nvSpPr>
        <p:spPr>
          <a:xfrm>
            <a:off x="3114093" y="771722"/>
            <a:ext cx="6097554" cy="369332"/>
          </a:xfrm>
          <a:prstGeom prst="rect">
            <a:avLst/>
          </a:prstGeom>
          <a:noFill/>
        </p:spPr>
        <p:txBody>
          <a:bodyPr wrap="square">
            <a:spAutoFit/>
          </a:bodyPr>
          <a:lstStyle/>
          <a:p>
            <a:r>
              <a:rPr lang="fr-FR" dirty="0"/>
              <a:t>Livrables attendus 🟣 Contenu des pages </a:t>
            </a:r>
          </a:p>
        </p:txBody>
      </p:sp>
    </p:spTree>
    <p:extLst>
      <p:ext uri="{BB962C8B-B14F-4D97-AF65-F5344CB8AC3E}">
        <p14:creationId xmlns:p14="http://schemas.microsoft.com/office/powerpoint/2010/main" val="387153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17CCE2D1-1672-E9B5-BE5E-881B91D856E5}"/>
              </a:ext>
            </a:extLst>
          </p:cNvPr>
          <p:cNvSpPr txBox="1"/>
          <p:nvPr/>
        </p:nvSpPr>
        <p:spPr>
          <a:xfrm>
            <a:off x="3198068" y="874359"/>
            <a:ext cx="6097554" cy="369332"/>
          </a:xfrm>
          <a:prstGeom prst="rect">
            <a:avLst/>
          </a:prstGeom>
          <a:noFill/>
        </p:spPr>
        <p:txBody>
          <a:bodyPr wrap="square">
            <a:spAutoFit/>
          </a:bodyPr>
          <a:lstStyle/>
          <a:p>
            <a:r>
              <a:rPr lang="fr-FR" dirty="0"/>
              <a:t>🟣 Effets graphiques et animations</a:t>
            </a:r>
          </a:p>
        </p:txBody>
      </p:sp>
      <p:sp>
        <p:nvSpPr>
          <p:cNvPr id="6" name="ZoneTexte 5">
            <a:extLst>
              <a:ext uri="{FF2B5EF4-FFF2-40B4-BE49-F238E27FC236}">
                <a16:creationId xmlns:a16="http://schemas.microsoft.com/office/drawing/2014/main" id="{353B7995-F46B-E508-FC99-861241B2D69C}"/>
              </a:ext>
            </a:extLst>
          </p:cNvPr>
          <p:cNvSpPr txBox="1"/>
          <p:nvPr/>
        </p:nvSpPr>
        <p:spPr>
          <a:xfrm>
            <a:off x="408214" y="1360438"/>
            <a:ext cx="6097554" cy="2308324"/>
          </a:xfrm>
          <a:prstGeom prst="rect">
            <a:avLst/>
          </a:prstGeom>
          <a:noFill/>
        </p:spPr>
        <p:txBody>
          <a:bodyPr wrap="square">
            <a:spAutoFit/>
          </a:bodyPr>
          <a:lstStyle/>
          <a:p>
            <a:r>
              <a:rPr lang="fr-FR" dirty="0"/>
              <a:t>Page d’accueil </a:t>
            </a:r>
          </a:p>
          <a:p>
            <a:r>
              <a:rPr lang="fr-FR" dirty="0"/>
              <a:t>● Quand l’application aura plus de menus, un “loader” sera nécessaire. Sur cette maquette, nous souhaitons en avoir un aperçu. Il devra apparaître pendant 1 à 3 secondes quand on arrive sur la page d'accueil, couvrir l'intégralité de l'écran, et utiliser les animations CSS (pas de librairie). Le design de ce loader n’est pas défini, toute proposition est donc la bienvenue tant qu’elle est cohérente avec la charte graphique du site. </a:t>
            </a:r>
          </a:p>
        </p:txBody>
      </p:sp>
    </p:spTree>
    <p:extLst>
      <p:ext uri="{BB962C8B-B14F-4D97-AF65-F5344CB8AC3E}">
        <p14:creationId xmlns:p14="http://schemas.microsoft.com/office/powerpoint/2010/main" val="196491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1D78D964-0015-7641-1D7B-9BC2E7B9AA96}"/>
              </a:ext>
            </a:extLst>
          </p:cNvPr>
          <p:cNvPicPr>
            <a:picLocks noChangeAspect="1"/>
          </p:cNvPicPr>
          <p:nvPr/>
        </p:nvPicPr>
        <p:blipFill>
          <a:blip r:embed="rId2"/>
          <a:stretch>
            <a:fillRect/>
          </a:stretch>
        </p:blipFill>
        <p:spPr>
          <a:xfrm>
            <a:off x="795174" y="529338"/>
            <a:ext cx="5121084" cy="5799323"/>
          </a:xfrm>
          <a:prstGeom prst="rect">
            <a:avLst/>
          </a:prstGeom>
        </p:spPr>
      </p:pic>
      <p:pic>
        <p:nvPicPr>
          <p:cNvPr id="4" name="Image 3">
            <a:extLst>
              <a:ext uri="{FF2B5EF4-FFF2-40B4-BE49-F238E27FC236}">
                <a16:creationId xmlns:a16="http://schemas.microsoft.com/office/drawing/2014/main" id="{D7CA7AEB-BEA0-6002-788D-839C8951F31E}"/>
              </a:ext>
            </a:extLst>
          </p:cNvPr>
          <p:cNvPicPr>
            <a:picLocks noChangeAspect="1"/>
          </p:cNvPicPr>
          <p:nvPr/>
        </p:nvPicPr>
        <p:blipFill>
          <a:blip r:embed="rId3"/>
          <a:stretch>
            <a:fillRect/>
          </a:stretch>
        </p:blipFill>
        <p:spPr>
          <a:xfrm>
            <a:off x="6096000" y="529338"/>
            <a:ext cx="5791200" cy="5825387"/>
          </a:xfrm>
          <a:prstGeom prst="rect">
            <a:avLst/>
          </a:prstGeom>
        </p:spPr>
      </p:pic>
    </p:spTree>
    <p:extLst>
      <p:ext uri="{BB962C8B-B14F-4D97-AF65-F5344CB8AC3E}">
        <p14:creationId xmlns:p14="http://schemas.microsoft.com/office/powerpoint/2010/main" val="2168863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D04D45F4-81F1-16F4-7C7D-3ED8B5E6D74E}"/>
              </a:ext>
            </a:extLst>
          </p:cNvPr>
          <p:cNvPicPr>
            <a:picLocks noChangeAspect="1"/>
          </p:cNvPicPr>
          <p:nvPr/>
        </p:nvPicPr>
        <p:blipFill>
          <a:blip r:embed="rId2"/>
          <a:stretch>
            <a:fillRect/>
          </a:stretch>
        </p:blipFill>
        <p:spPr>
          <a:xfrm>
            <a:off x="4087956" y="601735"/>
            <a:ext cx="4016088" cy="5654530"/>
          </a:xfrm>
          <a:prstGeom prst="rect">
            <a:avLst/>
          </a:prstGeom>
        </p:spPr>
      </p:pic>
    </p:spTree>
    <p:extLst>
      <p:ext uri="{BB962C8B-B14F-4D97-AF65-F5344CB8AC3E}">
        <p14:creationId xmlns:p14="http://schemas.microsoft.com/office/powerpoint/2010/main" val="10684911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FCEE3C09-7F20-4CF2-ADE1-056375D1DC13}"/>
              </a:ext>
            </a:extLst>
          </p:cNvPr>
          <p:cNvSpPr txBox="1"/>
          <p:nvPr/>
        </p:nvSpPr>
        <p:spPr>
          <a:xfrm>
            <a:off x="3048778" y="1997839"/>
            <a:ext cx="6097554" cy="3416320"/>
          </a:xfrm>
          <a:prstGeom prst="rect">
            <a:avLst/>
          </a:prstGeom>
          <a:noFill/>
        </p:spPr>
        <p:txBody>
          <a:bodyPr wrap="square">
            <a:spAutoFit/>
          </a:bodyPr>
          <a:lstStyle/>
          <a:p>
            <a:r>
              <a:rPr lang="fr-FR" dirty="0"/>
              <a:t>Pages de menu </a:t>
            </a:r>
          </a:p>
          <a:p>
            <a:r>
              <a:rPr lang="fr-FR" dirty="0"/>
              <a:t>● À l’arrivée sur la page, les plats devront apparaître progressivement avec un léger décalage dans le temps. Ils pourront apparaître soit un par un, soit par groupe “Entrée”, “Plat” et “Dessert”. </a:t>
            </a:r>
          </a:p>
          <a:p>
            <a:r>
              <a:rPr lang="fr-FR" dirty="0"/>
              <a:t>● Le visiteur peut ajouter les plats qu'il souhaite à sa commande en cliquant dessus. Cela fait apparaître une petite coche à droite du plat. Cette coche devra coulisser de la droite vers la gauche. Pour cette première version, l’effet peut apparaître au survol sur desktop au lieu du clic. Si l’intitulé du plat est trop long, il devra être rogné avec des points de suspension.</a:t>
            </a:r>
          </a:p>
        </p:txBody>
      </p:sp>
      <p:sp>
        <p:nvSpPr>
          <p:cNvPr id="4" name="ZoneTexte 3">
            <a:extLst>
              <a:ext uri="{FF2B5EF4-FFF2-40B4-BE49-F238E27FC236}">
                <a16:creationId xmlns:a16="http://schemas.microsoft.com/office/drawing/2014/main" id="{543C07EA-A82D-C2BF-0EDE-18C1C319900C}"/>
              </a:ext>
            </a:extLst>
          </p:cNvPr>
          <p:cNvSpPr txBox="1"/>
          <p:nvPr/>
        </p:nvSpPr>
        <p:spPr>
          <a:xfrm>
            <a:off x="3198068" y="874359"/>
            <a:ext cx="6097554" cy="369332"/>
          </a:xfrm>
          <a:prstGeom prst="rect">
            <a:avLst/>
          </a:prstGeom>
          <a:noFill/>
        </p:spPr>
        <p:txBody>
          <a:bodyPr wrap="square">
            <a:spAutoFit/>
          </a:bodyPr>
          <a:lstStyle/>
          <a:p>
            <a:r>
              <a:rPr lang="fr-FR" dirty="0"/>
              <a:t>🟣 Effets graphiques et animations</a:t>
            </a:r>
          </a:p>
        </p:txBody>
      </p:sp>
    </p:spTree>
    <p:extLst>
      <p:ext uri="{BB962C8B-B14F-4D97-AF65-F5344CB8AC3E}">
        <p14:creationId xmlns:p14="http://schemas.microsoft.com/office/powerpoint/2010/main" val="788551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FCEE3C09-7F20-4CF2-ADE1-056375D1DC13}"/>
              </a:ext>
            </a:extLst>
          </p:cNvPr>
          <p:cNvSpPr txBox="1"/>
          <p:nvPr/>
        </p:nvSpPr>
        <p:spPr>
          <a:xfrm>
            <a:off x="240263" y="1243691"/>
            <a:ext cx="6097554" cy="1477328"/>
          </a:xfrm>
          <a:prstGeom prst="rect">
            <a:avLst/>
          </a:prstGeom>
          <a:noFill/>
        </p:spPr>
        <p:txBody>
          <a:bodyPr wrap="square">
            <a:spAutoFit/>
          </a:bodyPr>
          <a:lstStyle/>
          <a:p>
            <a:r>
              <a:rPr lang="fr-FR" dirty="0"/>
              <a:t>Pages de menu </a:t>
            </a:r>
          </a:p>
          <a:p>
            <a:r>
              <a:rPr lang="fr-FR" dirty="0"/>
              <a:t>● À l’arrivée sur la page, les plats devront apparaître progressivement avec un léger décalage dans le temps. Ils pourront apparaître soit un par un, soit par groupe “Entrée”, “Plat” et “Dessert”. </a:t>
            </a:r>
          </a:p>
        </p:txBody>
      </p:sp>
      <p:sp>
        <p:nvSpPr>
          <p:cNvPr id="4" name="ZoneTexte 3">
            <a:extLst>
              <a:ext uri="{FF2B5EF4-FFF2-40B4-BE49-F238E27FC236}">
                <a16:creationId xmlns:a16="http://schemas.microsoft.com/office/drawing/2014/main" id="{543C07EA-A82D-C2BF-0EDE-18C1C319900C}"/>
              </a:ext>
            </a:extLst>
          </p:cNvPr>
          <p:cNvSpPr txBox="1"/>
          <p:nvPr/>
        </p:nvSpPr>
        <p:spPr>
          <a:xfrm>
            <a:off x="3198068" y="874359"/>
            <a:ext cx="6097554" cy="369332"/>
          </a:xfrm>
          <a:prstGeom prst="rect">
            <a:avLst/>
          </a:prstGeom>
          <a:noFill/>
        </p:spPr>
        <p:txBody>
          <a:bodyPr wrap="square">
            <a:spAutoFit/>
          </a:bodyPr>
          <a:lstStyle/>
          <a:p>
            <a:r>
              <a:rPr lang="fr-FR" dirty="0"/>
              <a:t>🟣 Effets graphiques et animations</a:t>
            </a:r>
          </a:p>
        </p:txBody>
      </p:sp>
      <p:pic>
        <p:nvPicPr>
          <p:cNvPr id="5" name="Image 4">
            <a:extLst>
              <a:ext uri="{FF2B5EF4-FFF2-40B4-BE49-F238E27FC236}">
                <a16:creationId xmlns:a16="http://schemas.microsoft.com/office/drawing/2014/main" id="{14027624-E37A-2073-D5FD-FBE61D2FECEB}"/>
              </a:ext>
            </a:extLst>
          </p:cNvPr>
          <p:cNvPicPr>
            <a:picLocks noChangeAspect="1"/>
          </p:cNvPicPr>
          <p:nvPr/>
        </p:nvPicPr>
        <p:blipFill>
          <a:blip r:embed="rId2"/>
          <a:stretch>
            <a:fillRect/>
          </a:stretch>
        </p:blipFill>
        <p:spPr>
          <a:xfrm>
            <a:off x="7149288" y="1243691"/>
            <a:ext cx="4084674" cy="4892464"/>
          </a:xfrm>
          <a:prstGeom prst="rect">
            <a:avLst/>
          </a:prstGeom>
        </p:spPr>
      </p:pic>
    </p:spTree>
    <p:extLst>
      <p:ext uri="{BB962C8B-B14F-4D97-AF65-F5344CB8AC3E}">
        <p14:creationId xmlns:p14="http://schemas.microsoft.com/office/powerpoint/2010/main" val="2001539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FCEE3C09-7F20-4CF2-ADE1-056375D1DC13}"/>
              </a:ext>
            </a:extLst>
          </p:cNvPr>
          <p:cNvSpPr txBox="1"/>
          <p:nvPr/>
        </p:nvSpPr>
        <p:spPr>
          <a:xfrm>
            <a:off x="240263" y="1243691"/>
            <a:ext cx="6097554" cy="2308324"/>
          </a:xfrm>
          <a:prstGeom prst="rect">
            <a:avLst/>
          </a:prstGeom>
          <a:noFill/>
        </p:spPr>
        <p:txBody>
          <a:bodyPr wrap="square">
            <a:spAutoFit/>
          </a:bodyPr>
          <a:lstStyle/>
          <a:p>
            <a:r>
              <a:rPr lang="fr-FR" dirty="0"/>
              <a:t>Pages de menu </a:t>
            </a:r>
          </a:p>
          <a:p>
            <a:r>
              <a:rPr lang="fr-FR" dirty="0"/>
              <a:t>● Le visiteur peut ajouter les plats qu'il souhaite à sa commande en cliquant dessus. Cela fait apparaître une petite coche à droite du plat. Cette coche devra coulisser de la droite vers la gauche. Pour cette première version, l’effet peut apparaître au survol sur desktop au lieu du clic. Si l’intitulé du plat est trop long, il devra être rogné avec des points de suspension.</a:t>
            </a:r>
          </a:p>
        </p:txBody>
      </p:sp>
      <p:sp>
        <p:nvSpPr>
          <p:cNvPr id="4" name="ZoneTexte 3">
            <a:extLst>
              <a:ext uri="{FF2B5EF4-FFF2-40B4-BE49-F238E27FC236}">
                <a16:creationId xmlns:a16="http://schemas.microsoft.com/office/drawing/2014/main" id="{543C07EA-A82D-C2BF-0EDE-18C1C319900C}"/>
              </a:ext>
            </a:extLst>
          </p:cNvPr>
          <p:cNvSpPr txBox="1"/>
          <p:nvPr/>
        </p:nvSpPr>
        <p:spPr>
          <a:xfrm>
            <a:off x="3198068" y="874359"/>
            <a:ext cx="6097554" cy="369332"/>
          </a:xfrm>
          <a:prstGeom prst="rect">
            <a:avLst/>
          </a:prstGeom>
          <a:noFill/>
        </p:spPr>
        <p:txBody>
          <a:bodyPr wrap="square">
            <a:spAutoFit/>
          </a:bodyPr>
          <a:lstStyle/>
          <a:p>
            <a:r>
              <a:rPr lang="fr-FR" dirty="0"/>
              <a:t>🟣 Effets graphiques et animations</a:t>
            </a:r>
          </a:p>
        </p:txBody>
      </p:sp>
    </p:spTree>
    <p:extLst>
      <p:ext uri="{BB962C8B-B14F-4D97-AF65-F5344CB8AC3E}">
        <p14:creationId xmlns:p14="http://schemas.microsoft.com/office/powerpoint/2010/main" val="1359359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A045A714-F628-0152-85F2-E514632082BA}"/>
              </a:ext>
            </a:extLst>
          </p:cNvPr>
          <p:cNvPicPr>
            <a:picLocks noChangeAspect="1"/>
          </p:cNvPicPr>
          <p:nvPr/>
        </p:nvPicPr>
        <p:blipFill>
          <a:blip r:embed="rId2"/>
          <a:stretch>
            <a:fillRect/>
          </a:stretch>
        </p:blipFill>
        <p:spPr>
          <a:xfrm>
            <a:off x="3501000" y="2314575"/>
            <a:ext cx="7364859" cy="4334104"/>
          </a:xfrm>
          <a:prstGeom prst="rect">
            <a:avLst/>
          </a:prstGeom>
        </p:spPr>
      </p:pic>
    </p:spTree>
    <p:extLst>
      <p:ext uri="{BB962C8B-B14F-4D97-AF65-F5344CB8AC3E}">
        <p14:creationId xmlns:p14="http://schemas.microsoft.com/office/powerpoint/2010/main" val="1620221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5AD49B17-2B76-54AF-AEA6-0EB821212045}"/>
              </a:ext>
            </a:extLst>
          </p:cNvPr>
          <p:cNvPicPr>
            <a:picLocks noChangeAspect="1"/>
          </p:cNvPicPr>
          <p:nvPr/>
        </p:nvPicPr>
        <p:blipFill>
          <a:blip r:embed="rId2"/>
          <a:stretch>
            <a:fillRect/>
          </a:stretch>
        </p:blipFill>
        <p:spPr>
          <a:xfrm>
            <a:off x="529395" y="525581"/>
            <a:ext cx="4503810" cy="4587638"/>
          </a:xfrm>
          <a:prstGeom prst="rect">
            <a:avLst/>
          </a:prstGeom>
        </p:spPr>
      </p:pic>
      <p:pic>
        <p:nvPicPr>
          <p:cNvPr id="5" name="Image 4">
            <a:extLst>
              <a:ext uri="{FF2B5EF4-FFF2-40B4-BE49-F238E27FC236}">
                <a16:creationId xmlns:a16="http://schemas.microsoft.com/office/drawing/2014/main" id="{EADA3C11-800E-76A1-1DD7-F28E01DA9683}"/>
              </a:ext>
            </a:extLst>
          </p:cNvPr>
          <p:cNvPicPr>
            <a:picLocks noChangeAspect="1"/>
          </p:cNvPicPr>
          <p:nvPr/>
        </p:nvPicPr>
        <p:blipFill>
          <a:blip r:embed="rId3"/>
          <a:stretch>
            <a:fillRect/>
          </a:stretch>
        </p:blipFill>
        <p:spPr>
          <a:xfrm>
            <a:off x="6579735" y="639891"/>
            <a:ext cx="3109229" cy="2179509"/>
          </a:xfrm>
          <a:prstGeom prst="rect">
            <a:avLst/>
          </a:prstGeom>
        </p:spPr>
      </p:pic>
    </p:spTree>
    <p:extLst>
      <p:ext uri="{BB962C8B-B14F-4D97-AF65-F5344CB8AC3E}">
        <p14:creationId xmlns:p14="http://schemas.microsoft.com/office/powerpoint/2010/main" val="3407165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B828A205-E3CC-ED34-F3BF-71D5E837F00D}"/>
              </a:ext>
            </a:extLst>
          </p:cNvPr>
          <p:cNvPicPr>
            <a:picLocks noChangeAspect="1"/>
          </p:cNvPicPr>
          <p:nvPr/>
        </p:nvPicPr>
        <p:blipFill>
          <a:blip r:embed="rId2"/>
          <a:stretch>
            <a:fillRect/>
          </a:stretch>
        </p:blipFill>
        <p:spPr>
          <a:xfrm>
            <a:off x="3268735" y="1398094"/>
            <a:ext cx="5654530" cy="4061812"/>
          </a:xfrm>
          <a:prstGeom prst="rect">
            <a:avLst/>
          </a:prstGeom>
        </p:spPr>
      </p:pic>
    </p:spTree>
    <p:extLst>
      <p:ext uri="{BB962C8B-B14F-4D97-AF65-F5344CB8AC3E}">
        <p14:creationId xmlns:p14="http://schemas.microsoft.com/office/powerpoint/2010/main" val="3529332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E5A06F98-3123-5F26-D7AB-60D69907499F}"/>
              </a:ext>
            </a:extLst>
          </p:cNvPr>
          <p:cNvSpPr txBox="1"/>
          <p:nvPr/>
        </p:nvSpPr>
        <p:spPr>
          <a:xfrm>
            <a:off x="940059" y="1301535"/>
            <a:ext cx="6097554" cy="1200329"/>
          </a:xfrm>
          <a:prstGeom prst="rect">
            <a:avLst/>
          </a:prstGeom>
          <a:noFill/>
        </p:spPr>
        <p:txBody>
          <a:bodyPr wrap="square">
            <a:spAutoFit/>
          </a:bodyPr>
          <a:lstStyle/>
          <a:p>
            <a:r>
              <a:rPr lang="fr-FR" dirty="0"/>
              <a:t>Page d’accueil (x1) </a:t>
            </a:r>
          </a:p>
          <a:p>
            <a:r>
              <a:rPr lang="fr-FR" dirty="0"/>
              <a:t>● Affichage de la localisation des restaurants. À terme, il sera possible de choisir sa localisation pour trouver des restaurants proches d’un certain lieu. </a:t>
            </a:r>
          </a:p>
        </p:txBody>
      </p:sp>
      <p:sp>
        <p:nvSpPr>
          <p:cNvPr id="5" name="ZoneTexte 4">
            <a:extLst>
              <a:ext uri="{FF2B5EF4-FFF2-40B4-BE49-F238E27FC236}">
                <a16:creationId xmlns:a16="http://schemas.microsoft.com/office/drawing/2014/main" id="{0498D347-125F-6F23-3EC8-84FBD449A81E}"/>
              </a:ext>
            </a:extLst>
          </p:cNvPr>
          <p:cNvSpPr txBox="1"/>
          <p:nvPr/>
        </p:nvSpPr>
        <p:spPr>
          <a:xfrm>
            <a:off x="3114093" y="771722"/>
            <a:ext cx="6097554" cy="369332"/>
          </a:xfrm>
          <a:prstGeom prst="rect">
            <a:avLst/>
          </a:prstGeom>
          <a:noFill/>
        </p:spPr>
        <p:txBody>
          <a:bodyPr wrap="square">
            <a:spAutoFit/>
          </a:bodyPr>
          <a:lstStyle/>
          <a:p>
            <a:r>
              <a:rPr lang="fr-FR" dirty="0"/>
              <a:t>Livrables attendus 🟣 Contenu des pages </a:t>
            </a:r>
          </a:p>
        </p:txBody>
      </p:sp>
      <p:pic>
        <p:nvPicPr>
          <p:cNvPr id="4" name="Image 3">
            <a:extLst>
              <a:ext uri="{FF2B5EF4-FFF2-40B4-BE49-F238E27FC236}">
                <a16:creationId xmlns:a16="http://schemas.microsoft.com/office/drawing/2014/main" id="{91B710C9-F51C-F40F-A5D9-1719FCB0CC8B}"/>
              </a:ext>
            </a:extLst>
          </p:cNvPr>
          <p:cNvPicPr>
            <a:picLocks noChangeAspect="1"/>
          </p:cNvPicPr>
          <p:nvPr/>
        </p:nvPicPr>
        <p:blipFill>
          <a:blip r:embed="rId2"/>
          <a:stretch>
            <a:fillRect/>
          </a:stretch>
        </p:blipFill>
        <p:spPr>
          <a:xfrm>
            <a:off x="1142570" y="2824773"/>
            <a:ext cx="9906859" cy="1600339"/>
          </a:xfrm>
          <a:prstGeom prst="rect">
            <a:avLst/>
          </a:prstGeom>
        </p:spPr>
      </p:pic>
    </p:spTree>
    <p:extLst>
      <p:ext uri="{BB962C8B-B14F-4D97-AF65-F5344CB8AC3E}">
        <p14:creationId xmlns:p14="http://schemas.microsoft.com/office/powerpoint/2010/main" val="4273140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E5A06F98-3123-5F26-D7AB-60D69907499F}"/>
              </a:ext>
            </a:extLst>
          </p:cNvPr>
          <p:cNvSpPr txBox="1"/>
          <p:nvPr/>
        </p:nvSpPr>
        <p:spPr>
          <a:xfrm>
            <a:off x="482860" y="1544131"/>
            <a:ext cx="6097554" cy="646331"/>
          </a:xfrm>
          <a:prstGeom prst="rect">
            <a:avLst/>
          </a:prstGeom>
          <a:noFill/>
        </p:spPr>
        <p:txBody>
          <a:bodyPr wrap="square">
            <a:spAutoFit/>
          </a:bodyPr>
          <a:lstStyle/>
          <a:p>
            <a:r>
              <a:rPr lang="fr-FR" dirty="0"/>
              <a:t>Page d’accueil (x1)</a:t>
            </a:r>
          </a:p>
          <a:p>
            <a:r>
              <a:rPr lang="fr-FR" dirty="0"/>
              <a:t>● Une courte présentation de l’entreprise. </a:t>
            </a:r>
          </a:p>
        </p:txBody>
      </p:sp>
      <p:sp>
        <p:nvSpPr>
          <p:cNvPr id="5" name="ZoneTexte 4">
            <a:extLst>
              <a:ext uri="{FF2B5EF4-FFF2-40B4-BE49-F238E27FC236}">
                <a16:creationId xmlns:a16="http://schemas.microsoft.com/office/drawing/2014/main" id="{0498D347-125F-6F23-3EC8-84FBD449A81E}"/>
              </a:ext>
            </a:extLst>
          </p:cNvPr>
          <p:cNvSpPr txBox="1"/>
          <p:nvPr/>
        </p:nvSpPr>
        <p:spPr>
          <a:xfrm>
            <a:off x="3114093" y="771722"/>
            <a:ext cx="6097554" cy="369332"/>
          </a:xfrm>
          <a:prstGeom prst="rect">
            <a:avLst/>
          </a:prstGeom>
          <a:noFill/>
        </p:spPr>
        <p:txBody>
          <a:bodyPr wrap="square">
            <a:spAutoFit/>
          </a:bodyPr>
          <a:lstStyle/>
          <a:p>
            <a:r>
              <a:rPr lang="fr-FR" dirty="0"/>
              <a:t>Livrables attendus 🟣 Contenu des pages </a:t>
            </a:r>
          </a:p>
        </p:txBody>
      </p:sp>
      <p:pic>
        <p:nvPicPr>
          <p:cNvPr id="4" name="Image 3">
            <a:extLst>
              <a:ext uri="{FF2B5EF4-FFF2-40B4-BE49-F238E27FC236}">
                <a16:creationId xmlns:a16="http://schemas.microsoft.com/office/drawing/2014/main" id="{9D383FF3-70ED-09D7-AAF1-023333C63774}"/>
              </a:ext>
            </a:extLst>
          </p:cNvPr>
          <p:cNvPicPr>
            <a:picLocks noChangeAspect="1"/>
          </p:cNvPicPr>
          <p:nvPr/>
        </p:nvPicPr>
        <p:blipFill>
          <a:blip r:embed="rId2"/>
          <a:stretch>
            <a:fillRect/>
          </a:stretch>
        </p:blipFill>
        <p:spPr>
          <a:xfrm>
            <a:off x="1656965" y="2857450"/>
            <a:ext cx="8878069" cy="1143099"/>
          </a:xfrm>
          <a:prstGeom prst="rect">
            <a:avLst/>
          </a:prstGeom>
        </p:spPr>
      </p:pic>
    </p:spTree>
    <p:extLst>
      <p:ext uri="{BB962C8B-B14F-4D97-AF65-F5344CB8AC3E}">
        <p14:creationId xmlns:p14="http://schemas.microsoft.com/office/powerpoint/2010/main" val="4141096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E5A06F98-3123-5F26-D7AB-60D69907499F}"/>
              </a:ext>
            </a:extLst>
          </p:cNvPr>
          <p:cNvSpPr txBox="1"/>
          <p:nvPr/>
        </p:nvSpPr>
        <p:spPr>
          <a:xfrm>
            <a:off x="548174" y="1497478"/>
            <a:ext cx="6097554" cy="923330"/>
          </a:xfrm>
          <a:prstGeom prst="rect">
            <a:avLst/>
          </a:prstGeom>
          <a:noFill/>
        </p:spPr>
        <p:txBody>
          <a:bodyPr wrap="square">
            <a:spAutoFit/>
          </a:bodyPr>
          <a:lstStyle/>
          <a:p>
            <a:r>
              <a:rPr lang="fr-FR" dirty="0"/>
              <a:t>Page d’accueil (x1) </a:t>
            </a:r>
          </a:p>
          <a:p>
            <a:r>
              <a:rPr lang="fr-FR" dirty="0"/>
              <a:t>● Une section contenant les 4 menus sous forme de cartes. Au clic sur la carte, l’utilisateur est redirigé vers la page du menu. </a:t>
            </a:r>
          </a:p>
        </p:txBody>
      </p:sp>
      <p:sp>
        <p:nvSpPr>
          <p:cNvPr id="5" name="ZoneTexte 4">
            <a:extLst>
              <a:ext uri="{FF2B5EF4-FFF2-40B4-BE49-F238E27FC236}">
                <a16:creationId xmlns:a16="http://schemas.microsoft.com/office/drawing/2014/main" id="{0498D347-125F-6F23-3EC8-84FBD449A81E}"/>
              </a:ext>
            </a:extLst>
          </p:cNvPr>
          <p:cNvSpPr txBox="1"/>
          <p:nvPr/>
        </p:nvSpPr>
        <p:spPr>
          <a:xfrm>
            <a:off x="3114093" y="771722"/>
            <a:ext cx="6097554" cy="369332"/>
          </a:xfrm>
          <a:prstGeom prst="rect">
            <a:avLst/>
          </a:prstGeom>
          <a:noFill/>
        </p:spPr>
        <p:txBody>
          <a:bodyPr wrap="square">
            <a:spAutoFit/>
          </a:bodyPr>
          <a:lstStyle/>
          <a:p>
            <a:r>
              <a:rPr lang="fr-FR" dirty="0"/>
              <a:t>Livrables attendus 🟣 Contenu des pages </a:t>
            </a:r>
          </a:p>
        </p:txBody>
      </p:sp>
      <p:pic>
        <p:nvPicPr>
          <p:cNvPr id="4" name="Image 3">
            <a:extLst>
              <a:ext uri="{FF2B5EF4-FFF2-40B4-BE49-F238E27FC236}">
                <a16:creationId xmlns:a16="http://schemas.microsoft.com/office/drawing/2014/main" id="{0EC4BB66-9B95-FE5E-5FEC-6A731EC83A7D}"/>
              </a:ext>
            </a:extLst>
          </p:cNvPr>
          <p:cNvPicPr>
            <a:picLocks noChangeAspect="1"/>
          </p:cNvPicPr>
          <p:nvPr/>
        </p:nvPicPr>
        <p:blipFill>
          <a:blip r:embed="rId2"/>
          <a:stretch>
            <a:fillRect/>
          </a:stretch>
        </p:blipFill>
        <p:spPr>
          <a:xfrm>
            <a:off x="622360" y="2420808"/>
            <a:ext cx="8223061" cy="4348165"/>
          </a:xfrm>
          <a:prstGeom prst="rect">
            <a:avLst/>
          </a:prstGeom>
        </p:spPr>
      </p:pic>
    </p:spTree>
    <p:extLst>
      <p:ext uri="{BB962C8B-B14F-4D97-AF65-F5344CB8AC3E}">
        <p14:creationId xmlns:p14="http://schemas.microsoft.com/office/powerpoint/2010/main" val="30024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871C804F-2634-7419-54B2-E0FAB16DAE36}"/>
              </a:ext>
            </a:extLst>
          </p:cNvPr>
          <p:cNvSpPr txBox="1"/>
          <p:nvPr/>
        </p:nvSpPr>
        <p:spPr>
          <a:xfrm>
            <a:off x="3048778" y="3105835"/>
            <a:ext cx="6097554" cy="646331"/>
          </a:xfrm>
          <a:prstGeom prst="rect">
            <a:avLst/>
          </a:prstGeom>
          <a:noFill/>
        </p:spPr>
        <p:txBody>
          <a:bodyPr wrap="square">
            <a:spAutoFit/>
          </a:bodyPr>
          <a:lstStyle/>
          <a:p>
            <a:r>
              <a:rPr lang="fr-FR" dirty="0"/>
              <a:t>Pages de menu (x4) </a:t>
            </a:r>
          </a:p>
          <a:p>
            <a:r>
              <a:rPr lang="fr-FR" dirty="0"/>
              <a:t>● 4 pages contenant chacune le menu d’un restaurant. </a:t>
            </a:r>
          </a:p>
        </p:txBody>
      </p:sp>
      <p:sp>
        <p:nvSpPr>
          <p:cNvPr id="4" name="ZoneTexte 3">
            <a:extLst>
              <a:ext uri="{FF2B5EF4-FFF2-40B4-BE49-F238E27FC236}">
                <a16:creationId xmlns:a16="http://schemas.microsoft.com/office/drawing/2014/main" id="{A31B7F3F-216D-5880-6EEE-7D54D8865FD5}"/>
              </a:ext>
            </a:extLst>
          </p:cNvPr>
          <p:cNvSpPr txBox="1"/>
          <p:nvPr/>
        </p:nvSpPr>
        <p:spPr>
          <a:xfrm>
            <a:off x="3114093" y="771722"/>
            <a:ext cx="6097554" cy="369332"/>
          </a:xfrm>
          <a:prstGeom prst="rect">
            <a:avLst/>
          </a:prstGeom>
          <a:noFill/>
        </p:spPr>
        <p:txBody>
          <a:bodyPr wrap="square">
            <a:spAutoFit/>
          </a:bodyPr>
          <a:lstStyle/>
          <a:p>
            <a:r>
              <a:rPr lang="fr-FR" dirty="0"/>
              <a:t>Livrables attendus 🟣 Contenu des pages </a:t>
            </a:r>
          </a:p>
        </p:txBody>
      </p:sp>
    </p:spTree>
    <p:extLst>
      <p:ext uri="{BB962C8B-B14F-4D97-AF65-F5344CB8AC3E}">
        <p14:creationId xmlns:p14="http://schemas.microsoft.com/office/powerpoint/2010/main" val="3583705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871C804F-2634-7419-54B2-E0FAB16DAE36}"/>
              </a:ext>
            </a:extLst>
          </p:cNvPr>
          <p:cNvSpPr txBox="1"/>
          <p:nvPr/>
        </p:nvSpPr>
        <p:spPr>
          <a:xfrm>
            <a:off x="492190" y="1426325"/>
            <a:ext cx="6097554" cy="646331"/>
          </a:xfrm>
          <a:prstGeom prst="rect">
            <a:avLst/>
          </a:prstGeom>
          <a:noFill/>
        </p:spPr>
        <p:txBody>
          <a:bodyPr wrap="square">
            <a:spAutoFit/>
          </a:bodyPr>
          <a:lstStyle/>
          <a:p>
            <a:r>
              <a:rPr lang="fr-FR" dirty="0"/>
              <a:t>Pages de menu (x4) </a:t>
            </a:r>
          </a:p>
          <a:p>
            <a:r>
              <a:rPr lang="fr-FR" dirty="0"/>
              <a:t>● 4 pages contenant chacune le menu d’un restaurant. </a:t>
            </a:r>
          </a:p>
        </p:txBody>
      </p:sp>
      <p:sp>
        <p:nvSpPr>
          <p:cNvPr id="4" name="ZoneTexte 3">
            <a:extLst>
              <a:ext uri="{FF2B5EF4-FFF2-40B4-BE49-F238E27FC236}">
                <a16:creationId xmlns:a16="http://schemas.microsoft.com/office/drawing/2014/main" id="{A31B7F3F-216D-5880-6EEE-7D54D8865FD5}"/>
              </a:ext>
            </a:extLst>
          </p:cNvPr>
          <p:cNvSpPr txBox="1"/>
          <p:nvPr/>
        </p:nvSpPr>
        <p:spPr>
          <a:xfrm>
            <a:off x="3114093" y="771722"/>
            <a:ext cx="6097554" cy="369332"/>
          </a:xfrm>
          <a:prstGeom prst="rect">
            <a:avLst/>
          </a:prstGeom>
          <a:noFill/>
        </p:spPr>
        <p:txBody>
          <a:bodyPr wrap="square">
            <a:spAutoFit/>
          </a:bodyPr>
          <a:lstStyle/>
          <a:p>
            <a:r>
              <a:rPr lang="fr-FR" dirty="0"/>
              <a:t>Livrables attendus 🟣 Contenu des pages </a:t>
            </a:r>
          </a:p>
        </p:txBody>
      </p:sp>
      <p:pic>
        <p:nvPicPr>
          <p:cNvPr id="5" name="Image 4">
            <a:extLst>
              <a:ext uri="{FF2B5EF4-FFF2-40B4-BE49-F238E27FC236}">
                <a16:creationId xmlns:a16="http://schemas.microsoft.com/office/drawing/2014/main" id="{FCE7EE2B-62DC-9B59-561C-AA462D00CFB5}"/>
              </a:ext>
            </a:extLst>
          </p:cNvPr>
          <p:cNvPicPr>
            <a:picLocks noChangeAspect="1"/>
          </p:cNvPicPr>
          <p:nvPr/>
        </p:nvPicPr>
        <p:blipFill>
          <a:blip r:embed="rId2"/>
          <a:stretch>
            <a:fillRect/>
          </a:stretch>
        </p:blipFill>
        <p:spPr>
          <a:xfrm>
            <a:off x="677710" y="2018226"/>
            <a:ext cx="7841139" cy="4565727"/>
          </a:xfrm>
          <a:prstGeom prst="rect">
            <a:avLst/>
          </a:prstGeom>
        </p:spPr>
      </p:pic>
    </p:spTree>
    <p:extLst>
      <p:ext uri="{BB962C8B-B14F-4D97-AF65-F5344CB8AC3E}">
        <p14:creationId xmlns:p14="http://schemas.microsoft.com/office/powerpoint/2010/main" val="666678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BE72875D-5399-61B2-B1A2-BF971E67AAFD}"/>
              </a:ext>
            </a:extLst>
          </p:cNvPr>
          <p:cNvSpPr txBox="1"/>
          <p:nvPr/>
        </p:nvSpPr>
        <p:spPr>
          <a:xfrm>
            <a:off x="3048778" y="3105835"/>
            <a:ext cx="6097554" cy="1200329"/>
          </a:xfrm>
          <a:prstGeom prst="rect">
            <a:avLst/>
          </a:prstGeom>
          <a:noFill/>
        </p:spPr>
        <p:txBody>
          <a:bodyPr wrap="square">
            <a:spAutoFit/>
          </a:bodyPr>
          <a:lstStyle/>
          <a:p>
            <a:r>
              <a:rPr lang="fr-FR" dirty="0" err="1"/>
              <a:t>Footer</a:t>
            </a:r>
            <a:endParaRPr lang="fr-FR" dirty="0"/>
          </a:p>
          <a:p>
            <a:r>
              <a:rPr lang="fr-FR" dirty="0"/>
              <a:t>● Le </a:t>
            </a:r>
            <a:r>
              <a:rPr lang="fr-FR" dirty="0" err="1"/>
              <a:t>footer</a:t>
            </a:r>
            <a:r>
              <a:rPr lang="fr-FR" dirty="0"/>
              <a:t> est identique sur toutes les pages. </a:t>
            </a:r>
          </a:p>
          <a:p>
            <a:r>
              <a:rPr lang="fr-FR" dirty="0"/>
              <a:t>● Au clic sur “Contact”, un renvoi vers une adresse mail est effectué. </a:t>
            </a:r>
          </a:p>
        </p:txBody>
      </p:sp>
      <p:sp>
        <p:nvSpPr>
          <p:cNvPr id="4" name="ZoneTexte 3">
            <a:extLst>
              <a:ext uri="{FF2B5EF4-FFF2-40B4-BE49-F238E27FC236}">
                <a16:creationId xmlns:a16="http://schemas.microsoft.com/office/drawing/2014/main" id="{3748D715-AE97-0285-238D-B5C1614AA412}"/>
              </a:ext>
            </a:extLst>
          </p:cNvPr>
          <p:cNvSpPr txBox="1"/>
          <p:nvPr/>
        </p:nvSpPr>
        <p:spPr>
          <a:xfrm>
            <a:off x="3114093" y="771722"/>
            <a:ext cx="6097554" cy="369332"/>
          </a:xfrm>
          <a:prstGeom prst="rect">
            <a:avLst/>
          </a:prstGeom>
          <a:noFill/>
        </p:spPr>
        <p:txBody>
          <a:bodyPr wrap="square">
            <a:spAutoFit/>
          </a:bodyPr>
          <a:lstStyle/>
          <a:p>
            <a:r>
              <a:rPr lang="fr-FR" dirty="0"/>
              <a:t>Livrables attendus 🟣 Contenu des pages </a:t>
            </a:r>
          </a:p>
        </p:txBody>
      </p:sp>
    </p:spTree>
    <p:extLst>
      <p:ext uri="{BB962C8B-B14F-4D97-AF65-F5344CB8AC3E}">
        <p14:creationId xmlns:p14="http://schemas.microsoft.com/office/powerpoint/2010/main" val="1555604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BE72875D-5399-61B2-B1A2-BF971E67AAFD}"/>
              </a:ext>
            </a:extLst>
          </p:cNvPr>
          <p:cNvSpPr txBox="1"/>
          <p:nvPr/>
        </p:nvSpPr>
        <p:spPr>
          <a:xfrm>
            <a:off x="706794" y="1351680"/>
            <a:ext cx="6097554" cy="646331"/>
          </a:xfrm>
          <a:prstGeom prst="rect">
            <a:avLst/>
          </a:prstGeom>
          <a:noFill/>
        </p:spPr>
        <p:txBody>
          <a:bodyPr wrap="square">
            <a:spAutoFit/>
          </a:bodyPr>
          <a:lstStyle/>
          <a:p>
            <a:r>
              <a:rPr lang="fr-FR" dirty="0" err="1"/>
              <a:t>Footer</a:t>
            </a:r>
            <a:endParaRPr lang="fr-FR" dirty="0"/>
          </a:p>
          <a:p>
            <a:r>
              <a:rPr lang="fr-FR" dirty="0"/>
              <a:t>● Le </a:t>
            </a:r>
            <a:r>
              <a:rPr lang="fr-FR" dirty="0" err="1"/>
              <a:t>footer</a:t>
            </a:r>
            <a:r>
              <a:rPr lang="fr-FR" dirty="0"/>
              <a:t> est identique sur toutes les pages. </a:t>
            </a:r>
          </a:p>
        </p:txBody>
      </p:sp>
      <p:sp>
        <p:nvSpPr>
          <p:cNvPr id="4" name="ZoneTexte 3">
            <a:extLst>
              <a:ext uri="{FF2B5EF4-FFF2-40B4-BE49-F238E27FC236}">
                <a16:creationId xmlns:a16="http://schemas.microsoft.com/office/drawing/2014/main" id="{3748D715-AE97-0285-238D-B5C1614AA412}"/>
              </a:ext>
            </a:extLst>
          </p:cNvPr>
          <p:cNvSpPr txBox="1"/>
          <p:nvPr/>
        </p:nvSpPr>
        <p:spPr>
          <a:xfrm>
            <a:off x="3114093" y="771722"/>
            <a:ext cx="6097554" cy="369332"/>
          </a:xfrm>
          <a:prstGeom prst="rect">
            <a:avLst/>
          </a:prstGeom>
          <a:noFill/>
        </p:spPr>
        <p:txBody>
          <a:bodyPr wrap="square">
            <a:spAutoFit/>
          </a:bodyPr>
          <a:lstStyle/>
          <a:p>
            <a:r>
              <a:rPr lang="fr-FR" dirty="0"/>
              <a:t>Livrables attendus 🟣 Contenu des pages </a:t>
            </a:r>
          </a:p>
        </p:txBody>
      </p:sp>
      <p:pic>
        <p:nvPicPr>
          <p:cNvPr id="5" name="Image 4">
            <a:extLst>
              <a:ext uri="{FF2B5EF4-FFF2-40B4-BE49-F238E27FC236}">
                <a16:creationId xmlns:a16="http://schemas.microsoft.com/office/drawing/2014/main" id="{23AAE268-CE95-F218-EFF5-0259DBD7F0DD}"/>
              </a:ext>
            </a:extLst>
          </p:cNvPr>
          <p:cNvPicPr>
            <a:picLocks noChangeAspect="1"/>
          </p:cNvPicPr>
          <p:nvPr/>
        </p:nvPicPr>
        <p:blipFill>
          <a:blip r:embed="rId2"/>
          <a:stretch>
            <a:fillRect/>
          </a:stretch>
        </p:blipFill>
        <p:spPr>
          <a:xfrm>
            <a:off x="1020218" y="1998011"/>
            <a:ext cx="7936800" cy="4724992"/>
          </a:xfrm>
          <a:prstGeom prst="rect">
            <a:avLst/>
          </a:prstGeom>
        </p:spPr>
      </p:pic>
    </p:spTree>
    <p:extLst>
      <p:ext uri="{BB962C8B-B14F-4D97-AF65-F5344CB8AC3E}">
        <p14:creationId xmlns:p14="http://schemas.microsoft.com/office/powerpoint/2010/main" val="334818469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1016</Words>
  <Application>Microsoft Office PowerPoint</Application>
  <PresentationFormat>Grand écran</PresentationFormat>
  <Paragraphs>72</Paragraphs>
  <Slides>28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28</vt:i4>
      </vt:variant>
    </vt:vector>
  </HeadingPairs>
  <TitlesOfParts>
    <vt:vector size="33" baseType="lpstr">
      <vt:lpstr>Arial</vt:lpstr>
      <vt:lpstr>Calibri</vt:lpstr>
      <vt:lpstr>Calibri Light</vt:lpstr>
      <vt:lpstr>Inter</vt:lpstr>
      <vt:lpstr>Thème Office</vt:lpstr>
      <vt:lpstr>Dynamisez une page web avec des animations CSS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treicy pelle</dc:creator>
  <cp:lastModifiedBy>treicy pelle</cp:lastModifiedBy>
  <cp:revision>9</cp:revision>
  <dcterms:created xsi:type="dcterms:W3CDTF">2023-10-02T07:08:19Z</dcterms:created>
  <dcterms:modified xsi:type="dcterms:W3CDTF">2023-10-02T08:42:54Z</dcterms:modified>
</cp:coreProperties>
</file>