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AD788-C97B-4444-BD2E-65E691A98C59}" type="datetimeFigureOut">
              <a:rPr lang="en-US" smtClean="0"/>
              <a:t>03/24/2017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9911-8AEF-4119-8941-CCA10A7CE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9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03/24/2017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5486400" cy="3279775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US" sz="4400" b="1" dirty="0"/>
              <a:t>Competition on real Constrained </a:t>
            </a:r>
            <a:br>
              <a:rPr lang="en-US" sz="4400" b="1" dirty="0"/>
            </a:br>
            <a:r>
              <a:rPr lang="en-US" sz="4400" b="1" dirty="0"/>
              <a:t>Real-Parameter Optimization</a:t>
            </a:r>
            <a:br>
              <a:rPr lang="en-US" sz="6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2667000" cy="1752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Lucian TRESTIOREANU</a:t>
            </a:r>
          </a:p>
          <a:p>
            <a:r>
              <a:rPr lang="en-US" dirty="0">
                <a:solidFill>
                  <a:schemeClr val="tx1"/>
                </a:solidFill>
              </a:rPr>
              <a:t>Cristian PORUMB</a:t>
            </a:r>
          </a:p>
          <a:p>
            <a:r>
              <a:rPr lang="en-US" dirty="0" err="1">
                <a:solidFill>
                  <a:schemeClr val="tx1"/>
                </a:solidFill>
              </a:rPr>
              <a:t>Xhulio</a:t>
            </a:r>
            <a:r>
              <a:rPr lang="en-US" dirty="0">
                <a:solidFill>
                  <a:schemeClr val="tx1"/>
                </a:solidFill>
              </a:rPr>
              <a:t> ZEKAJ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M.i.C.S.  Semester 2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171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609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en-US" sz="44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 work:</a:t>
            </a:r>
          </a:p>
          <a:p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 of CCDA demonstrated against state-of-the-art algorithms on </a:t>
            </a:r>
            <a:r>
              <a:rPr lang="en-US" sz="2800" spc="-100" dirty="0">
                <a:solidFill>
                  <a:schemeClr val="tx2"/>
                </a:solidFill>
              </a:rPr>
              <a:t>literature </a:t>
            </a: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benchmarks.</a:t>
            </a:r>
          </a:p>
          <a:p>
            <a:endParaRPr lang="en-US" sz="2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44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main objective:</a:t>
            </a:r>
          </a:p>
          <a:p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Apply the co-evolutionary algorithm on the CEC 2017 benchmark problems.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 contain constraints which need to be satisfied while finding an optimum. </a:t>
            </a:r>
          </a:p>
          <a:p>
            <a:r>
              <a:rPr lang="en-US" dirty="0"/>
              <a:t>The constraints alter the shape of the search space making it difficult to solve. </a:t>
            </a:r>
          </a:p>
          <a:p>
            <a:r>
              <a:rPr lang="en-US" dirty="0"/>
              <a:t>Designed for unconstrained optimization, stochastic algorithms require additional mechanisms for constrained problems.</a:t>
            </a:r>
          </a:p>
          <a:p>
            <a:r>
              <a:rPr lang="en-US" dirty="0"/>
              <a:t>Several designs have been explored with different limitations and efficiency.</a:t>
            </a:r>
          </a:p>
          <a:p>
            <a:r>
              <a:rPr lang="en-US" dirty="0"/>
              <a:t>Very few approaches have considered co-evolution algorithms like CCDA.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ristian PORUMB\Desktop\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" y="609600"/>
            <a:ext cx="7553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3200400"/>
            <a:ext cx="7696200" cy="3352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CCDA is different since constraints are not added one by one and evolve at the same time but different context.</a:t>
            </a:r>
          </a:p>
          <a:p>
            <a:r>
              <a:rPr lang="en-US" dirty="0"/>
              <a:t>The exchange of information is not performed at evaluation but during mating.</a:t>
            </a:r>
          </a:p>
          <a:p>
            <a:r>
              <a:rPr lang="en-US" dirty="0"/>
              <a:t>Crossover between subpopulations. Preserve diversity – important to avoid local optimal solutions. Mutation inside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4" y="3124200"/>
            <a:ext cx="5971876" cy="3240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944562"/>
          </a:xfrm>
        </p:spPr>
        <p:txBody>
          <a:bodyPr/>
          <a:lstStyle/>
          <a:p>
            <a:pPr algn="ctr"/>
            <a:r>
              <a:rPr lang="en-US" sz="2400" dirty="0"/>
              <a:t>Co-evolutionary constraint decomposition algorithm (CCDA)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US" sz="2000" dirty="0"/>
              <a:t>Decomposition on constraints.</a:t>
            </a:r>
          </a:p>
          <a:p>
            <a:r>
              <a:rPr lang="en-US" sz="2000" dirty="0"/>
              <a:t>One sub-population for each constraint.</a:t>
            </a:r>
          </a:p>
          <a:p>
            <a:r>
              <a:rPr lang="en-US" sz="2000" dirty="0"/>
              <a:t>Each population tries to minimize the violation of its own constraint and then the objective.</a:t>
            </a:r>
          </a:p>
          <a:p>
            <a:r>
              <a:rPr lang="en-US" sz="2000" dirty="0"/>
              <a:t>Populations try to mutually satisfy each other, and after entering the polyhedron - to minimize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Implement the 28 benchmark functions.</a:t>
            </a:r>
          </a:p>
          <a:p>
            <a:endParaRPr lang="en-US" sz="2400" dirty="0"/>
          </a:p>
          <a:p>
            <a:r>
              <a:rPr lang="en-US" sz="2400" dirty="0"/>
              <a:t>Run our algorithm on all 28 benchmark functions.</a:t>
            </a:r>
          </a:p>
          <a:p>
            <a:endParaRPr lang="en-US" sz="2400" dirty="0"/>
          </a:p>
          <a:p>
            <a:pPr lvl="0"/>
            <a:r>
              <a:rPr lang="en-US" sz="2400" dirty="0"/>
              <a:t>Fine tune the algorithm in order to improve results</a:t>
            </a:r>
          </a:p>
          <a:p>
            <a:pPr lvl="0"/>
            <a:endParaRPr lang="en-US" sz="2400" dirty="0"/>
          </a:p>
          <a:p>
            <a:r>
              <a:rPr lang="en-US" sz="2400" dirty="0"/>
              <a:t>Also apply one existing algorithm from literature on the functions.</a:t>
            </a:r>
          </a:p>
          <a:p>
            <a:endParaRPr lang="en-US" sz="2400" dirty="0"/>
          </a:p>
          <a:p>
            <a:pPr lvl="0"/>
            <a:r>
              <a:rPr lang="en-US" sz="2400" dirty="0"/>
              <a:t>Compare results between algorithms.	</a:t>
            </a:r>
          </a:p>
          <a:p>
            <a:pPr lvl="2"/>
            <a:endParaRPr lang="en-US" dirty="0"/>
          </a:p>
          <a:p>
            <a:pPr marL="11430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istian PORUMB\Desktop\funct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267200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45" y="1295400"/>
            <a:ext cx="7620000" cy="5675745"/>
          </a:xfrm>
        </p:spPr>
        <p:txBody>
          <a:bodyPr>
            <a:normAutofit/>
          </a:bodyPr>
          <a:lstStyle/>
          <a:p>
            <a:r>
              <a:rPr lang="en-US" dirty="0"/>
              <a:t>Each benchmark function has different constraints and shape that need to be satisfied.</a:t>
            </a:r>
          </a:p>
          <a:p>
            <a:r>
              <a:rPr lang="en-US" dirty="0"/>
              <a:t>The algorithm has to perform well on all benchmarks without special tuning.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 bounding the domain are first satisfied independently using a lexicographic comparison.</a:t>
            </a:r>
          </a:p>
          <a:p>
            <a:r>
              <a:rPr lang="en-US" dirty="0"/>
              <a:t>Previous experiments have shown that this model is relevant to tackle constraint problems.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1072" y="76200"/>
            <a:ext cx="7620000" cy="1143000"/>
          </a:xfrm>
        </p:spPr>
        <p:txBody>
          <a:bodyPr/>
          <a:lstStyle/>
          <a:p>
            <a:r>
              <a:rPr lang="fr-FR" sz="3000" dirty="0"/>
              <a:t>Model (variables, objective </a:t>
            </a:r>
            <a:r>
              <a:rPr lang="en-US" sz="3000" dirty="0"/>
              <a:t>functions</a:t>
            </a:r>
            <a:r>
              <a:rPr lang="fr-FR" sz="3000" dirty="0"/>
              <a:t>, contraints)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36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93" y="1371600"/>
            <a:ext cx="3626507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"/>
            <a:ext cx="7620000" cy="1143000"/>
          </a:xfrm>
        </p:spPr>
        <p:txBody>
          <a:bodyPr/>
          <a:lstStyle/>
          <a:p>
            <a:r>
              <a:rPr lang="en-US" dirty="0"/>
              <a:t>Optimization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620000" cy="52197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/>
              <a:t>Done:</a:t>
            </a:r>
          </a:p>
          <a:p>
            <a:r>
              <a:rPr lang="en-US" dirty="0"/>
              <a:t>Different selection algorithms tested:</a:t>
            </a:r>
          </a:p>
          <a:p>
            <a:pPr marL="114300" indent="0">
              <a:buNone/>
            </a:pPr>
            <a:endParaRPr lang="en-US" dirty="0"/>
          </a:p>
          <a:p>
            <a:pPr lvl="1"/>
            <a:r>
              <a:rPr lang="en-US" dirty="0"/>
              <a:t> target population selection:</a:t>
            </a:r>
          </a:p>
          <a:p>
            <a:pPr lvl="2"/>
            <a:r>
              <a:rPr lang="en-US" dirty="0"/>
              <a:t> lowest satisfaction rule (LSR)</a:t>
            </a:r>
          </a:p>
          <a:p>
            <a:pPr lvl="2"/>
            <a:r>
              <a:rPr lang="en-US" dirty="0"/>
              <a:t>Linkage rule (LR)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individuals selection</a:t>
            </a:r>
          </a:p>
          <a:p>
            <a:pPr lvl="2"/>
            <a:r>
              <a:rPr lang="en-US" dirty="0"/>
              <a:t>Pure random selection R-R</a:t>
            </a:r>
          </a:p>
          <a:p>
            <a:pPr lvl="2"/>
            <a:r>
              <a:rPr lang="en-US" dirty="0"/>
              <a:t>Tournament for best k individuals </a:t>
            </a:r>
          </a:p>
          <a:p>
            <a:pPr marL="777240" lvl="2" indent="0">
              <a:buNone/>
            </a:pPr>
            <a:r>
              <a:rPr lang="en-US" dirty="0"/>
              <a:t>     of a sub-population (TBK)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dirty="0"/>
              <a:t>A random initial population is used, to ensure diversity at the start point.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To do:</a:t>
            </a:r>
          </a:p>
          <a:p>
            <a:r>
              <a:rPr lang="en-US" dirty="0"/>
              <a:t>Investigate new ways to select a population, or individuals inside.</a:t>
            </a:r>
          </a:p>
          <a:p>
            <a:r>
              <a:rPr lang="en-US" dirty="0"/>
              <a:t>Fine tune the algorithm to improve results.</a:t>
            </a:r>
          </a:p>
        </p:txBody>
      </p:sp>
    </p:spTree>
    <p:extLst>
      <p:ext uri="{BB962C8B-B14F-4D97-AF65-F5344CB8AC3E}">
        <p14:creationId xmlns:p14="http://schemas.microsoft.com/office/powerpoint/2010/main" val="34289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benchmark functions.</a:t>
            </a:r>
          </a:p>
          <a:p>
            <a:r>
              <a:rPr lang="en-US" dirty="0"/>
              <a:t>Decide if focus on testing more functions or implement more performance metrics.</a:t>
            </a:r>
          </a:p>
          <a:p>
            <a:pPr lvl="0"/>
            <a:r>
              <a:rPr lang="en-US" dirty="0"/>
              <a:t>Implement performance metrics.</a:t>
            </a:r>
          </a:p>
          <a:p>
            <a:r>
              <a:rPr lang="en-US" dirty="0"/>
              <a:t>Comply with requirements of the competition (ex: log also the worst result, document function value f(x) after 2000D, 10.000D, 20.000D).</a:t>
            </a:r>
          </a:p>
          <a:p>
            <a:pPr lvl="0"/>
            <a:r>
              <a:rPr lang="en-US" dirty="0"/>
              <a:t>Run the tests on HPC – </a:t>
            </a:r>
            <a:r>
              <a:rPr lang="en-US" dirty="0" err="1"/>
              <a:t>Belval</a:t>
            </a:r>
            <a:r>
              <a:rPr lang="en-US" dirty="0"/>
              <a:t>.</a:t>
            </a:r>
          </a:p>
          <a:p>
            <a:r>
              <a:rPr lang="en-US" dirty="0"/>
              <a:t>Quality of the solutions: analysis (ANOVA, Wilcoxon, Kruskal Wallis statistical test in R,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1107</TotalTime>
  <Words>485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Competition on real Constrained  Real-Parameter Optimization </vt:lpstr>
      <vt:lpstr>PowerPoint Presentation</vt:lpstr>
      <vt:lpstr>Problem context</vt:lpstr>
      <vt:lpstr>PowerPoint Presentation</vt:lpstr>
      <vt:lpstr>Co-evolutionary constraint decomposition algorithm (CCDA)</vt:lpstr>
      <vt:lpstr>Objective</vt:lpstr>
      <vt:lpstr>Model (variables, objective functions, contraints)</vt:lpstr>
      <vt:lpstr>Optimization approach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Scheduling Problem</dc:title>
  <dc:creator>Lucian TRESTIOREANU</dc:creator>
  <cp:lastModifiedBy>Lu</cp:lastModifiedBy>
  <cp:revision>183</cp:revision>
  <cp:lastPrinted>2016-12-16T12:20:45Z</cp:lastPrinted>
  <dcterms:created xsi:type="dcterms:W3CDTF">2006-08-16T00:00:00Z</dcterms:created>
  <dcterms:modified xsi:type="dcterms:W3CDTF">2017-03-24T07:27:59Z</dcterms:modified>
</cp:coreProperties>
</file>