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97" r:id="rId19"/>
    <p:sldId id="273" r:id="rId20"/>
    <p:sldId id="274" r:id="rId21"/>
    <p:sldId id="275" r:id="rId22"/>
    <p:sldId id="276" r:id="rId23"/>
    <p:sldId id="277" r:id="rId24"/>
    <p:sldId id="278" r:id="rId25"/>
    <p:sldId id="283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4" r:id="rId42"/>
    <p:sldId id="295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1/7/18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1/7/18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Report on </a:t>
            </a:r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Ratings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Predictably, </a:t>
            </a:r>
            <a:r>
              <a:rPr lang="en-US" dirty="0" smtClean="0"/>
              <a:t>the </a:t>
            </a:r>
            <a:r>
              <a:rPr lang="en-US" dirty="0"/>
              <a:t>Oscar-winning movies were rated higher than the general population or the newer </a:t>
            </a:r>
            <a:r>
              <a:rPr lang="en-US" dirty="0" smtClean="0"/>
              <a:t>movies.</a:t>
            </a:r>
          </a:p>
          <a:p>
            <a:pPr lvl="1" algn="just"/>
            <a:r>
              <a:rPr lang="en-US" dirty="0" smtClean="0"/>
              <a:t>Oscar-winning movies had average </a:t>
            </a:r>
            <a:r>
              <a:rPr lang="en-US" dirty="0"/>
              <a:t>and median ratings </a:t>
            </a:r>
            <a:r>
              <a:rPr lang="en-US" dirty="0" smtClean="0"/>
              <a:t>of </a:t>
            </a:r>
            <a:r>
              <a:rPr lang="en-US" dirty="0"/>
              <a:t>approximately 7.8 and </a:t>
            </a:r>
            <a:r>
              <a:rPr lang="en-US" dirty="0" smtClean="0"/>
              <a:t>8</a:t>
            </a:r>
          </a:p>
          <a:p>
            <a:pPr lvl="1" algn="just"/>
            <a:r>
              <a:rPr lang="en-US" dirty="0" smtClean="0"/>
              <a:t>Older movies </a:t>
            </a:r>
            <a:r>
              <a:rPr lang="en-US" dirty="0"/>
              <a:t>had average and median ratings of approximately </a:t>
            </a:r>
            <a:r>
              <a:rPr lang="en-US" dirty="0" smtClean="0"/>
              <a:t>6.4 and 6.6</a:t>
            </a:r>
          </a:p>
          <a:p>
            <a:pPr lvl="1" algn="just"/>
            <a:r>
              <a:rPr lang="en-US" dirty="0" smtClean="0"/>
              <a:t>Newer movies </a:t>
            </a:r>
            <a:r>
              <a:rPr lang="en-US" dirty="0"/>
              <a:t>had average and median ratings of approximately </a:t>
            </a:r>
            <a:r>
              <a:rPr lang="en-US" dirty="0" smtClean="0"/>
              <a:t>6.1 </a:t>
            </a:r>
            <a:r>
              <a:rPr lang="en-US" dirty="0"/>
              <a:t>and </a:t>
            </a:r>
            <a:r>
              <a:rPr lang="en-US" dirty="0" smtClean="0"/>
              <a:t>6.3</a:t>
            </a:r>
            <a:endParaRPr lang="en-US" dirty="0"/>
          </a:p>
          <a:p>
            <a:pPr algn="just"/>
            <a:r>
              <a:rPr lang="en-US" dirty="0"/>
              <a:t>The Oscar-winning movies also had </a:t>
            </a:r>
            <a:r>
              <a:rPr lang="en-US" dirty="0" smtClean="0"/>
              <a:t>narrower ranges than </a:t>
            </a:r>
            <a:r>
              <a:rPr lang="en-US" dirty="0"/>
              <a:t>the other sets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5.8 to 9.2 for Oscar-winning movies—smaller range due to consistently higher ratings</a:t>
            </a:r>
          </a:p>
          <a:p>
            <a:pPr lvl="1" algn="just"/>
            <a:r>
              <a:rPr lang="en-US" dirty="0"/>
              <a:t>1.6 </a:t>
            </a:r>
            <a:r>
              <a:rPr lang="en-US" dirty="0" smtClean="0"/>
              <a:t>to 9.3 for older movies</a:t>
            </a:r>
          </a:p>
          <a:p>
            <a:pPr lvl="1" algn="just"/>
            <a:r>
              <a:rPr lang="en-US" dirty="0"/>
              <a:t>2.2 </a:t>
            </a:r>
            <a:r>
              <a:rPr lang="en-US" dirty="0" smtClean="0"/>
              <a:t>to 9.1 for newer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1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Budget and Gross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Extremely large spreads in both gross and budget</a:t>
            </a:r>
          </a:p>
          <a:p>
            <a:pPr algn="just"/>
            <a:r>
              <a:rPr lang="en-US" sz="3200" dirty="0" smtClean="0"/>
              <a:t>Figures were not adjusted for inflation</a:t>
            </a:r>
          </a:p>
          <a:p>
            <a:pPr algn="just"/>
            <a:r>
              <a:rPr lang="en-US" sz="3200" dirty="0" smtClean="0"/>
              <a:t>Relationship between gross and budget is more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59736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Budget and Gross—Correlation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algn="just">
              <a:buClr>
                <a:schemeClr val="accent1"/>
              </a:buClr>
            </a:pPr>
            <a:r>
              <a:rPr lang="en-US" dirty="0"/>
              <a:t>The Oscar-winning movies and the newer movies both displayed a fairly positive correlation between a film's budget and the amount it ultimately grossed, with correlations of 0.63 and 0.64, respectively.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 descr="Gross_Budget_Osc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1" y="2582458"/>
            <a:ext cx="4120811" cy="4202046"/>
          </a:xfrm>
          <a:prstGeom prst="rect">
            <a:avLst/>
          </a:prstGeom>
        </p:spPr>
      </p:pic>
      <p:pic>
        <p:nvPicPr>
          <p:cNvPr id="5" name="Picture 4" descr="Gross_Budget_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02" y="2616352"/>
            <a:ext cx="4087573" cy="41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1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Budget and </a:t>
            </a:r>
            <a:r>
              <a:rPr lang="en-US" dirty="0" smtClean="0"/>
              <a:t>Gross—Correlation Charts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The general population of older movies showed a much lower correlation between these two variables at only 0.20.</a:t>
            </a:r>
          </a:p>
          <a:p>
            <a:pPr lvl="2" algn="just"/>
            <a:r>
              <a:rPr lang="en-US" dirty="0"/>
              <a:t>Likely due to figures not being adjusted for inflation</a:t>
            </a:r>
          </a:p>
          <a:p>
            <a:pPr lvl="2" algn="just"/>
            <a:r>
              <a:rPr lang="en-US" dirty="0"/>
              <a:t>Possibly also due to older filmmakers stretching their dollars more</a:t>
            </a:r>
          </a:p>
          <a:p>
            <a:pPr lvl="1" algn="just"/>
            <a:endParaRPr lang="en-US" dirty="0"/>
          </a:p>
          <a:p>
            <a:pPr marL="114300" indent="0" algn="just">
              <a:buNone/>
            </a:pPr>
            <a:endParaRPr lang="en-US" dirty="0"/>
          </a:p>
        </p:txBody>
      </p:sp>
      <p:pic>
        <p:nvPicPr>
          <p:cNvPr id="7" name="Picture 6" descr="Gross_Budget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845" y="2908197"/>
            <a:ext cx="3711883" cy="378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Genres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21 </a:t>
            </a:r>
            <a:r>
              <a:rPr lang="en-US" sz="2400" dirty="0"/>
              <a:t>total genres that were counted in each dataset: Action, Adventure, Biography, Comedy, Crime, Drama, Musical, Western, Family, </a:t>
            </a:r>
            <a:r>
              <a:rPr lang="en-US" sz="2400" dirty="0" smtClean="0"/>
              <a:t>Film Noir, History</a:t>
            </a:r>
            <a:r>
              <a:rPr lang="en-US" sz="2400" dirty="0"/>
              <a:t>, Mystery, Romance, Sport, War, Fantasy, </a:t>
            </a:r>
            <a:r>
              <a:rPr lang="en-US" sz="2400" dirty="0" err="1"/>
              <a:t>Sci</a:t>
            </a:r>
            <a:r>
              <a:rPr lang="en-US" sz="2400" dirty="0"/>
              <a:t> Fi, Thriller, Documentary, Horror and Animation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most common genre in every case was Drama. 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least common </a:t>
            </a:r>
            <a:r>
              <a:rPr lang="en-US" sz="2400" dirty="0" smtClean="0"/>
              <a:t>genres, were Westerns </a:t>
            </a:r>
            <a:r>
              <a:rPr lang="en-US" sz="2400" dirty="0"/>
              <a:t>for the general movie population from 1927-2014, </a:t>
            </a:r>
            <a:r>
              <a:rPr lang="en-US" sz="2400" dirty="0" err="1"/>
              <a:t>Sci</a:t>
            </a:r>
            <a:r>
              <a:rPr lang="en-US" sz="2400" dirty="0"/>
              <a:t> Fi, Documentary, Animation, Fantasy, Horror and Mystery for the Oscar-nominated movies and Documentary for the newer movies.</a:t>
            </a:r>
          </a:p>
        </p:txBody>
      </p:sp>
    </p:spTree>
    <p:extLst>
      <p:ext uri="{BB962C8B-B14F-4D97-AF65-F5344CB8AC3E}">
        <p14:creationId xmlns:p14="http://schemas.microsoft.com/office/powerpoint/2010/main" val="413818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Genre Distribution Charts</a:t>
            </a:r>
            <a:endParaRPr lang="en-US" dirty="0"/>
          </a:p>
        </p:txBody>
      </p:sp>
      <p:pic>
        <p:nvPicPr>
          <p:cNvPr id="4" name="Content Placeholder 3" descr="Genres_Osca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30" r="-30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0931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Genre Distribution Charts</a:t>
            </a:r>
          </a:p>
        </p:txBody>
      </p:sp>
      <p:pic>
        <p:nvPicPr>
          <p:cNvPr id="4" name="Content Placeholder 3" descr="Genres_Ol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30" r="-30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083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Genre Distribution Charts</a:t>
            </a:r>
          </a:p>
        </p:txBody>
      </p:sp>
      <p:pic>
        <p:nvPicPr>
          <p:cNvPr id="4" name="Content Placeholder 3" descr="Genres_N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30" r="-30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545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Genres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will be observed, the Oscar-winning movies are dominated primarily by Drama and Romance movies. </a:t>
            </a:r>
            <a:endParaRPr lang="en-US" dirty="0" smtClean="0"/>
          </a:p>
          <a:p>
            <a:r>
              <a:rPr lang="en-US" dirty="0"/>
              <a:t>This is also the case for the movies from 1927-2014, but with greater representation from Comedies, Thrillers and Action and Adventure films</a:t>
            </a:r>
            <a:r>
              <a:rPr lang="en-US" dirty="0" smtClean="0"/>
              <a:t>.</a:t>
            </a:r>
          </a:p>
          <a:p>
            <a:r>
              <a:rPr lang="en-US" dirty="0"/>
              <a:t>The influence of changing public tastes may be seen in the New Movies, where Thrillers, Action, Adventure, </a:t>
            </a:r>
            <a:r>
              <a:rPr lang="en-US" dirty="0" err="1"/>
              <a:t>Sci</a:t>
            </a:r>
            <a:r>
              <a:rPr lang="en-US" dirty="0"/>
              <a:t> Fi and Horror (less conventionally “dramatic” genres) are more common than in prior years</a:t>
            </a:r>
            <a:r>
              <a:rPr lang="en-US" dirty="0" smtClean="0"/>
              <a:t>.</a:t>
            </a:r>
          </a:p>
          <a:p>
            <a:r>
              <a:rPr lang="en-US" dirty="0"/>
              <a:t>Additionally, Animation is a relatively new category at the Academy Awards, thus accounting for its absence from the Oscar-winning dataset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3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Directors and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frequent Oscar-winning directors</a:t>
            </a:r>
          </a:p>
          <a:p>
            <a:pPr lvl="1"/>
            <a:r>
              <a:rPr lang="en-US" dirty="0"/>
              <a:t>Billy Wilder, Clint Eastwood, David Lean, </a:t>
            </a:r>
            <a:r>
              <a:rPr lang="en-US" dirty="0" err="1"/>
              <a:t>Elia</a:t>
            </a:r>
            <a:r>
              <a:rPr lang="en-US" dirty="0"/>
              <a:t> Kazan, Francis Ford Coppola, Frank Capra, Fred </a:t>
            </a:r>
            <a:r>
              <a:rPr lang="en-US" dirty="0" err="1"/>
              <a:t>Zinnemann</a:t>
            </a:r>
            <a:r>
              <a:rPr lang="en-US" dirty="0"/>
              <a:t> and Milos </a:t>
            </a:r>
            <a:r>
              <a:rPr lang="en-US" dirty="0" smtClean="0"/>
              <a:t>Forman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Most frequent directors (1927-2014)</a:t>
            </a:r>
          </a:p>
          <a:p>
            <a:pPr lvl="1"/>
            <a:r>
              <a:rPr lang="en-US" dirty="0" smtClean="0"/>
              <a:t>Steven Spielberg, followed by Barry </a:t>
            </a:r>
            <a:r>
              <a:rPr lang="en-US" dirty="0"/>
              <a:t>Levinson, Brian De Palma, Clint Eastwood, Joel Schumacher, Martin Scorsese, Oliver Stone, </a:t>
            </a:r>
            <a:r>
              <a:rPr lang="en-US" dirty="0" err="1"/>
              <a:t>Renny</a:t>
            </a:r>
            <a:r>
              <a:rPr lang="en-US" dirty="0"/>
              <a:t> </a:t>
            </a:r>
            <a:r>
              <a:rPr lang="en-US" dirty="0" err="1"/>
              <a:t>Harlin</a:t>
            </a:r>
            <a:r>
              <a:rPr lang="en-US" dirty="0"/>
              <a:t>, Ridley Scott, Robert Rodriguez, Robert </a:t>
            </a:r>
            <a:r>
              <a:rPr lang="en-US" dirty="0" err="1"/>
              <a:t>Zemeckis</a:t>
            </a:r>
            <a:r>
              <a:rPr lang="en-US" dirty="0"/>
              <a:t>, Ron Howard, Spike Lee, Steven </a:t>
            </a:r>
            <a:r>
              <a:rPr lang="en-US" dirty="0" err="1"/>
              <a:t>Soderbergh</a:t>
            </a:r>
            <a:r>
              <a:rPr lang="en-US" dirty="0"/>
              <a:t>, Tim Burton, Tony Scott and Woody </a:t>
            </a:r>
            <a:r>
              <a:rPr lang="en-US" dirty="0" smtClean="0"/>
              <a:t>Allen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Most frequent directors (2015-2016)</a:t>
            </a:r>
          </a:p>
          <a:p>
            <a:pPr lvl="1"/>
            <a:r>
              <a:rPr lang="en-US" dirty="0"/>
              <a:t>David O. Russell, James Wan, </a:t>
            </a:r>
            <a:r>
              <a:rPr lang="en-US" dirty="0" err="1"/>
              <a:t>Jaume</a:t>
            </a:r>
            <a:r>
              <a:rPr lang="en-US" dirty="0"/>
              <a:t> Collet-Serra, Patricia </a:t>
            </a:r>
            <a:r>
              <a:rPr lang="en-US" dirty="0" err="1"/>
              <a:t>Riggen</a:t>
            </a:r>
            <a:r>
              <a:rPr lang="en-US" dirty="0"/>
              <a:t>, Robert </a:t>
            </a:r>
            <a:r>
              <a:rPr lang="en-US" dirty="0" err="1"/>
              <a:t>Schwentke</a:t>
            </a:r>
            <a:r>
              <a:rPr lang="en-US" dirty="0"/>
              <a:t>, Roland </a:t>
            </a:r>
            <a:r>
              <a:rPr lang="en-US" dirty="0" err="1"/>
              <a:t>Emmerich</a:t>
            </a:r>
            <a:r>
              <a:rPr lang="en-US" dirty="0"/>
              <a:t> </a:t>
            </a:r>
            <a:r>
              <a:rPr lang="en-US" dirty="0" smtClean="0"/>
              <a:t>and Steven </a:t>
            </a:r>
            <a:r>
              <a:rPr lang="en-US" dirty="0"/>
              <a:t>Spielberg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445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Presented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Each year, Hollywood releases vast numbers of movies to diverse audiences all over the world. Of these scores of films, only a scant few are chosen to win an Academy Award, and fewer still win the Award for Best Picture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How might it be possible to predict in advance whether a film will win an Academy Award for Best Picture</a:t>
            </a:r>
            <a:r>
              <a:rPr lang="en-US" dirty="0" smtClean="0"/>
              <a:t>?</a:t>
            </a:r>
          </a:p>
          <a:p>
            <a:pPr algn="just"/>
            <a:r>
              <a:rPr lang="en-US" dirty="0"/>
              <a:t>Is it possible to assess the quality of a movie based on its relative probability of winning an Academy Award? </a:t>
            </a:r>
            <a:endParaRPr lang="en-US" dirty="0" smtClean="0"/>
          </a:p>
          <a:p>
            <a:pPr lvl="1" algn="just"/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for film critics looking to assess the Oscar chances for the current year’s </a:t>
            </a:r>
            <a:r>
              <a:rPr lang="en-US" dirty="0" smtClean="0"/>
              <a:t>films</a:t>
            </a:r>
          </a:p>
          <a:p>
            <a:pPr lvl="1" algn="just"/>
            <a:r>
              <a:rPr lang="en-US" dirty="0"/>
              <a:t>Useful for individuals within the Motion Picture Academy itself looking to assess the relative quality of the films presented to them for consideration as an aid in their decision-making process.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9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Directors and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frequent actors from Oscar-winning movies</a:t>
            </a:r>
          </a:p>
          <a:p>
            <a:pPr lvl="1"/>
            <a:r>
              <a:rPr lang="en-US" dirty="0" smtClean="0"/>
              <a:t>Morgan Freeman, followed by Robert De </a:t>
            </a:r>
            <a:r>
              <a:rPr lang="en-US" dirty="0" err="1" smtClean="0"/>
              <a:t>Niro</a:t>
            </a:r>
            <a:r>
              <a:rPr lang="en-US" dirty="0" smtClean="0"/>
              <a:t>, Al </a:t>
            </a:r>
            <a:r>
              <a:rPr lang="en-US" dirty="0"/>
              <a:t>Pacino, Anthony Hopkins, Beth Grant, Claude Rains, Clint Eastwood, Colin Firth, Jack Hawkins, John Gielgud, Judd Hirsch, Karl Malden, Kate </a:t>
            </a:r>
            <a:r>
              <a:rPr lang="en-US" dirty="0" err="1"/>
              <a:t>Winslet</a:t>
            </a:r>
            <a:r>
              <a:rPr lang="en-US" dirty="0"/>
              <a:t>, Leonardo </a:t>
            </a:r>
            <a:r>
              <a:rPr lang="en-US" dirty="0" err="1"/>
              <a:t>DiCaprio</a:t>
            </a:r>
            <a:r>
              <a:rPr lang="en-US" dirty="0"/>
              <a:t>, Marlon Brando, Meryl Streep, Oliver Reed, Ray </a:t>
            </a:r>
            <a:r>
              <a:rPr lang="en-US" dirty="0" err="1"/>
              <a:t>Walston</a:t>
            </a:r>
            <a:r>
              <a:rPr lang="en-US" dirty="0"/>
              <a:t>, Robert Duvall, Robert Shaw, Scoot McNairy and Susannah York</a:t>
            </a:r>
            <a:endParaRPr lang="en-US" dirty="0" smtClean="0"/>
          </a:p>
          <a:p>
            <a:r>
              <a:rPr lang="en-US" dirty="0" smtClean="0"/>
              <a:t>Most frequent actors (1927-2014)</a:t>
            </a:r>
          </a:p>
          <a:p>
            <a:pPr lvl="1"/>
            <a:r>
              <a:rPr lang="en-US" dirty="0"/>
              <a:t>Robert De </a:t>
            </a:r>
            <a:r>
              <a:rPr lang="en-US" dirty="0" err="1" smtClean="0"/>
              <a:t>Niro</a:t>
            </a:r>
            <a:r>
              <a:rPr lang="en-US" dirty="0"/>
              <a:t>, followed by Bruce </a:t>
            </a:r>
            <a:r>
              <a:rPr lang="en-US" dirty="0" smtClean="0"/>
              <a:t>Willis,  Matt Damon, Morgan Freeman, Nicolas Cage and Steve </a:t>
            </a:r>
            <a:r>
              <a:rPr lang="en-US" dirty="0" err="1" smtClean="0"/>
              <a:t>Buscemi</a:t>
            </a:r>
            <a:endParaRPr lang="en-US" dirty="0" smtClean="0"/>
          </a:p>
          <a:p>
            <a:r>
              <a:rPr lang="en-US" dirty="0" smtClean="0"/>
              <a:t>Most frequent actors (2015-2016)</a:t>
            </a:r>
          </a:p>
          <a:p>
            <a:pPr lvl="1"/>
            <a:r>
              <a:rPr lang="en-US" dirty="0" smtClean="0"/>
              <a:t>Chris </a:t>
            </a:r>
            <a:r>
              <a:rPr lang="en-US" dirty="0" err="1"/>
              <a:t>Hemsworth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Robert De </a:t>
            </a:r>
            <a:r>
              <a:rPr lang="en-US" dirty="0" err="1"/>
              <a:t>Niro</a:t>
            </a:r>
            <a:r>
              <a:rPr lang="en-US" dirty="0"/>
              <a:t>, </a:t>
            </a:r>
            <a:r>
              <a:rPr lang="en-US" dirty="0" smtClean="0"/>
              <a:t>followed by Bradley </a:t>
            </a:r>
            <a:r>
              <a:rPr lang="en-US" dirty="0"/>
              <a:t>Cooper, Johnny Depp, Scarlett Johansson and Tom Hardy</a:t>
            </a:r>
          </a:p>
        </p:txBody>
      </p:sp>
    </p:spTree>
    <p:extLst>
      <p:ext uri="{BB962C8B-B14F-4D97-AF65-F5344CB8AC3E}">
        <p14:creationId xmlns:p14="http://schemas.microsoft.com/office/powerpoint/2010/main" val="146174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Directors and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Caveats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compiler of these datasets did not always include the most important actors in a given </a:t>
            </a:r>
            <a:r>
              <a:rPr lang="en-US" dirty="0" smtClean="0"/>
              <a:t>film.</a:t>
            </a:r>
          </a:p>
          <a:p>
            <a:pPr lvl="2"/>
            <a:r>
              <a:rPr lang="en-US" dirty="0"/>
              <a:t>Left out Arnold Schwarzenegger and Sharon Stone from "Total Recall”</a:t>
            </a:r>
          </a:p>
          <a:p>
            <a:pPr lvl="2"/>
            <a:r>
              <a:rPr lang="en-US" dirty="0"/>
              <a:t>May also account for the presence of actors here such as "Scoot McNairy" in the Oscar-winning </a:t>
            </a:r>
            <a:r>
              <a:rPr lang="en-US" dirty="0" smtClean="0"/>
              <a:t>dataset</a:t>
            </a:r>
          </a:p>
          <a:p>
            <a:pPr marL="777240" lvl="2" indent="0">
              <a:buNone/>
            </a:pPr>
            <a:endParaRPr lang="en-US" dirty="0" smtClean="0"/>
          </a:p>
          <a:p>
            <a:pPr lvl="1"/>
            <a:r>
              <a:rPr lang="en-US" dirty="0"/>
              <a:t>Thus, the actors variables may have limited predictive utility for those films that included lesser-known actors at the expense of omitting the main actors, although this did not occur in every case.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33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appears that a number of factors </a:t>
            </a:r>
            <a:r>
              <a:rPr lang="en-US" sz="2400" dirty="0" smtClean="0"/>
              <a:t>characterize </a:t>
            </a:r>
            <a:r>
              <a:rPr lang="en-US" sz="2400" dirty="0"/>
              <a:t>successful potentially Oscar-winning movies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/>
              <a:t>Drama films made in English in either the US or UK </a:t>
            </a:r>
            <a:endParaRPr lang="en-US" dirty="0" smtClean="0"/>
          </a:p>
          <a:p>
            <a:pPr lvl="1"/>
            <a:r>
              <a:rPr lang="en-US" dirty="0" smtClean="0"/>
              <a:t>moderately </a:t>
            </a:r>
            <a:r>
              <a:rPr lang="en-US" dirty="0"/>
              <a:t>long (approximately two to two and a half hours in length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high </a:t>
            </a:r>
            <a:r>
              <a:rPr lang="en-US" dirty="0" err="1"/>
              <a:t>imdb</a:t>
            </a:r>
            <a:r>
              <a:rPr lang="en-US" dirty="0"/>
              <a:t> ratings </a:t>
            </a:r>
            <a:r>
              <a:rPr lang="en-US" dirty="0" smtClean="0"/>
              <a:t>(greater than 7/</a:t>
            </a:r>
            <a:r>
              <a:rPr lang="en-US" dirty="0"/>
              <a:t>10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large budgets and high box office values (budgets not much greater than $100 million and grossing not much more than $200 million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sz="2400" dirty="0"/>
              <a:t>While the caliber of directors and actors involved in a film's production may be persuasive evidence that a movie will turn out to be successful, it is not determinative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r>
              <a:rPr lang="en-US" sz="2400" dirty="0"/>
              <a:t>Accordingly, </a:t>
            </a:r>
            <a:r>
              <a:rPr lang="en-US" sz="2400" dirty="0" smtClean="0"/>
              <a:t>variables </a:t>
            </a:r>
            <a:r>
              <a:rPr lang="en-US" sz="2400" dirty="0"/>
              <a:t>such as duration, language, country, rating, budget, gross and the genre variables </a:t>
            </a:r>
            <a:r>
              <a:rPr lang="en-US" sz="2400" dirty="0" smtClean="0"/>
              <a:t>should be used as </a:t>
            </a:r>
            <a:r>
              <a:rPr lang="en-US" sz="2400" dirty="0"/>
              <a:t>predictor variables when attempting to make predictions as to whether a film is likely to win an Academy Award for Best </a:t>
            </a:r>
            <a:r>
              <a:rPr lang="en-US" sz="2400" dirty="0" smtClean="0"/>
              <a:t>Picture. </a:t>
            </a:r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491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71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r>
              <a:rPr lang="en-US" dirty="0" smtClean="0"/>
              <a:t>Analysis: Constructing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United </a:t>
            </a:r>
            <a:r>
              <a:rPr lang="en-US" sz="2400" dirty="0"/>
              <a:t>the previously divided datasets (based on the year the films were released) into a single dataset called </a:t>
            </a:r>
            <a:r>
              <a:rPr lang="en-US" sz="2400" dirty="0" err="1" smtClean="0"/>
              <a:t>all_movies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Transformed the nominations variable into a binary “Yes/No” variable, since all positive hits here were for movies that won the Best Picture Oscar.</a:t>
            </a:r>
          </a:p>
          <a:p>
            <a:r>
              <a:rPr lang="en-US" sz="2400" dirty="0" smtClean="0"/>
              <a:t>Divided </a:t>
            </a:r>
            <a:r>
              <a:rPr lang="en-US" sz="2400" dirty="0"/>
              <a:t>this set again for training and testing </a:t>
            </a:r>
            <a:r>
              <a:rPr lang="en-US" sz="2400" dirty="0" smtClean="0"/>
              <a:t>purposes.</a:t>
            </a:r>
          </a:p>
          <a:p>
            <a:pPr lvl="1"/>
            <a:r>
              <a:rPr lang="en-US" sz="2400" dirty="0" smtClean="0"/>
              <a:t> </a:t>
            </a:r>
            <a:r>
              <a:rPr lang="en-US" dirty="0"/>
              <a:t>80% of </a:t>
            </a:r>
            <a:r>
              <a:rPr lang="en-US" dirty="0" err="1"/>
              <a:t>all_movies</a:t>
            </a:r>
            <a:r>
              <a:rPr lang="en-US" dirty="0"/>
              <a:t> became a training subset called </a:t>
            </a:r>
            <a:r>
              <a:rPr lang="en-US" dirty="0" err="1"/>
              <a:t>movies_train</a:t>
            </a:r>
            <a:r>
              <a:rPr lang="en-US" dirty="0"/>
              <a:t>, while the remaining 20% was set aside as the testing set called </a:t>
            </a:r>
            <a:r>
              <a:rPr lang="en-US" dirty="0" err="1"/>
              <a:t>movies_test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58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Constructing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Created a number of preliminary models with different combinations of predictor variables and assessed each one to determine which was optimal.</a:t>
            </a:r>
          </a:p>
          <a:p>
            <a:pPr lvl="1"/>
            <a:r>
              <a:rPr lang="en-US" sz="2800" dirty="0"/>
              <a:t>Variables of primary significance were duration (length of a film measured in minutes), gross, rating (a film's </a:t>
            </a:r>
            <a:r>
              <a:rPr lang="en-US" sz="2800" dirty="0" err="1"/>
              <a:t>imdb</a:t>
            </a:r>
            <a:r>
              <a:rPr lang="en-US" sz="2800" dirty="0"/>
              <a:t> rating, on a scale of 1 to 10, with 10 being the highest) and the genre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9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Constructing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models proved to be the strongest</a:t>
            </a:r>
          </a:p>
          <a:p>
            <a:pPr lvl="1"/>
            <a:r>
              <a:rPr lang="en-US" sz="2200" dirty="0"/>
              <a:t>The first model, called movies.mod7, included duration, gross, rating, the genre variables as well as a language variable (indicating the language in which the movie was made)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Forward </a:t>
            </a:r>
            <a:r>
              <a:rPr lang="en-US" sz="2200" dirty="0"/>
              <a:t>step model (called </a:t>
            </a:r>
            <a:r>
              <a:rPr lang="en-US" sz="2200" dirty="0" err="1"/>
              <a:t>fwd_model</a:t>
            </a:r>
            <a:r>
              <a:rPr lang="en-US" sz="2200" dirty="0"/>
              <a:t>) ultimately chose as predictor variables rating, country, duration, budget, gross, country (the country in which the film was produced), and the genre variables Drama, Mystery, </a:t>
            </a:r>
            <a:r>
              <a:rPr lang="en-US" sz="2200" dirty="0" err="1"/>
              <a:t>Sci.Fi</a:t>
            </a:r>
            <a:r>
              <a:rPr lang="en-US" sz="2200" dirty="0"/>
              <a:t>, Animation, Romance, Fantasy, Documentary, Horror, War and Family.</a:t>
            </a:r>
          </a:p>
        </p:txBody>
      </p:sp>
    </p:spTree>
    <p:extLst>
      <p:ext uri="{BB962C8B-B14F-4D97-AF65-F5344CB8AC3E}">
        <p14:creationId xmlns:p14="http://schemas.microsoft.com/office/powerpoint/2010/main" val="4067369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</a:t>
            </a:r>
            <a:r>
              <a:rPr lang="en-US" dirty="0" smtClean="0"/>
              <a:t>Evaluating the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After running the models on </a:t>
            </a:r>
            <a:r>
              <a:rPr lang="en-US" sz="2800" dirty="0"/>
              <a:t>the training set, the predict functions on both models </a:t>
            </a:r>
            <a:r>
              <a:rPr lang="en-US" sz="2800" dirty="0" smtClean="0"/>
              <a:t>were run over </a:t>
            </a:r>
            <a:r>
              <a:rPr lang="en-US" sz="2800" dirty="0"/>
              <a:t>the test set with an initial threshold of .</a:t>
            </a:r>
            <a:r>
              <a:rPr lang="en-US" sz="2800" dirty="0" smtClean="0"/>
              <a:t>5 (the point above where a positive hit for an Oscar win may be said to lie).  </a:t>
            </a:r>
          </a:p>
          <a:p>
            <a:r>
              <a:rPr lang="en-US" sz="2800" dirty="0" smtClean="0"/>
              <a:t>ROC curves plotting the model’s sensitivity vs. false positive rate (1 - specificity) showed the models’ overall accuracy and gave optimal thresholds for each.</a:t>
            </a:r>
          </a:p>
          <a:p>
            <a:r>
              <a:rPr lang="en-US" sz="2800" dirty="0" smtClean="0"/>
              <a:t>The following ROC plots show ROC curves for movies.mod7 and </a:t>
            </a:r>
            <a:r>
              <a:rPr lang="en-US" sz="2800" dirty="0" err="1" smtClean="0"/>
              <a:t>fwd_model</a:t>
            </a:r>
            <a:r>
              <a:rPr lang="en-US" sz="2800" dirty="0" smtClean="0"/>
              <a:t>, respectively.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8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Evaluating the Models</a:t>
            </a:r>
          </a:p>
        </p:txBody>
      </p:sp>
      <p:pic>
        <p:nvPicPr>
          <p:cNvPr id="4" name="Content Placeholder 3" descr="ROC_Test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r="-2971"/>
          <a:stretch/>
        </p:blipFill>
        <p:spPr>
          <a:xfrm>
            <a:off x="0" y="1682750"/>
            <a:ext cx="4293810" cy="4352925"/>
          </a:xfrm>
        </p:spPr>
      </p:pic>
      <p:pic>
        <p:nvPicPr>
          <p:cNvPr id="5" name="Picture 4" descr="ROC_Tes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10" y="1682750"/>
            <a:ext cx="4173237" cy="435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6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Evaluating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optimal thresholds were shown to be 0.034 and 0.046 with Areas Under the Curve (AUC) of 0.867 and 0.853, respectively, thus showing a lower AUC under the test set for </a:t>
            </a:r>
            <a:r>
              <a:rPr lang="en-US" sz="2600" dirty="0" err="1"/>
              <a:t>fwd_model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Ran </a:t>
            </a:r>
            <a:r>
              <a:rPr lang="en-US" sz="2600" dirty="0"/>
              <a:t>the predictions using these new optimal </a:t>
            </a:r>
            <a:r>
              <a:rPr lang="en-US" sz="2600" dirty="0" smtClean="0"/>
              <a:t>thresholds for both models (first movies.mod7, then </a:t>
            </a:r>
            <a:r>
              <a:rPr lang="en-US" sz="2600" dirty="0" err="1" smtClean="0"/>
              <a:t>fwd_model</a:t>
            </a:r>
            <a:r>
              <a:rPr lang="en-US" sz="2600" dirty="0" smtClean="0"/>
              <a:t>) to produce the following matrices comparing predictions to the actual “Yes/No” value for the nominations variable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Preparations: 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</a:t>
            </a:r>
            <a:r>
              <a:rPr lang="en-US" dirty="0" smtClean="0"/>
              <a:t>btained </a:t>
            </a:r>
            <a:r>
              <a:rPr lang="en-US" dirty="0"/>
              <a:t>two datasets containing both general movie data and data indicating whether films were nominated for academy awards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general movie dataset contains </a:t>
            </a:r>
            <a:r>
              <a:rPr lang="en-US" dirty="0" err="1"/>
              <a:t>imdb</a:t>
            </a:r>
            <a:r>
              <a:rPr lang="en-US" dirty="0"/>
              <a:t> data obtained from </a:t>
            </a:r>
            <a:r>
              <a:rPr lang="en-US" dirty="0" err="1"/>
              <a:t>Kaggle</a:t>
            </a:r>
            <a:r>
              <a:rPr lang="en-US" dirty="0"/>
              <a:t> at &lt;https://</a:t>
            </a:r>
            <a:r>
              <a:rPr lang="en-US" dirty="0" err="1"/>
              <a:t>www.kaggle.com</a:t>
            </a:r>
            <a:r>
              <a:rPr lang="en-US" dirty="0"/>
              <a:t>/</a:t>
            </a:r>
            <a:r>
              <a:rPr lang="en-US" dirty="0" err="1"/>
              <a:t>antoniobap</a:t>
            </a:r>
            <a:r>
              <a:rPr lang="en-US" dirty="0"/>
              <a:t>/imdb-v3/data&gt;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academy award data was obtained from the University of Waterloo at &lt;https://</a:t>
            </a:r>
            <a:r>
              <a:rPr lang="en-US" dirty="0" err="1"/>
              <a:t>cs.uwaterloo.ca</a:t>
            </a:r>
            <a:r>
              <a:rPr lang="en-US" dirty="0"/>
              <a:t>/~s255khan/</a:t>
            </a:r>
            <a:r>
              <a:rPr lang="en-US" dirty="0" err="1"/>
              <a:t>oscars.html</a:t>
            </a:r>
            <a:r>
              <a:rPr lang="en-US" dirty="0"/>
              <a:t>&gt;. All of these films had at least won an Academy Award for Best Picture.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1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Evaluating the Models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853749"/>
              </p:ext>
            </p:extLst>
          </p:nvPr>
        </p:nvGraphicFramePr>
        <p:xfrm>
          <a:off x="457200" y="2549815"/>
          <a:ext cx="7620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movies.mod7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26259"/>
              </p:ext>
            </p:extLst>
          </p:nvPr>
        </p:nvGraphicFramePr>
        <p:xfrm>
          <a:off x="457201" y="4617721"/>
          <a:ext cx="76836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1200"/>
                <a:gridCol w="2561200"/>
                <a:gridCol w="256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fwd_model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20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Evaluating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movies.mod7 there was a </a:t>
            </a:r>
            <a:r>
              <a:rPr lang="en-US" sz="2400" dirty="0" smtClean="0"/>
              <a:t>Sensitivity (True Positive rate) </a:t>
            </a:r>
            <a:r>
              <a:rPr lang="en-US" sz="2400" dirty="0"/>
              <a:t>of 85.7%, a </a:t>
            </a:r>
            <a:r>
              <a:rPr lang="en-US" sz="2400" dirty="0" smtClean="0"/>
              <a:t>Specificity (True Negative rate) </a:t>
            </a:r>
            <a:r>
              <a:rPr lang="en-US" sz="2400" dirty="0"/>
              <a:t>of 88.7%, a False Negative </a:t>
            </a:r>
            <a:r>
              <a:rPr lang="en-US" sz="2400" dirty="0" smtClean="0"/>
              <a:t>rate of </a:t>
            </a:r>
            <a:r>
              <a:rPr lang="en-US" sz="2400" dirty="0"/>
              <a:t>14.3% and a False Positive </a:t>
            </a:r>
            <a:r>
              <a:rPr lang="en-US" sz="2400" dirty="0" smtClean="0"/>
              <a:t>rate of </a:t>
            </a:r>
            <a:r>
              <a:rPr lang="en-US" sz="2400" dirty="0"/>
              <a:t>11.3</a:t>
            </a:r>
            <a:r>
              <a:rPr lang="en-US" sz="2400" dirty="0" smtClean="0"/>
              <a:t>%</a:t>
            </a:r>
          </a:p>
          <a:p>
            <a:r>
              <a:rPr lang="en-US" sz="2400" dirty="0" smtClean="0"/>
              <a:t>For </a:t>
            </a:r>
            <a:r>
              <a:rPr lang="en-US" sz="2400" dirty="0" err="1"/>
              <a:t>fwd_model</a:t>
            </a:r>
            <a:r>
              <a:rPr lang="en-US" sz="2400" dirty="0"/>
              <a:t> there was a Sensitivity of 71.4%, a Specificity of 93.0%, a False Negative rate of 28.6% and a False Positive rate of 7.0%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Movies.mod7 </a:t>
            </a:r>
            <a:r>
              <a:rPr lang="en-US" sz="2400" dirty="0"/>
              <a:t>had a higher Sensitivity and lower False Negative rate than </a:t>
            </a:r>
            <a:r>
              <a:rPr lang="en-US" sz="2400" dirty="0" err="1" smtClean="0"/>
              <a:t>fwd_model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For this reason it was ultimately chosen to be applied to make predictions on specific movies in the dataset.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89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Applying the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</a:t>
            </a:r>
            <a:r>
              <a:rPr lang="en-US" sz="2800" dirty="0"/>
              <a:t>films </a:t>
            </a:r>
            <a:r>
              <a:rPr lang="en-US" sz="2800" dirty="0" smtClean="0"/>
              <a:t>were chosen from </a:t>
            </a:r>
            <a:r>
              <a:rPr lang="en-US" sz="2800" dirty="0"/>
              <a:t>the dataset that both had equal values for rating in order to control for the strength of the rating variable by itself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"The </a:t>
            </a:r>
            <a:r>
              <a:rPr lang="en-US" sz="2400" dirty="0" smtClean="0"/>
              <a:t>Artist”</a:t>
            </a:r>
          </a:p>
          <a:p>
            <a:pPr lvl="1"/>
            <a:r>
              <a:rPr lang="en-US" sz="2400" dirty="0"/>
              <a:t>"Casino </a:t>
            </a:r>
            <a:r>
              <a:rPr lang="en-US" sz="2400" dirty="0" smtClean="0"/>
              <a:t>Royale”</a:t>
            </a:r>
          </a:p>
          <a:p>
            <a:r>
              <a:rPr lang="en-US" sz="2800" dirty="0"/>
              <a:t>Both films had </a:t>
            </a:r>
            <a:r>
              <a:rPr lang="en-US" sz="2800" dirty="0" err="1"/>
              <a:t>imdb</a:t>
            </a:r>
            <a:r>
              <a:rPr lang="en-US" sz="2800" dirty="0"/>
              <a:t> ratings of 8, just above the average rating of 7.8 for Oscar-winning films.</a:t>
            </a:r>
            <a:endParaRPr lang="en-US" sz="2800" dirty="0" smtClean="0"/>
          </a:p>
          <a:p>
            <a:r>
              <a:rPr lang="en-US" sz="2800" dirty="0" smtClean="0"/>
              <a:t>Applied movies.mod7 to the predict function for both films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3912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Applying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Prediction probability output: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The Artist" has a much higher likelihood of winning (approximately 14.5% vs. 3.8%, with very small standard errors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model correctly predicted that "The Artist" would win a Best Picture </a:t>
            </a:r>
            <a:r>
              <a:rPr lang="en-US" dirty="0" smtClean="0"/>
              <a:t>Oscar</a:t>
            </a:r>
          </a:p>
          <a:p>
            <a:pPr lvl="1"/>
            <a:r>
              <a:rPr lang="en-US" dirty="0" smtClean="0"/>
              <a:t>The model was </a:t>
            </a:r>
            <a:r>
              <a:rPr lang="en-US" dirty="0"/>
              <a:t>also able to make (or at least confirm) a "subjective" assessment as to the quality of both films, if such quality can be measured by the relative probability of winning a Best Picture Oscar and by the other awards won by each film</a:t>
            </a:r>
            <a:endParaRPr lang="en-US" dirty="0" smtClean="0"/>
          </a:p>
          <a:p>
            <a:r>
              <a:rPr lang="en-US" dirty="0"/>
              <a:t>As revealed by the </a:t>
            </a:r>
            <a:r>
              <a:rPr lang="en-US" dirty="0" err="1"/>
              <a:t>imdb</a:t>
            </a:r>
            <a:r>
              <a:rPr lang="en-US" dirty="0"/>
              <a:t> profile for both films, "The Artist" actually won the Best Picture Oscar for 2012, but "Casino Royale” did not.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91071"/>
              </p:ext>
            </p:extLst>
          </p:nvPr>
        </p:nvGraphicFramePr>
        <p:xfrm>
          <a:off x="1394894" y="2390403"/>
          <a:ext cx="6213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272"/>
                <a:gridCol w="1364174"/>
                <a:gridCol w="1424345"/>
                <a:gridCol w="17566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SE.Fit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0.14514413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0.05291039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Casino Royale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0.03848228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0.03382990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Applying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dirty="0" smtClean="0"/>
              <a:t>Given </a:t>
            </a:r>
            <a:r>
              <a:rPr lang="en-US" dirty="0"/>
              <a:t>the low predictive threshold of .034 used here</a:t>
            </a:r>
            <a:r>
              <a:rPr lang="en-US" dirty="0" smtClean="0"/>
              <a:t>, this model’s higher sensitivity and higher false positive rate resulted in </a:t>
            </a:r>
            <a:r>
              <a:rPr lang="en-US" dirty="0"/>
              <a:t>a </a:t>
            </a:r>
            <a:r>
              <a:rPr lang="en-US" dirty="0" smtClean="0"/>
              <a:t>False Positive </a:t>
            </a:r>
            <a:r>
              <a:rPr lang="en-US" dirty="0"/>
              <a:t>error in </a:t>
            </a:r>
            <a:r>
              <a:rPr lang="en-US" dirty="0" smtClean="0"/>
              <a:t>incorrectly predicting </a:t>
            </a:r>
            <a:r>
              <a:rPr lang="en-US" dirty="0"/>
              <a:t>that "Casino Royale" would also win a Best Picture Oscar, although this error was very small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The probability that "Casino Royale" would win was approximately 3.8%, while the prediction threshold used here was 3.4</a:t>
            </a:r>
            <a:r>
              <a:rPr lang="en-US" dirty="0" smtClean="0"/>
              <a:t>%. </a:t>
            </a:r>
          </a:p>
          <a:p>
            <a:pPr lvl="2" algn="just"/>
            <a:r>
              <a:rPr lang="en-US" dirty="0" smtClean="0"/>
              <a:t>Over </a:t>
            </a:r>
            <a:r>
              <a:rPr lang="en-US" dirty="0"/>
              <a:t>the threshold by less than 1%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2" algn="just"/>
            <a:endParaRPr lang="en-US" dirty="0" smtClean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83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Analysis: Applying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algn="just">
              <a:buClr>
                <a:schemeClr val="accent1"/>
              </a:buClr>
            </a:pPr>
            <a:r>
              <a:rPr lang="en-US" sz="2400" dirty="0"/>
              <a:t>Another explanation </a:t>
            </a:r>
            <a:r>
              <a:rPr lang="en-US" sz="2400" dirty="0" smtClean="0"/>
              <a:t>for the False Positive error is </a:t>
            </a:r>
            <a:r>
              <a:rPr lang="en-US" sz="2400" dirty="0"/>
              <a:t>that certain key predictor variables had values for "Casino Royale" that were more characteristic of Oscar-winning films.</a:t>
            </a:r>
          </a:p>
          <a:p>
            <a:pPr marL="617220" lvl="3" algn="just">
              <a:buClr>
                <a:schemeClr val="accent1"/>
              </a:buClr>
            </a:pPr>
            <a:r>
              <a:rPr lang="en-US" sz="1800" dirty="0"/>
              <a:t>Duration for "Casino Royale" was 144 minutes, just slightly above the average of 140 minutes for Oscar-winning films.</a:t>
            </a:r>
          </a:p>
          <a:p>
            <a:pPr marL="342900" lvl="1" algn="just">
              <a:buClr>
                <a:schemeClr val="accent1"/>
              </a:buClr>
            </a:pPr>
            <a:r>
              <a:rPr lang="en-US" sz="2400" dirty="0"/>
              <a:t>Higher false positive rate is </a:t>
            </a:r>
            <a:r>
              <a:rPr lang="en-US" sz="2400" dirty="0" smtClean="0"/>
              <a:t>a necessary </a:t>
            </a:r>
            <a:r>
              <a:rPr lang="en-US" sz="2400" dirty="0"/>
              <a:t>trade-off when using </a:t>
            </a:r>
            <a:r>
              <a:rPr lang="en-US" sz="2400" dirty="0" smtClean="0"/>
              <a:t>a higher </a:t>
            </a:r>
            <a:r>
              <a:rPr lang="en-US" sz="2400" dirty="0"/>
              <a:t>sensitivity model</a:t>
            </a:r>
          </a:p>
          <a:p>
            <a:pPr algn="just"/>
            <a:r>
              <a:rPr lang="en-US" sz="2400" dirty="0"/>
              <a:t>Therefore, this model appears to be accurate on the whole, but may be overly sensitive where a particular film has values close to characteristic values for Oscar-winning films for one or more strong predictor </a:t>
            </a:r>
            <a:r>
              <a:rPr lang="en-US" sz="2400" dirty="0" smtClean="0"/>
              <a:t>variables.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5912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Concluding Remarks and Recommendations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for Further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Financial variables adjusted for inflation</a:t>
            </a:r>
          </a:p>
          <a:p>
            <a:r>
              <a:rPr lang="en-US" dirty="0" smtClean="0"/>
              <a:t>Improved </a:t>
            </a:r>
            <a:r>
              <a:rPr lang="en-US" dirty="0"/>
              <a:t>actor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three actors listed for any given film </a:t>
            </a:r>
            <a:r>
              <a:rPr lang="en-US" dirty="0" smtClean="0"/>
              <a:t>would </a:t>
            </a:r>
            <a:r>
              <a:rPr lang="en-US" dirty="0"/>
              <a:t>all </a:t>
            </a:r>
            <a:r>
              <a:rPr lang="en-US" dirty="0" smtClean="0"/>
              <a:t>be principal </a:t>
            </a:r>
            <a:r>
              <a:rPr lang="en-US" dirty="0"/>
              <a:t>actors in the </a:t>
            </a:r>
            <a:r>
              <a:rPr lang="en-US" dirty="0" smtClean="0"/>
              <a:t>film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director and actor variables on a subset of the overall movies dataset that looks only at the most frequently appearing directors and actors over a particular span of years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Parse </a:t>
            </a:r>
            <a:r>
              <a:rPr lang="en-US" dirty="0"/>
              <a:t>out the most frequent of the plot keywords for use as predictor variables</a:t>
            </a:r>
          </a:p>
        </p:txBody>
      </p:sp>
    </p:spTree>
    <p:extLst>
      <p:ext uri="{BB962C8B-B14F-4D97-AF65-F5344CB8AC3E}">
        <p14:creationId xmlns:p14="http://schemas.microsoft.com/office/powerpoint/2010/main" val="2026176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</a:t>
            </a:r>
            <a:r>
              <a:rPr lang="en-US" dirty="0"/>
              <a:t>up the film on </a:t>
            </a:r>
            <a:r>
              <a:rPr lang="en-US" dirty="0" err="1" smtClean="0"/>
              <a:t>www.imdb.com</a:t>
            </a:r>
            <a:r>
              <a:rPr lang="en-US" dirty="0" smtClean="0"/>
              <a:t> </a:t>
            </a:r>
            <a:r>
              <a:rPr lang="en-US" dirty="0"/>
              <a:t>and obtain the following pieces of information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film's </a:t>
            </a:r>
            <a:r>
              <a:rPr lang="en-US" dirty="0" err="1"/>
              <a:t>imdb</a:t>
            </a:r>
            <a:r>
              <a:rPr lang="en-US" dirty="0"/>
              <a:t> rating,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length in minutes,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amount in dollars the film grossed at the box </a:t>
            </a:r>
            <a:r>
              <a:rPr lang="en-US" dirty="0" smtClean="0"/>
              <a:t>office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language in which the film was </a:t>
            </a:r>
            <a:r>
              <a:rPr lang="en-US" dirty="0" smtClean="0"/>
              <a:t>made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of the film's genre </a:t>
            </a:r>
            <a:r>
              <a:rPr lang="en-US" dirty="0" smtClean="0"/>
              <a:t>categories: </a:t>
            </a:r>
          </a:p>
          <a:p>
            <a:pPr lvl="2"/>
            <a:r>
              <a:rPr lang="en-US" dirty="0" smtClean="0"/>
              <a:t>Action</a:t>
            </a:r>
            <a:r>
              <a:rPr lang="en-US" dirty="0"/>
              <a:t>, </a:t>
            </a:r>
            <a:r>
              <a:rPr lang="en-US" dirty="0" smtClean="0"/>
              <a:t>Adventure</a:t>
            </a:r>
            <a:r>
              <a:rPr lang="en-US" dirty="0"/>
              <a:t>, </a:t>
            </a:r>
            <a:r>
              <a:rPr lang="en-US" dirty="0" smtClean="0"/>
              <a:t>Biography</a:t>
            </a:r>
            <a:r>
              <a:rPr lang="en-US" dirty="0"/>
              <a:t>, </a:t>
            </a:r>
            <a:r>
              <a:rPr lang="en-US" dirty="0" smtClean="0"/>
              <a:t>Comedy</a:t>
            </a:r>
            <a:r>
              <a:rPr lang="en-US" dirty="0"/>
              <a:t>, </a:t>
            </a:r>
            <a:r>
              <a:rPr lang="en-US" dirty="0" smtClean="0"/>
              <a:t>Crime</a:t>
            </a:r>
            <a:r>
              <a:rPr lang="en-US" dirty="0"/>
              <a:t>, </a:t>
            </a:r>
            <a:r>
              <a:rPr lang="en-US" dirty="0" smtClean="0"/>
              <a:t>Drama</a:t>
            </a:r>
            <a:r>
              <a:rPr lang="en-US" dirty="0"/>
              <a:t>, </a:t>
            </a:r>
            <a:r>
              <a:rPr lang="en-US" dirty="0" smtClean="0"/>
              <a:t>Musical</a:t>
            </a:r>
            <a:r>
              <a:rPr lang="en-US" dirty="0"/>
              <a:t>, </a:t>
            </a:r>
            <a:r>
              <a:rPr lang="en-US" dirty="0" smtClean="0"/>
              <a:t>Western</a:t>
            </a:r>
            <a:r>
              <a:rPr lang="en-US" dirty="0"/>
              <a:t>, </a:t>
            </a:r>
            <a:r>
              <a:rPr lang="en-US" dirty="0" smtClean="0"/>
              <a:t>Family, History</a:t>
            </a:r>
            <a:r>
              <a:rPr lang="en-US" dirty="0"/>
              <a:t>, Mystery, Romance, Sport, War, Fantasy, </a:t>
            </a:r>
            <a:r>
              <a:rPr lang="en-US" dirty="0" err="1"/>
              <a:t>Sci.Fi</a:t>
            </a:r>
            <a:r>
              <a:rPr lang="en-US" dirty="0"/>
              <a:t>, Thriller, Documentary, Horror or </a:t>
            </a:r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70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 </a:t>
            </a:r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with each one of these pieces of information as a single </a:t>
            </a:r>
            <a:r>
              <a:rPr lang="en-US" dirty="0" smtClean="0"/>
              <a:t>column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following template code to accomplish this, filling in the appropriate values within the parentheses following the c after each variable: </a:t>
            </a:r>
            <a:endParaRPr lang="en-US" dirty="0" smtClean="0"/>
          </a:p>
          <a:p>
            <a:pPr lvl="2"/>
            <a:r>
              <a:rPr lang="en-US" dirty="0" err="1" smtClean="0"/>
              <a:t>new_movie_data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data.frame</a:t>
            </a:r>
            <a:r>
              <a:rPr lang="en-US" dirty="0"/>
              <a:t>(duration = c(), rating = c(), gross = c(), language = c(), Action = c(), Adventure = c(), Biography = c(), Comedy = c(), Crime = c(), Drama = c(), Musical = c(), Western = c(), Family = c(), History = c(), Mystery = c(), Romance = c(), Sport = c(), War = c(), Fantasy = c(), </a:t>
            </a:r>
            <a:r>
              <a:rPr lang="en-US" dirty="0" err="1"/>
              <a:t>Sci.Fi</a:t>
            </a:r>
            <a:r>
              <a:rPr lang="en-US" dirty="0"/>
              <a:t> = c(), Thriller = c(), Documentary = c(), Horror = c(), Animation = c()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50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Preparations: Merging and </a:t>
            </a:r>
            <a:r>
              <a:rPr lang="en-US" dirty="0" err="1"/>
              <a:t>S</a:t>
            </a:r>
            <a:r>
              <a:rPr lang="en-US" dirty="0" err="1" smtClean="0"/>
              <a:t>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sz="2400" dirty="0" smtClean="0"/>
              <a:t>Merged both datasets into one.</a:t>
            </a:r>
          </a:p>
          <a:p>
            <a:pPr algn="just"/>
            <a:r>
              <a:rPr lang="en-US" sz="2400" dirty="0"/>
              <a:t>Following </a:t>
            </a:r>
            <a:r>
              <a:rPr lang="en-US" sz="2400" dirty="0" smtClean="0"/>
              <a:t>the </a:t>
            </a:r>
            <a:r>
              <a:rPr lang="en-US" sz="2400" dirty="0"/>
              <a:t>merge, </a:t>
            </a:r>
            <a:r>
              <a:rPr lang="en-US" sz="2400" dirty="0" smtClean="0"/>
              <a:t>created </a:t>
            </a:r>
            <a:r>
              <a:rPr lang="en-US" sz="2400" dirty="0"/>
              <a:t>two subset </a:t>
            </a:r>
            <a:r>
              <a:rPr lang="en-US" sz="2400" dirty="0" err="1"/>
              <a:t>dataframes</a:t>
            </a:r>
            <a:r>
              <a:rPr lang="en-US" sz="2400" dirty="0"/>
              <a:t> based on the age of the films. </a:t>
            </a:r>
            <a:endParaRPr lang="en-US" sz="2400" dirty="0" smtClean="0"/>
          </a:p>
          <a:p>
            <a:pPr lvl="1" algn="just"/>
            <a:r>
              <a:rPr lang="en-US" dirty="0"/>
              <a:t>The first set consisted of all movies between 1927 and 2014 inclusive (the years common to both of the original datasets)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second set consisted only of newer movies produced from 2015-</a:t>
            </a:r>
            <a:r>
              <a:rPr lang="en-US" dirty="0" smtClean="0"/>
              <a:t>2016</a:t>
            </a:r>
          </a:p>
          <a:p>
            <a:pPr marL="7772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0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predict function over this </a:t>
            </a:r>
            <a:r>
              <a:rPr lang="en-US" dirty="0" err="1"/>
              <a:t>dataframe</a:t>
            </a:r>
            <a:r>
              <a:rPr lang="en-US" dirty="0"/>
              <a:t> using the movies.mod7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following code to run the predict function: predict(movies.mod7,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new_movie_data</a:t>
            </a:r>
            <a:r>
              <a:rPr lang="en-US" dirty="0"/>
              <a:t>, type = “response”</a:t>
            </a:r>
            <a:r>
              <a:rPr lang="en-US" dirty="0" smtClean="0"/>
              <a:t>)</a:t>
            </a:r>
          </a:p>
          <a:p>
            <a:r>
              <a:rPr lang="en-US" dirty="0"/>
              <a:t>The output will be a decimal value indicating the probability that the film in question will win an Academy Award for Best Picture.</a:t>
            </a:r>
          </a:p>
          <a:p>
            <a:r>
              <a:rPr lang="en-US" dirty="0"/>
              <a:t>If this number is greater than the threshold value chosen in advance (in the preceding example, the optimal threshold was found to </a:t>
            </a:r>
            <a:r>
              <a:rPr lang="en-US" dirty="0" smtClean="0"/>
              <a:t>be .</a:t>
            </a:r>
            <a:r>
              <a:rPr lang="en-US" dirty="0"/>
              <a:t>034), this indicates that the movie in question is likely to win a Best Picture Oscar.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46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n-US" sz="2800" dirty="0" smtClean="0"/>
              <a:t>If </a:t>
            </a:r>
            <a:r>
              <a:rPr lang="en-US" sz="2800" dirty="0"/>
              <a:t>the same information for two or more movies are inserted into the </a:t>
            </a:r>
            <a:r>
              <a:rPr lang="en-US" sz="2800" dirty="0" err="1"/>
              <a:t>dataframe</a:t>
            </a:r>
            <a:r>
              <a:rPr lang="en-US" sz="2800" dirty="0"/>
              <a:t>, the movies may be compared as to their relative </a:t>
            </a:r>
            <a:r>
              <a:rPr lang="en-US" sz="2800" dirty="0" smtClean="0"/>
              <a:t>probabilities </a:t>
            </a:r>
            <a:r>
              <a:rPr lang="en-US" sz="2800" dirty="0"/>
              <a:t>of winning a Best Picture Oscar. </a:t>
            </a:r>
            <a:endParaRPr lang="en-US" sz="2800" dirty="0" smtClean="0"/>
          </a:p>
          <a:p>
            <a:pPr algn="just"/>
            <a:r>
              <a:rPr lang="en-US" sz="2800" dirty="0"/>
              <a:t>Therefore, using this model as suggested it </a:t>
            </a:r>
            <a:r>
              <a:rPr lang="en-US" sz="2800" dirty="0" smtClean="0"/>
              <a:t>may be </a:t>
            </a:r>
            <a:r>
              <a:rPr lang="en-US" sz="2800" dirty="0"/>
              <a:t>possible to predict in advance whether a film will win an Academy Award for Best Picture and to assess its relative </a:t>
            </a:r>
            <a:r>
              <a:rPr lang="en-US" sz="2800" dirty="0" smtClean="0"/>
              <a:t>quality.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81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6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Preparations: </a:t>
            </a:r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algn="just">
              <a:buClr>
                <a:schemeClr val="accent1"/>
              </a:buClr>
            </a:pPr>
            <a:r>
              <a:rPr lang="en-US" sz="2400" dirty="0"/>
              <a:t>The first set consisted of all movies between 1927 and 2014 inclusive (the years common to both of the original datasets)</a:t>
            </a:r>
            <a:r>
              <a:rPr lang="en-US" sz="2400" dirty="0" smtClean="0"/>
              <a:t>.</a:t>
            </a:r>
          </a:p>
          <a:p>
            <a:pPr marL="114300" lvl="1" indent="0" algn="just">
              <a:buClr>
                <a:schemeClr val="accent1"/>
              </a:buClr>
              <a:buNone/>
            </a:pPr>
            <a:endParaRPr lang="en-US" sz="2400" dirty="0" smtClean="0"/>
          </a:p>
          <a:p>
            <a:pPr marL="708660" lvl="2" algn="just">
              <a:buClr>
                <a:schemeClr val="accent1"/>
              </a:buClr>
            </a:pPr>
            <a:r>
              <a:rPr lang="en-US" sz="2200" dirty="0"/>
              <a:t>Subset this dataset further into another set called </a:t>
            </a:r>
            <a:r>
              <a:rPr lang="en-US" sz="2200" dirty="0" err="1"/>
              <a:t>won_movies</a:t>
            </a:r>
            <a:r>
              <a:rPr lang="en-US" sz="2200" dirty="0"/>
              <a:t>, indicating those movies that had won a Best Picture Academy Award and received other Oscar nominations, thus allowing for a closer analysis of the characteristics of Oscar-winning movies in order to compare them to the set as a whole</a:t>
            </a:r>
            <a:r>
              <a:rPr lang="en-US" sz="2200" dirty="0" smtClean="0"/>
              <a:t>.</a:t>
            </a:r>
            <a:endParaRPr lang="en-US" sz="2200" dirty="0"/>
          </a:p>
          <a:p>
            <a:pPr marL="342900" lvl="1" algn="just">
              <a:buClr>
                <a:schemeClr val="accent1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616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Preparations: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42900" lvl="1" algn="just">
              <a:buClr>
                <a:schemeClr val="accent1"/>
              </a:buClr>
            </a:pPr>
            <a:r>
              <a:rPr lang="en-US" sz="2400" dirty="0"/>
              <a:t>The second set consisted only of newer movies produced from 2015-</a:t>
            </a:r>
            <a:r>
              <a:rPr lang="en-US" sz="2400" dirty="0" smtClean="0"/>
              <a:t>2016</a:t>
            </a:r>
          </a:p>
          <a:p>
            <a:pPr marL="114300" lvl="1" indent="0" algn="just">
              <a:buClr>
                <a:schemeClr val="accent1"/>
              </a:buClr>
              <a:buNone/>
            </a:pPr>
            <a:endParaRPr lang="en-US" sz="2400" dirty="0"/>
          </a:p>
          <a:p>
            <a:pPr lvl="1" algn="just"/>
            <a:r>
              <a:rPr lang="en-US" sz="2200" dirty="0"/>
              <a:t>This set could be used for a comparison to the older movies to show how trends in filmmaking, such as budgeting and the types of movie genres commonly produced, may have changed over time.</a:t>
            </a:r>
          </a:p>
          <a:p>
            <a:pPr marL="41148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8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b="1" dirty="0"/>
              <a:t>Data Analysis</a:t>
            </a:r>
            <a:br>
              <a:rPr lang="en-US" sz="5400" b="1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114300" indent="0" algn="ctr">
              <a:buNone/>
            </a:pPr>
            <a:endParaRPr lang="en-US" sz="4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Analysis: Language and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Ran </a:t>
            </a:r>
            <a:r>
              <a:rPr lang="en-US" dirty="0"/>
              <a:t>tables contrasting language and country for the older movies, </a:t>
            </a:r>
            <a:r>
              <a:rPr lang="en-US" dirty="0" err="1"/>
              <a:t>won_movies</a:t>
            </a:r>
            <a:r>
              <a:rPr lang="en-US" dirty="0"/>
              <a:t> and the new movies </a:t>
            </a:r>
            <a:r>
              <a:rPr lang="en-US" dirty="0" smtClean="0"/>
              <a:t>sets</a:t>
            </a:r>
          </a:p>
          <a:p>
            <a:pPr algn="just"/>
            <a:r>
              <a:rPr lang="en-US" dirty="0"/>
              <a:t>Both the older and newer films were primarily English, even where they were made in other countries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the case of the Oscar-winning films, </a:t>
            </a:r>
            <a:r>
              <a:rPr lang="en-US" dirty="0" smtClean="0"/>
              <a:t>as shown below, all </a:t>
            </a:r>
            <a:r>
              <a:rPr lang="en-US" dirty="0"/>
              <a:t>of the movies were in </a:t>
            </a:r>
            <a:r>
              <a:rPr lang="en-US" dirty="0" smtClean="0"/>
              <a:t>English and made </a:t>
            </a:r>
            <a:r>
              <a:rPr lang="en-US" dirty="0" smtClean="0"/>
              <a:t>primarily in either the US or the UK.  </a:t>
            </a:r>
            <a:endParaRPr lang="en-US" dirty="0" smtClean="0"/>
          </a:p>
          <a:p>
            <a:pPr marL="114300" indent="0" algn="just">
              <a:buNone/>
            </a:pPr>
            <a:endParaRPr lang="en-US" dirty="0" smtClean="0"/>
          </a:p>
          <a:p>
            <a:pPr marL="114300" indent="0" algn="just">
              <a:buNone/>
            </a:pPr>
            <a:endParaRPr lang="en-US" dirty="0" smtClean="0"/>
          </a:p>
          <a:p>
            <a:pPr marL="114300" indent="0" algn="just">
              <a:buNone/>
            </a:pPr>
            <a:endParaRPr lang="en-US" dirty="0" smtClean="0"/>
          </a:p>
          <a:p>
            <a:pPr marL="11430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9794"/>
              </p:ext>
            </p:extLst>
          </p:nvPr>
        </p:nvGraphicFramePr>
        <p:xfrm>
          <a:off x="457201" y="4613820"/>
          <a:ext cx="7619997" cy="917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571"/>
                <a:gridCol w="1088571"/>
                <a:gridCol w="1088571"/>
                <a:gridCol w="1088571"/>
                <a:gridCol w="1088571"/>
                <a:gridCol w="1174192"/>
                <a:gridCol w="1002950"/>
              </a:tblGrid>
              <a:tr h="4588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Germany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Unknown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</a:tr>
              <a:tr h="458843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58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Analysis: </a:t>
            </a:r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n-US" dirty="0"/>
              <a:t>The results for duration indicated that the average length of Oscar-winning movies was longer than the length of other movies in </a:t>
            </a:r>
            <a:r>
              <a:rPr lang="en-US" dirty="0" smtClean="0"/>
              <a:t>general</a:t>
            </a:r>
          </a:p>
          <a:p>
            <a:pPr lvl="1" algn="just"/>
            <a:r>
              <a:rPr lang="en-US" dirty="0"/>
              <a:t>Approximately 140 minutes for Oscar-nominated movies compared to 108 and 107 minutes for older and newer movies, </a:t>
            </a:r>
            <a:r>
              <a:rPr lang="en-US" dirty="0" smtClean="0"/>
              <a:t>respectively</a:t>
            </a:r>
            <a:endParaRPr lang="en-US" dirty="0"/>
          </a:p>
          <a:p>
            <a:pPr algn="just"/>
            <a:r>
              <a:rPr lang="en-US" dirty="0" smtClean="0"/>
              <a:t>Duration ranged from 62-330 minutes for older movies, 65-240 minutes for Oscar-winning movies and 72-187 minutes for newer movies (2015-2016)</a:t>
            </a:r>
          </a:p>
        </p:txBody>
      </p:sp>
    </p:spTree>
    <p:extLst>
      <p:ext uri="{BB962C8B-B14F-4D97-AF65-F5344CB8AC3E}">
        <p14:creationId xmlns:p14="http://schemas.microsoft.com/office/powerpoint/2010/main" val="3570882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1020</TotalTime>
  <Words>3146</Words>
  <Application>Microsoft Macintosh PowerPoint</Application>
  <PresentationFormat>On-screen Show (4:3)</PresentationFormat>
  <Paragraphs>226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Adjacency</vt:lpstr>
      <vt:lpstr>Analytical Report on Movies</vt:lpstr>
      <vt:lpstr>Questions Presented</vt:lpstr>
      <vt:lpstr>Initial Preparations: Getting the Data</vt:lpstr>
      <vt:lpstr>Initial Preparations: Merging and Subsetting</vt:lpstr>
      <vt:lpstr>Initial Preparations: Subsetting</vt:lpstr>
      <vt:lpstr>Initial Preparations: Subsetting</vt:lpstr>
      <vt:lpstr>Data Analysis </vt:lpstr>
      <vt:lpstr>Data Analysis: Language and Country</vt:lpstr>
      <vt:lpstr>Data Analysis: Duration</vt:lpstr>
      <vt:lpstr>Data Analysis: Ratings</vt:lpstr>
      <vt:lpstr>Data Analysis: Budget and Gross</vt:lpstr>
      <vt:lpstr>Data Analysis: Budget and Gross—Correlation Charts</vt:lpstr>
      <vt:lpstr>Data Analysis: Budget and Gross—Correlation Charts</vt:lpstr>
      <vt:lpstr>Data Analysis: Genres</vt:lpstr>
      <vt:lpstr>Data Analysis: Genre Distribution Charts</vt:lpstr>
      <vt:lpstr>Data Analysis: Genre Distribution Charts</vt:lpstr>
      <vt:lpstr>Data Analysis: Genre Distribution Charts</vt:lpstr>
      <vt:lpstr>Data Analysis: Genres</vt:lpstr>
      <vt:lpstr>Data Analysis: Directors and Actors</vt:lpstr>
      <vt:lpstr>Data Analysis: Directors and Actors</vt:lpstr>
      <vt:lpstr>Data Analysis: Directors and Actors</vt:lpstr>
      <vt:lpstr>Data Analysis: Summary</vt:lpstr>
      <vt:lpstr>Regression Analysis</vt:lpstr>
      <vt:lpstr>Regression Analysis: Constructing a Model</vt:lpstr>
      <vt:lpstr>Regression Analysis: Constructing a Model</vt:lpstr>
      <vt:lpstr>Regression Analysis: Constructing a Model</vt:lpstr>
      <vt:lpstr>Regression Analysis: Evaluating the Models</vt:lpstr>
      <vt:lpstr>Regression Analysis: Evaluating the Models</vt:lpstr>
      <vt:lpstr>Regression Analysis: Evaluating the Models</vt:lpstr>
      <vt:lpstr>Regression Analysis: Evaluating the Models</vt:lpstr>
      <vt:lpstr>Regression Analysis: Evaluating the Models</vt:lpstr>
      <vt:lpstr>Regression Analysis: Applying the Model</vt:lpstr>
      <vt:lpstr>Regression Analysis: Applying the Model</vt:lpstr>
      <vt:lpstr>Regression Analysis: Applying the Model</vt:lpstr>
      <vt:lpstr>Regression Analysis: Applying the Model</vt:lpstr>
      <vt:lpstr>Concluding Remarks and Recommendations</vt:lpstr>
      <vt:lpstr>Areas for Further Investigation</vt:lpstr>
      <vt:lpstr>Recommendations for Use</vt:lpstr>
      <vt:lpstr>Recommendations for Use</vt:lpstr>
      <vt:lpstr>Recommendations for Use</vt:lpstr>
      <vt:lpstr>Recommendations for Use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Report on Movies</dc:title>
  <dc:creator>Chris</dc:creator>
  <cp:lastModifiedBy>Chris</cp:lastModifiedBy>
  <cp:revision>72</cp:revision>
  <dcterms:created xsi:type="dcterms:W3CDTF">2017-12-28T02:41:40Z</dcterms:created>
  <dcterms:modified xsi:type="dcterms:W3CDTF">2018-01-07T20:54:03Z</dcterms:modified>
</cp:coreProperties>
</file>