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9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317" r:id="rId22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8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11/18/18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11/18/18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11/18/18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11/18/18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11/18/18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11/18/18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11/18/18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11/18/18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11/18/18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11/18/18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11/18/18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11/18/18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Image Recognition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116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Data Analysis:  Labels and Images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 descr="Image_Samples_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33" y="1206500"/>
            <a:ext cx="8116367" cy="542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444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Analysis:  Label Frequency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7620000" cy="4958273"/>
          </a:xfrm>
        </p:spPr>
        <p:txBody>
          <a:bodyPr/>
          <a:lstStyle/>
          <a:p>
            <a:r>
              <a:rPr lang="en-US" dirty="0" smtClean="0"/>
              <a:t>Statistics of Label Frequencies</a:t>
            </a:r>
          </a:p>
          <a:p>
            <a:r>
              <a:rPr lang="en-US" dirty="0" smtClean="0"/>
              <a:t>Large maximum </a:t>
            </a:r>
            <a:r>
              <a:rPr lang="en-US" dirty="0"/>
              <a:t>compared to the third quartile and the large standard deviation of the counts (approximately 9,122</a:t>
            </a:r>
            <a:r>
              <a:rPr lang="en-US" dirty="0" smtClean="0"/>
              <a:t>)</a:t>
            </a:r>
          </a:p>
          <a:p>
            <a:r>
              <a:rPr lang="en-US" dirty="0" smtClean="0"/>
              <a:t>I </a:t>
            </a:r>
            <a:r>
              <a:rPr lang="en-US" dirty="0"/>
              <a:t>looked at the median value of 126.5, rather than at the mean </a:t>
            </a:r>
            <a:r>
              <a:rPr lang="en-US" dirty="0" smtClean="0"/>
              <a:t>value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Count_Stat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877" y="3316287"/>
            <a:ext cx="2165998" cy="3242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970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Analysis:  Label Frequency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5003800"/>
          </a:xfrm>
        </p:spPr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orresponding </a:t>
            </a:r>
            <a:r>
              <a:rPr lang="en-US" dirty="0"/>
              <a:t>labels that had counts of 126 and 127. </a:t>
            </a:r>
            <a:endParaRPr lang="en-US" dirty="0" smtClean="0"/>
          </a:p>
          <a:p>
            <a:pPr lvl="1"/>
            <a:r>
              <a:rPr lang="en-US" dirty="0" smtClean="0"/>
              <a:t>"</a:t>
            </a:r>
            <a:r>
              <a:rPr lang="en-US" dirty="0"/>
              <a:t>Pillow" had a count of 126 </a:t>
            </a:r>
          </a:p>
          <a:p>
            <a:pPr lvl="1"/>
            <a:r>
              <a:rPr lang="en-US" dirty="0" smtClean="0"/>
              <a:t>"</a:t>
            </a:r>
            <a:r>
              <a:rPr lang="en-US" dirty="0"/>
              <a:t>Kite" had a count of </a:t>
            </a:r>
            <a:r>
              <a:rPr lang="en-US" dirty="0" smtClean="0"/>
              <a:t>127</a:t>
            </a:r>
          </a:p>
          <a:p>
            <a:r>
              <a:rPr lang="en-US" dirty="0"/>
              <a:t>L</a:t>
            </a:r>
            <a:r>
              <a:rPr lang="en-US" dirty="0" smtClean="0"/>
              <a:t>abels</a:t>
            </a:r>
            <a:r>
              <a:rPr lang="en-US" dirty="0"/>
              <a:t>/</a:t>
            </a:r>
            <a:r>
              <a:rPr lang="en-US" dirty="0" err="1"/>
              <a:t>ClassNames</a:t>
            </a:r>
            <a:r>
              <a:rPr lang="en-US" dirty="0"/>
              <a:t> with the median </a:t>
            </a:r>
            <a:r>
              <a:rPr lang="en-US" dirty="0" smtClean="0"/>
              <a:t>(50%) frequencies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pic>
        <p:nvPicPr>
          <p:cNvPr id="4" name="Picture 3" descr="Count_Stat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345" y="3206750"/>
            <a:ext cx="2269592" cy="3397250"/>
          </a:xfrm>
          <a:prstGeom prst="rect">
            <a:avLst/>
          </a:prstGeom>
        </p:spPr>
      </p:pic>
      <p:pic>
        <p:nvPicPr>
          <p:cNvPr id="5" name="Picture 4" descr="Median_Label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6936" y="4114799"/>
            <a:ext cx="4106689" cy="171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432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Data Analysis: Label Count Distribution—Top 50 Labels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top_5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25" y="1417638"/>
            <a:ext cx="8255000" cy="5186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418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Analysis: Label Count Distribution—Top 50 Labels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Plotted top </a:t>
            </a:r>
            <a:r>
              <a:rPr lang="en-US" dirty="0"/>
              <a:t>50 most frequent </a:t>
            </a:r>
            <a:r>
              <a:rPr lang="en-US" dirty="0" err="1"/>
              <a:t>ClassNames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"</a:t>
            </a:r>
            <a:r>
              <a:rPr lang="en-US" dirty="0"/>
              <a:t>Person" was by far the most frequent term, followed by "Tree" and "</a:t>
            </a:r>
            <a:r>
              <a:rPr lang="en-US" dirty="0" smtClean="0"/>
              <a:t>Vehicle”. </a:t>
            </a:r>
          </a:p>
          <a:p>
            <a:r>
              <a:rPr lang="en-US" dirty="0"/>
              <a:t>C</a:t>
            </a:r>
            <a:r>
              <a:rPr lang="en-US" dirty="0" smtClean="0"/>
              <a:t>ounts </a:t>
            </a:r>
            <a:r>
              <a:rPr lang="en-US" dirty="0"/>
              <a:t>fall off fairly rapidly after the top 6-8 </a:t>
            </a:r>
            <a:endParaRPr lang="en-US" dirty="0" smtClean="0"/>
          </a:p>
          <a:p>
            <a:r>
              <a:rPr lang="en-US" dirty="0"/>
              <a:t>A</a:t>
            </a:r>
            <a:r>
              <a:rPr lang="en-US" dirty="0" smtClean="0"/>
              <a:t>ll </a:t>
            </a:r>
            <a:r>
              <a:rPr lang="en-US" dirty="0"/>
              <a:t>labels after "Bird" appear 20,000 or less times in the dataset. </a:t>
            </a:r>
          </a:p>
        </p:txBody>
      </p:sp>
      <p:pic>
        <p:nvPicPr>
          <p:cNvPr id="10" name="Picture 9" descr="top_5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25" y="3935421"/>
            <a:ext cx="7635875" cy="260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5342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Data Analysis: Label Counts Over 100--Distribution</a:t>
            </a:r>
            <a:endParaRPr lang="en-US" sz="40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 descr="Over_100_Count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09" y="1417638"/>
            <a:ext cx="8115170" cy="5197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715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Data Analysis: Label Counts Over </a:t>
            </a:r>
            <a:r>
              <a:rPr lang="en-US" sz="4800" dirty="0" smtClean="0"/>
              <a:t>100--Distribution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Smoother </a:t>
            </a:r>
            <a:r>
              <a:rPr lang="en-US" sz="2800" dirty="0"/>
              <a:t>decline in label frequencies over a wide variety of different types of labels, as also indicated by the much smaller standard deviation of 359.75</a:t>
            </a:r>
            <a:r>
              <a:rPr lang="en-US" sz="2800" dirty="0" smtClean="0"/>
              <a:t>.</a:t>
            </a:r>
          </a:p>
          <a:p>
            <a:endParaRPr lang="en-US" dirty="0"/>
          </a:p>
        </p:txBody>
      </p:sp>
      <p:pic>
        <p:nvPicPr>
          <p:cNvPr id="4" name="Picture 3" descr="Over_100_Count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707349"/>
            <a:ext cx="8461375" cy="2428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8396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Data Analysis:  Counts--Every 250 Labels--Distribution</a:t>
            </a:r>
            <a:endParaRPr lang="en-US" sz="3600" dirty="0"/>
          </a:p>
        </p:txBody>
      </p:sp>
      <p:pic>
        <p:nvPicPr>
          <p:cNvPr id="4" name="Content Placeholder 3" descr="Every_250_Labels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04" r="-2446"/>
          <a:stretch/>
        </p:blipFill>
        <p:spPr>
          <a:xfrm>
            <a:off x="11146" y="1568450"/>
            <a:ext cx="8434353" cy="4800600"/>
          </a:xfrm>
        </p:spPr>
      </p:pic>
    </p:spTree>
    <p:extLst>
      <p:ext uri="{BB962C8B-B14F-4D97-AF65-F5344CB8AC3E}">
        <p14:creationId xmlns:p14="http://schemas.microsoft.com/office/powerpoint/2010/main" val="23424942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Data Analysis:  Counts--Every 250 Labels--Distribution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Choppy </a:t>
            </a:r>
            <a:r>
              <a:rPr lang="en-US" dirty="0"/>
              <a:t>distribution of </a:t>
            </a:r>
            <a:r>
              <a:rPr lang="en-US" dirty="0" err="1"/>
              <a:t>ClassName</a:t>
            </a:r>
            <a:r>
              <a:rPr lang="en-US" dirty="0"/>
              <a:t> counts, </a:t>
            </a:r>
            <a:r>
              <a:rPr lang="en-US" dirty="0" smtClean="0"/>
              <a:t>over </a:t>
            </a:r>
            <a:r>
              <a:rPr lang="en-US" dirty="0"/>
              <a:t>a much smaller </a:t>
            </a:r>
            <a:r>
              <a:rPr lang="en-US" dirty="0" smtClean="0"/>
              <a:t>range</a:t>
            </a:r>
            <a:endParaRPr lang="en-US" dirty="0"/>
          </a:p>
          <a:p>
            <a:pPr lvl="1"/>
            <a:r>
              <a:rPr lang="en-US" dirty="0"/>
              <a:t>N</a:t>
            </a:r>
            <a:r>
              <a:rPr lang="en-US" dirty="0" smtClean="0"/>
              <a:t>o count </a:t>
            </a:r>
            <a:r>
              <a:rPr lang="en-US" dirty="0"/>
              <a:t>much greater than 10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pPr marL="411480" lvl="1" indent="0">
              <a:buNone/>
            </a:pPr>
            <a:endParaRPr lang="en-US" dirty="0"/>
          </a:p>
        </p:txBody>
      </p:sp>
      <p:pic>
        <p:nvPicPr>
          <p:cNvPr id="4" name="Picture 3" descr="Every_250_Label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41626"/>
            <a:ext cx="8429625" cy="3222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2058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Analysis:  Bottom 50 Label Counts--Distribution</a:t>
            </a:r>
            <a:endParaRPr lang="en-US" dirty="0"/>
          </a:p>
        </p:txBody>
      </p:sp>
      <p:pic>
        <p:nvPicPr>
          <p:cNvPr id="4" name="Content Placeholder 3" descr="Bottom_50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</p:spTree>
    <p:extLst>
      <p:ext uri="{BB962C8B-B14F-4D97-AF65-F5344CB8AC3E}">
        <p14:creationId xmlns:p14="http://schemas.microsoft.com/office/powerpoint/2010/main" val="2613485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Presented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Can we utilize machine learning to correctly identify images by training on pre-labeled images that were previously labeled by a different machine?  </a:t>
            </a:r>
            <a:endParaRPr lang="en-US" sz="2800" dirty="0" smtClean="0"/>
          </a:p>
          <a:p>
            <a:r>
              <a:rPr lang="en-US" sz="2800" dirty="0" smtClean="0"/>
              <a:t>In </a:t>
            </a:r>
            <a:r>
              <a:rPr lang="en-US" sz="2800" dirty="0"/>
              <a:t>other words, can machines teach machines to recognize images? </a:t>
            </a:r>
          </a:p>
        </p:txBody>
      </p:sp>
    </p:spTree>
    <p:extLst>
      <p:ext uri="{BB962C8B-B14F-4D97-AF65-F5344CB8AC3E}">
        <p14:creationId xmlns:p14="http://schemas.microsoft.com/office/powerpoint/2010/main" val="22043245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Analysis:  Bottom 50 Label Counts--Distribution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Plotted bottom </a:t>
            </a:r>
            <a:r>
              <a:rPr lang="en-US" dirty="0"/>
              <a:t>50 least frequent </a:t>
            </a:r>
            <a:r>
              <a:rPr lang="en-US" dirty="0" err="1"/>
              <a:t>ClassNames</a:t>
            </a:r>
            <a:r>
              <a:rPr lang="en-US" dirty="0"/>
              <a:t>.  </a:t>
            </a:r>
            <a:endParaRPr lang="en-US" dirty="0" smtClean="0"/>
          </a:p>
          <a:p>
            <a:pPr lvl="1"/>
            <a:r>
              <a:rPr lang="en-US" dirty="0" smtClean="0"/>
              <a:t>None </a:t>
            </a:r>
            <a:r>
              <a:rPr lang="en-US" dirty="0"/>
              <a:t>had a count much greater than 10.  </a:t>
            </a:r>
            <a:endParaRPr lang="en-US" dirty="0" smtClean="0"/>
          </a:p>
          <a:p>
            <a:r>
              <a:rPr lang="en-US" dirty="0"/>
              <a:t>L</a:t>
            </a:r>
            <a:r>
              <a:rPr lang="en-US" dirty="0" smtClean="0"/>
              <a:t>east </a:t>
            </a:r>
            <a:r>
              <a:rPr lang="en-US" dirty="0"/>
              <a:t>frequent labels (at only one each</a:t>
            </a:r>
            <a:r>
              <a:rPr lang="en-US" dirty="0" smtClean="0"/>
              <a:t>):</a:t>
            </a:r>
          </a:p>
          <a:p>
            <a:pPr lvl="1"/>
            <a:r>
              <a:rPr lang="en-US" dirty="0" smtClean="0"/>
              <a:t>"</a:t>
            </a:r>
            <a:r>
              <a:rPr lang="en-US" dirty="0"/>
              <a:t>Cowboy hat", "Dishwasher", "Plastic bag", "Bicycle helmet", "Baseball bat" and "</a:t>
            </a:r>
            <a:r>
              <a:rPr lang="en-US" dirty="0" smtClean="0"/>
              <a:t>Carnivore”</a:t>
            </a:r>
          </a:p>
          <a:p>
            <a:pPr marL="411480" lvl="1" indent="0">
              <a:buNone/>
            </a:pPr>
            <a:endParaRPr lang="en-US" dirty="0"/>
          </a:p>
        </p:txBody>
      </p:sp>
      <p:pic>
        <p:nvPicPr>
          <p:cNvPr id="4" name="Picture 3" descr="Bottom_5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670300"/>
            <a:ext cx="7620000" cy="273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3676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597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Preparations: Getting 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Data obtained from </a:t>
            </a:r>
            <a:r>
              <a:rPr lang="en-US" sz="2800" dirty="0"/>
              <a:t>Open Images Dataset V4 located </a:t>
            </a:r>
            <a:r>
              <a:rPr lang="en-US" sz="2800" dirty="0" smtClean="0"/>
              <a:t>at https</a:t>
            </a:r>
            <a:r>
              <a:rPr lang="en-US" sz="2800" dirty="0"/>
              <a:t>://</a:t>
            </a:r>
            <a:r>
              <a:rPr lang="en-US" sz="2800" dirty="0" err="1"/>
              <a:t>storage.googleapis.com</a:t>
            </a:r>
            <a:r>
              <a:rPr lang="en-US" sz="2800" dirty="0"/>
              <a:t>/</a:t>
            </a:r>
            <a:r>
              <a:rPr lang="en-US" sz="2800" dirty="0" err="1"/>
              <a:t>openimages</a:t>
            </a:r>
            <a:r>
              <a:rPr lang="en-US" sz="2800" dirty="0"/>
              <a:t>/web/</a:t>
            </a:r>
            <a:r>
              <a:rPr lang="en-US" sz="2800" dirty="0" err="1" smtClean="0"/>
              <a:t>download.html</a:t>
            </a:r>
            <a:r>
              <a:rPr lang="en-US" sz="2800" dirty="0" smtClean="0"/>
              <a:t>.  </a:t>
            </a:r>
          </a:p>
          <a:p>
            <a:r>
              <a:rPr lang="en-US" sz="2800" dirty="0" smtClean="0"/>
              <a:t>Full </a:t>
            </a:r>
            <a:r>
              <a:rPr lang="en-US" sz="2800" dirty="0"/>
              <a:t>set consists of 9,178,275 images with 19,995 classes.  </a:t>
            </a:r>
            <a:endParaRPr lang="en-US" sz="2800" dirty="0" smtClean="0"/>
          </a:p>
          <a:p>
            <a:r>
              <a:rPr lang="en-US" sz="2800" dirty="0"/>
              <a:t>S</a:t>
            </a:r>
            <a:r>
              <a:rPr lang="en-US" sz="2800" dirty="0" smtClean="0"/>
              <a:t>maller </a:t>
            </a:r>
            <a:r>
              <a:rPr lang="en-US" sz="2800" dirty="0"/>
              <a:t>subset </a:t>
            </a:r>
            <a:r>
              <a:rPr lang="en-US" sz="2800" dirty="0" smtClean="0"/>
              <a:t>of </a:t>
            </a:r>
            <a:r>
              <a:rPr lang="en-US" sz="2800" dirty="0"/>
              <a:t>data consisting of 1,743,042 training images with 601 classes.</a:t>
            </a:r>
          </a:p>
        </p:txBody>
      </p:sp>
    </p:spTree>
    <p:extLst>
      <p:ext uri="{BB962C8B-B14F-4D97-AF65-F5344CB8AC3E}">
        <p14:creationId xmlns:p14="http://schemas.microsoft.com/office/powerpoint/2010/main" val="2679980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Initial Preparations: Simplifying and Merging the Data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7620000" cy="48006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Need to simplify data due to hardware limitations.</a:t>
            </a:r>
          </a:p>
          <a:p>
            <a:r>
              <a:rPr lang="en-US" sz="3200" dirty="0"/>
              <a:t>Get Machine Confidence level from larger set, but still use smaller subset</a:t>
            </a:r>
          </a:p>
          <a:p>
            <a:pPr lvl="1"/>
            <a:r>
              <a:rPr lang="en-US" sz="3200" dirty="0"/>
              <a:t>Solution:  Merge smaller and larger </a:t>
            </a:r>
            <a:r>
              <a:rPr lang="en-US" sz="3200" dirty="0" err="1"/>
              <a:t>dataframes</a:t>
            </a:r>
            <a:r>
              <a:rPr lang="en-US" sz="3200" dirty="0"/>
              <a:t> on </a:t>
            </a:r>
            <a:r>
              <a:rPr lang="en-US" sz="3200" dirty="0" err="1"/>
              <a:t>ImageID</a:t>
            </a:r>
            <a:r>
              <a:rPr lang="en-US" sz="3200" dirty="0"/>
              <a:t> and </a:t>
            </a:r>
            <a:r>
              <a:rPr lang="en-US" sz="3200" dirty="0" err="1"/>
              <a:t>LabelName</a:t>
            </a:r>
            <a:r>
              <a:rPr lang="en-US" sz="3200" dirty="0" smtClean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641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Initial Preparations: Simplifying and Merging 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Create column of English labels from dictionary equating labels to class </a:t>
            </a:r>
            <a:r>
              <a:rPr lang="en-US" sz="2400" dirty="0" smtClean="0"/>
              <a:t>names</a:t>
            </a:r>
          </a:p>
          <a:p>
            <a:r>
              <a:rPr lang="en-US" sz="2400" dirty="0" smtClean="0"/>
              <a:t>Ensure good level of confidence in labels by having </a:t>
            </a:r>
            <a:r>
              <a:rPr lang="en-US" sz="2400" dirty="0" err="1" smtClean="0"/>
              <a:t>Human_Confidence</a:t>
            </a:r>
            <a:r>
              <a:rPr lang="en-US" sz="2400" dirty="0" smtClean="0"/>
              <a:t> = 1 (certain) </a:t>
            </a:r>
          </a:p>
          <a:p>
            <a:r>
              <a:rPr lang="en-US" sz="2400" dirty="0" smtClean="0"/>
              <a:t>Remove duplicate </a:t>
            </a:r>
            <a:r>
              <a:rPr lang="en-US" sz="2400" dirty="0" err="1" smtClean="0"/>
              <a:t>ImageId’s</a:t>
            </a:r>
            <a:r>
              <a:rPr lang="en-US" sz="2400" dirty="0" smtClean="0"/>
              <a:t> from </a:t>
            </a:r>
            <a:r>
              <a:rPr lang="en-US" sz="2400" dirty="0" err="1" smtClean="0"/>
              <a:t>dataframe</a:t>
            </a:r>
            <a:r>
              <a:rPr lang="en-US" sz="2400" dirty="0" smtClean="0"/>
              <a:t> </a:t>
            </a:r>
          </a:p>
          <a:p>
            <a:pPr lvl="1"/>
            <a:r>
              <a:rPr lang="en-US" dirty="0" smtClean="0"/>
              <a:t>simplify problem to single-label image classification</a:t>
            </a:r>
          </a:p>
          <a:p>
            <a:r>
              <a:rPr lang="en-US" sz="2400" dirty="0" smtClean="0"/>
              <a:t>End result:  reduced and simplified dataset</a:t>
            </a:r>
          </a:p>
          <a:p>
            <a:pPr lvl="1"/>
            <a:r>
              <a:rPr lang="en-US" sz="2400" dirty="0" smtClean="0"/>
              <a:t>959,927 images</a:t>
            </a:r>
          </a:p>
          <a:p>
            <a:pPr lvl="1"/>
            <a:r>
              <a:rPr lang="en-US" sz="2400" dirty="0" smtClean="0"/>
              <a:t>512 </a:t>
            </a:r>
            <a:r>
              <a:rPr lang="en-US" sz="2400" dirty="0"/>
              <a:t>unique </a:t>
            </a:r>
            <a:r>
              <a:rPr lang="en-US" sz="2400" dirty="0" err="1" smtClean="0"/>
              <a:t>ClassNames</a:t>
            </a:r>
            <a:r>
              <a:rPr lang="en-US" sz="2400" dirty="0" smtClean="0"/>
              <a:t> (label names)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22657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Exploratory Data Analysis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495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Analysis: Labels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512 unique class </a:t>
            </a:r>
            <a:r>
              <a:rPr lang="en-US" dirty="0" smtClean="0"/>
              <a:t>names</a:t>
            </a:r>
          </a:p>
          <a:p>
            <a:r>
              <a:rPr lang="en-US" dirty="0" smtClean="0"/>
              <a:t>Took counts of each</a:t>
            </a:r>
          </a:p>
          <a:p>
            <a:r>
              <a:rPr lang="en-US" dirty="0" smtClean="0"/>
              <a:t>Top 5 Highest Counts:</a:t>
            </a:r>
          </a:p>
          <a:p>
            <a:endParaRPr lang="en-US" dirty="0"/>
          </a:p>
        </p:txBody>
      </p:sp>
      <p:pic>
        <p:nvPicPr>
          <p:cNvPr id="4" name="Picture 3" descr="Label_Count_Total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875" y="3000374"/>
            <a:ext cx="2921000" cy="2697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344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Analysis:  Labels and 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10 random images were drawn:</a:t>
            </a:r>
          </a:p>
        </p:txBody>
      </p:sp>
      <p:pic>
        <p:nvPicPr>
          <p:cNvPr id="4" name="Picture 3" descr="Image_Samples_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99" y="2036179"/>
            <a:ext cx="6873875" cy="4663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895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Analysis:  Labels and Images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Image shapes, labels, label frequencies and machine confidence levels shown for each sample image</a:t>
            </a:r>
          </a:p>
          <a:p>
            <a:pPr lvl="1"/>
            <a:r>
              <a:rPr lang="en-US" dirty="0" smtClean="0"/>
              <a:t>Machine confidence:  Percent confidence machine had in applying label</a:t>
            </a:r>
          </a:p>
          <a:p>
            <a:pPr marL="411480" lvl="1" indent="0">
              <a:buNone/>
            </a:pPr>
            <a:endParaRPr lang="en-US" dirty="0"/>
          </a:p>
          <a:p>
            <a:r>
              <a:rPr lang="en-US" dirty="0" smtClean="0"/>
              <a:t>Lowest </a:t>
            </a:r>
            <a:r>
              <a:rPr lang="en-US" dirty="0"/>
              <a:t>frequency </a:t>
            </a:r>
            <a:r>
              <a:rPr lang="en-US" dirty="0" smtClean="0"/>
              <a:t>label was </a:t>
            </a:r>
            <a:r>
              <a:rPr lang="en-US" dirty="0"/>
              <a:t>"Sports equipment" at </a:t>
            </a:r>
            <a:r>
              <a:rPr lang="en-US" dirty="0" smtClean="0"/>
              <a:t>546 </a:t>
            </a:r>
            <a:r>
              <a:rPr lang="en-US" dirty="0"/>
              <a:t>instances in the </a:t>
            </a:r>
            <a:r>
              <a:rPr lang="en-US" dirty="0" smtClean="0"/>
              <a:t>dataset—lowest machine confidence</a:t>
            </a:r>
          </a:p>
          <a:p>
            <a:pPr lvl="1"/>
            <a:r>
              <a:rPr lang="en-US" dirty="0" smtClean="0"/>
              <a:t>Masks are Star Wars-themed masks, not sports masks</a:t>
            </a:r>
          </a:p>
          <a:p>
            <a:endParaRPr lang="en-US" dirty="0"/>
          </a:p>
          <a:p>
            <a:r>
              <a:rPr lang="en-US" dirty="0" smtClean="0"/>
              <a:t>Generic labels use sometimes, but labels appear accurate overall</a:t>
            </a:r>
          </a:p>
          <a:p>
            <a:pPr lvl="1"/>
            <a:r>
              <a:rPr lang="en-US" dirty="0" smtClean="0"/>
              <a:t>Images labeled “Clothing”, “Vehicle” and “Toy”</a:t>
            </a:r>
          </a:p>
          <a:p>
            <a:pPr marL="41148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4331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504</TotalTime>
  <Words>645</Words>
  <Application>Microsoft Macintosh PowerPoint</Application>
  <PresentationFormat>On-screen Show (4:3)</PresentationFormat>
  <Paragraphs>67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Adjacency</vt:lpstr>
      <vt:lpstr>Image Recognition Analysis</vt:lpstr>
      <vt:lpstr>Questions Presented</vt:lpstr>
      <vt:lpstr>Initial Preparations: Getting the Data</vt:lpstr>
      <vt:lpstr>Initial Preparations: Simplifying and Merging the Data</vt:lpstr>
      <vt:lpstr>Initial Preparations: Simplifying and Merging the Data</vt:lpstr>
      <vt:lpstr>Exploratory Data Analysis</vt:lpstr>
      <vt:lpstr>Data Analysis: Labels</vt:lpstr>
      <vt:lpstr>Data Analysis:  Labels and Images</vt:lpstr>
      <vt:lpstr>Data Analysis:  Labels and Images</vt:lpstr>
      <vt:lpstr>Data Analysis:  Labels and Images</vt:lpstr>
      <vt:lpstr>Data Analysis:  Label Frequency Statistics</vt:lpstr>
      <vt:lpstr>Data Analysis:  Label Frequency Statistics</vt:lpstr>
      <vt:lpstr>Data Analysis: Label Count Distribution—Top 50 Labels</vt:lpstr>
      <vt:lpstr>Data Analysis: Label Count Distribution—Top 50 Labels</vt:lpstr>
      <vt:lpstr>Data Analysis: Label Counts Over 100--Distribution</vt:lpstr>
      <vt:lpstr>Data Analysis: Label Counts Over 100--Distribution</vt:lpstr>
      <vt:lpstr>Data Analysis:  Counts--Every 250 Labels--Distribution</vt:lpstr>
      <vt:lpstr>Data Analysis:  Counts--Every 250 Labels--Distribution</vt:lpstr>
      <vt:lpstr>Data Analysis:  Bottom 50 Label Counts--Distribution</vt:lpstr>
      <vt:lpstr>Data Analysis:  Bottom 50 Label Counts--Distribution</vt:lpstr>
      <vt:lpstr>Questions?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Recognition Analysis</dc:title>
  <dc:creator>C</dc:creator>
  <cp:lastModifiedBy>C</cp:lastModifiedBy>
  <cp:revision>89</cp:revision>
  <dcterms:created xsi:type="dcterms:W3CDTF">2018-11-17T20:11:11Z</dcterms:created>
  <dcterms:modified xsi:type="dcterms:W3CDTF">2018-11-18T20:04:55Z</dcterms:modified>
</cp:coreProperties>
</file>