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8" r:id="rId44"/>
    <p:sldId id="298" r:id="rId45"/>
    <p:sldId id="299" r:id="rId46"/>
    <p:sldId id="300" r:id="rId47"/>
    <p:sldId id="301" r:id="rId48"/>
    <p:sldId id="302" r:id="rId49"/>
    <p:sldId id="304" r:id="rId50"/>
    <p:sldId id="303" r:id="rId51"/>
    <p:sldId id="305" r:id="rId52"/>
    <p:sldId id="307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5" r:id="rId61"/>
    <p:sldId id="316" r:id="rId62"/>
    <p:sldId id="314" r:id="rId63"/>
    <p:sldId id="317" r:id="rId6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11/18/18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11/18/18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Recognition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Analysis:  Labels and Images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Image_Sample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" y="1206500"/>
            <a:ext cx="811636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Label Frequency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8273"/>
          </a:xfrm>
        </p:spPr>
        <p:txBody>
          <a:bodyPr/>
          <a:lstStyle/>
          <a:p>
            <a:r>
              <a:rPr lang="en-US" dirty="0" smtClean="0"/>
              <a:t>Statistics of Label Frequencies</a:t>
            </a:r>
          </a:p>
          <a:p>
            <a:r>
              <a:rPr lang="en-US" dirty="0" smtClean="0"/>
              <a:t>Large maximum </a:t>
            </a:r>
            <a:r>
              <a:rPr lang="en-US" dirty="0"/>
              <a:t>compared to the third quartile and the large standard deviation of the counts (approximately 9,122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</a:t>
            </a:r>
            <a:r>
              <a:rPr lang="en-US" dirty="0"/>
              <a:t>looked at the median value of 126.5, rather than at the mean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unt_St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77" y="3316287"/>
            <a:ext cx="2165998" cy="32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Label Frequency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03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orresponding </a:t>
            </a:r>
            <a:r>
              <a:rPr lang="en-US" dirty="0"/>
              <a:t>labels that had counts of 126 and 127.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Pillow" had a count of 126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Kite" had a count of </a:t>
            </a:r>
            <a:r>
              <a:rPr lang="en-US" dirty="0" smtClean="0"/>
              <a:t>127</a:t>
            </a:r>
          </a:p>
          <a:p>
            <a:r>
              <a:rPr lang="en-US" dirty="0"/>
              <a:t>L</a:t>
            </a:r>
            <a:r>
              <a:rPr lang="en-US" dirty="0" smtClean="0"/>
              <a:t>abels</a:t>
            </a:r>
            <a:r>
              <a:rPr lang="en-US" dirty="0"/>
              <a:t>/</a:t>
            </a:r>
            <a:r>
              <a:rPr lang="en-US" dirty="0" err="1"/>
              <a:t>ClassNames</a:t>
            </a:r>
            <a:r>
              <a:rPr lang="en-US" dirty="0"/>
              <a:t> with the median </a:t>
            </a:r>
            <a:r>
              <a:rPr lang="en-US" dirty="0" smtClean="0"/>
              <a:t>(50%) frequencies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Count_St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5" y="3206750"/>
            <a:ext cx="2269592" cy="3397250"/>
          </a:xfrm>
          <a:prstGeom prst="rect">
            <a:avLst/>
          </a:prstGeom>
        </p:spPr>
      </p:pic>
      <p:pic>
        <p:nvPicPr>
          <p:cNvPr id="5" name="Picture 4" descr="Median_Lab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36" y="4114799"/>
            <a:ext cx="4106689" cy="1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Analysis: Label Count Distribution—Top 50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op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417638"/>
            <a:ext cx="8255000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1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Label Count Distribution—Top 50 Labels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top </a:t>
            </a:r>
            <a:r>
              <a:rPr lang="en-US" dirty="0"/>
              <a:t>50 most frequent </a:t>
            </a:r>
            <a:r>
              <a:rPr lang="en-US" dirty="0" err="1"/>
              <a:t>ClassNames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Person" was by far the most frequent term, followed by "Tree" and "</a:t>
            </a:r>
            <a:r>
              <a:rPr lang="en-US" dirty="0" smtClean="0"/>
              <a:t>Vehicle”. </a:t>
            </a:r>
          </a:p>
          <a:p>
            <a:r>
              <a:rPr lang="en-US" dirty="0"/>
              <a:t>C</a:t>
            </a:r>
            <a:r>
              <a:rPr lang="en-US" dirty="0" smtClean="0"/>
              <a:t>ounts </a:t>
            </a:r>
            <a:r>
              <a:rPr lang="en-US" dirty="0"/>
              <a:t>fall off fairly rapidly after the top 6-8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labels after "Bird" appear 20,000 or less times in the dataset. </a:t>
            </a:r>
          </a:p>
        </p:txBody>
      </p:sp>
      <p:pic>
        <p:nvPicPr>
          <p:cNvPr id="10" name="Picture 9" descr="top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3935421"/>
            <a:ext cx="7635875" cy="26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 Analysis: Label Counts Over 100--Distribution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Over_100_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9" y="1417638"/>
            <a:ext cx="8115170" cy="51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Analysis: Label Counts Over </a:t>
            </a:r>
            <a:r>
              <a:rPr lang="en-US" sz="4800" dirty="0" smtClean="0"/>
              <a:t>100--Distribution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Smoother </a:t>
            </a:r>
            <a:r>
              <a:rPr lang="en-US" sz="2800" dirty="0"/>
              <a:t>decline in label frequencies over a wide variety of different types of labels, as also indicated by the much smaller standard deviation of 359.75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Over_100_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07349"/>
            <a:ext cx="8461375" cy="24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Analysis:  Counts--Every 250 Labels--Distribution</a:t>
            </a:r>
            <a:endParaRPr lang="en-US" sz="3600" dirty="0"/>
          </a:p>
        </p:txBody>
      </p:sp>
      <p:pic>
        <p:nvPicPr>
          <p:cNvPr id="4" name="Content Placeholder 3" descr="Every_250_Label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4" r="-2446"/>
          <a:stretch/>
        </p:blipFill>
        <p:spPr>
          <a:xfrm>
            <a:off x="11146" y="1568450"/>
            <a:ext cx="8434353" cy="4800600"/>
          </a:xfrm>
        </p:spPr>
      </p:pic>
    </p:spTree>
    <p:extLst>
      <p:ext uri="{BB962C8B-B14F-4D97-AF65-F5344CB8AC3E}">
        <p14:creationId xmlns:p14="http://schemas.microsoft.com/office/powerpoint/2010/main" val="234249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Analysis:  Counts--Every 250 Labels--Distribution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Choppy </a:t>
            </a:r>
            <a:r>
              <a:rPr lang="en-US" dirty="0"/>
              <a:t>distribution of </a:t>
            </a:r>
            <a:r>
              <a:rPr lang="en-US" dirty="0" err="1"/>
              <a:t>ClassName</a:t>
            </a:r>
            <a:r>
              <a:rPr lang="en-US" dirty="0"/>
              <a:t> counts, </a:t>
            </a:r>
            <a:r>
              <a:rPr lang="en-US" dirty="0" smtClean="0"/>
              <a:t>over </a:t>
            </a:r>
            <a:r>
              <a:rPr lang="en-US" dirty="0"/>
              <a:t>a much smaller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 count </a:t>
            </a:r>
            <a:r>
              <a:rPr lang="en-US" dirty="0"/>
              <a:t>much greater than 10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Every_250_Lab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626"/>
            <a:ext cx="8429625" cy="3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Bottom 50 Label Counts--Distribution</a:t>
            </a:r>
            <a:endParaRPr lang="en-US" dirty="0"/>
          </a:p>
        </p:txBody>
      </p:sp>
      <p:pic>
        <p:nvPicPr>
          <p:cNvPr id="4" name="Content Placeholder 3" descr="Bottom_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61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utilize machine learning to correctly identify images by training on pre-labeled images that were previously labeled by a different machine? 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other words, can machines teach machines to recognize images? </a:t>
            </a:r>
          </a:p>
        </p:txBody>
      </p:sp>
    </p:spTree>
    <p:extLst>
      <p:ext uri="{BB962C8B-B14F-4D97-AF65-F5344CB8AC3E}">
        <p14:creationId xmlns:p14="http://schemas.microsoft.com/office/powerpoint/2010/main" val="220432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Bottom 50 Label Counts--Distribution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bottom </a:t>
            </a:r>
            <a:r>
              <a:rPr lang="en-US" dirty="0"/>
              <a:t>50 least frequent </a:t>
            </a:r>
            <a:r>
              <a:rPr lang="en-US" dirty="0" err="1"/>
              <a:t>ClassNames</a:t>
            </a:r>
            <a:r>
              <a:rPr lang="en-US" dirty="0"/>
              <a:t>.  </a:t>
            </a:r>
            <a:endParaRPr lang="en-US" dirty="0" smtClean="0"/>
          </a:p>
          <a:p>
            <a:pPr lvl="1"/>
            <a:r>
              <a:rPr lang="en-US" dirty="0" smtClean="0"/>
              <a:t>None </a:t>
            </a:r>
            <a:r>
              <a:rPr lang="en-US" dirty="0"/>
              <a:t>had a count much greater than 10. 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east </a:t>
            </a:r>
            <a:r>
              <a:rPr lang="en-US" dirty="0"/>
              <a:t>frequent labels (at only one each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Cowboy hat", "Dishwasher", "Plastic bag", "Bicycle helmet", "Baseball bat" and "</a:t>
            </a:r>
            <a:r>
              <a:rPr lang="en-US" dirty="0" smtClean="0"/>
              <a:t>Carnivore”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Bottom_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70300"/>
            <a:ext cx="7620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6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First Attempt--VGG16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</a:t>
            </a:r>
            <a:r>
              <a:rPr lang="en-US" dirty="0"/>
              <a:t>learning </a:t>
            </a:r>
            <a:r>
              <a:rPr lang="en-US" dirty="0" smtClean="0"/>
              <a:t>as best </a:t>
            </a:r>
            <a:r>
              <a:rPr lang="en-US" dirty="0"/>
              <a:t>approach </a:t>
            </a:r>
            <a:r>
              <a:rPr lang="en-US" dirty="0" smtClean="0"/>
              <a:t>for greatest </a:t>
            </a:r>
            <a:r>
              <a:rPr lang="en-US" dirty="0"/>
              <a:t>possible accuracy. </a:t>
            </a:r>
            <a:endParaRPr lang="en-US" dirty="0" smtClean="0"/>
          </a:p>
          <a:p>
            <a:r>
              <a:rPr lang="en-US" dirty="0" smtClean="0"/>
              <a:t>Adapt </a:t>
            </a:r>
            <a:r>
              <a:rPr lang="en-US" dirty="0"/>
              <a:t>VGG16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input shape of (150, 150, 3), where 3 is the number of color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reviously </a:t>
            </a:r>
            <a:r>
              <a:rPr lang="en-US" dirty="0"/>
              <a:t>trained on the </a:t>
            </a:r>
            <a:r>
              <a:rPr lang="en-US" dirty="0" err="1"/>
              <a:t>Imagenet</a:t>
            </a:r>
            <a:r>
              <a:rPr lang="en-US" dirty="0"/>
              <a:t> dataset.  </a:t>
            </a:r>
            <a:endParaRPr lang="en-US" dirty="0" smtClean="0"/>
          </a:p>
          <a:p>
            <a:r>
              <a:rPr lang="en-US" dirty="0" smtClean="0"/>
              <a:t>VGG16 </a:t>
            </a:r>
            <a:r>
              <a:rPr lang="en-US" dirty="0"/>
              <a:t>base model </a:t>
            </a:r>
            <a:r>
              <a:rPr lang="en-US" dirty="0" smtClean="0"/>
              <a:t>consists of: 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2-dimensional convolutional </a:t>
            </a:r>
            <a:r>
              <a:rPr lang="en-US" dirty="0" smtClean="0"/>
              <a:t>layers,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max pooling layer repeated twice, followed by 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/>
              <a:t>2-dimensional convolutional layers followed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max pooling layer repeated three times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/>
              <a:t>max pooling layer had dimensions of (4, 4, 512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7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</a:t>
            </a:r>
            <a:r>
              <a:rPr lang="en-US" dirty="0" smtClean="0"/>
              <a:t>VGG16</a:t>
            </a:r>
            <a:endParaRPr lang="en-US" dirty="0"/>
          </a:p>
        </p:txBody>
      </p:sp>
      <p:pic>
        <p:nvPicPr>
          <p:cNvPr id="4" name="Content Placeholder 3" descr="VGG16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50" t="-1" r="-35555" b="-8985"/>
          <a:stretch/>
        </p:blipFill>
        <p:spPr>
          <a:xfrm>
            <a:off x="139700" y="1627704"/>
            <a:ext cx="7620000" cy="4800600"/>
          </a:xfrm>
        </p:spPr>
      </p:pic>
      <p:pic>
        <p:nvPicPr>
          <p:cNvPr id="6" name="Picture 5" descr="VGG16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9" y="5969002"/>
            <a:ext cx="4111625" cy="4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remainder </a:t>
            </a:r>
            <a:r>
              <a:rPr lang="en-US" sz="2400" dirty="0"/>
              <a:t>of </a:t>
            </a:r>
            <a:r>
              <a:rPr lang="en-US" sz="2400" dirty="0" smtClean="0"/>
              <a:t>model </a:t>
            </a:r>
            <a:r>
              <a:rPr lang="en-US" sz="2400" dirty="0"/>
              <a:t>that took in values from the pre-trained VGG16 base model.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dense layer with 256 channels/dimensions </a:t>
            </a:r>
            <a:endParaRPr lang="en-US" sz="24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dirty="0" err="1" smtClean="0"/>
              <a:t>relu</a:t>
            </a:r>
            <a:r>
              <a:rPr lang="en-US" sz="2200" dirty="0" smtClean="0"/>
              <a:t> </a:t>
            </a:r>
            <a:r>
              <a:rPr lang="en-US" sz="2200" dirty="0"/>
              <a:t>activation </a:t>
            </a:r>
            <a:r>
              <a:rPr lang="en-US" sz="2200" dirty="0" smtClean="0"/>
              <a:t>function (returns </a:t>
            </a:r>
            <a:r>
              <a:rPr lang="en-US" sz="2200" dirty="0"/>
              <a:t>the input value itself for positive values and 0 for negative values), </a:t>
            </a:r>
            <a:endParaRPr lang="en-US" sz="2200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ropout </a:t>
            </a:r>
            <a:r>
              <a:rPr lang="en-US" sz="2400" dirty="0"/>
              <a:t>layer with 50% dropout </a:t>
            </a:r>
            <a:endParaRPr lang="en-US" sz="2400" dirty="0" smtClean="0"/>
          </a:p>
          <a:p>
            <a:pPr lvl="2"/>
            <a:r>
              <a:rPr lang="en-US" sz="2200" dirty="0" smtClean="0"/>
              <a:t>(</a:t>
            </a:r>
            <a:r>
              <a:rPr lang="en-US" sz="2200" dirty="0"/>
              <a:t>random disconnection of some neurons to compensate for any that may be dead/inactive) 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inal </a:t>
            </a:r>
            <a:r>
              <a:rPr lang="en-US" sz="2400" dirty="0"/>
              <a:t>dense layer using </a:t>
            </a:r>
            <a:r>
              <a:rPr lang="en-US" sz="2400" dirty="0" err="1"/>
              <a:t>softmax</a:t>
            </a:r>
            <a:r>
              <a:rPr lang="en-US" sz="2400" dirty="0"/>
              <a:t> activation </a:t>
            </a:r>
            <a:endParaRPr lang="en-US" sz="2400" dirty="0" smtClean="0"/>
          </a:p>
          <a:p>
            <a:pPr lvl="2"/>
            <a:r>
              <a:rPr lang="en-US" sz="2200" dirty="0" smtClean="0"/>
              <a:t>(</a:t>
            </a:r>
            <a:r>
              <a:rPr lang="en-US" sz="2200" dirty="0"/>
              <a:t>limiting the final output value to between 0 and 1 for classification purposes to obtain a probability</a:t>
            </a:r>
            <a:r>
              <a:rPr lang="en-US" sz="2200" dirty="0" smtClean="0"/>
              <a:t>)</a:t>
            </a:r>
          </a:p>
          <a:p>
            <a:pPr lvl="2"/>
            <a:r>
              <a:rPr lang="en-US" sz="2200" dirty="0" smtClean="0"/>
              <a:t> </a:t>
            </a:r>
            <a:r>
              <a:rPr lang="en-US" sz="2200" dirty="0"/>
              <a:t>512 channels (one for each unique label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0580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pic>
        <p:nvPicPr>
          <p:cNvPr id="4" name="Content Placeholder 3" descr="VGG16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" b="-118815"/>
          <a:stretch/>
        </p:blipFill>
        <p:spPr>
          <a:xfrm>
            <a:off x="457200" y="1600200"/>
            <a:ext cx="7620000" cy="4987924"/>
          </a:xfrm>
        </p:spPr>
      </p:pic>
      <p:pic>
        <p:nvPicPr>
          <p:cNvPr id="5" name="Picture 4" descr="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3968750"/>
            <a:ext cx="2557365" cy="26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ompiled </a:t>
            </a:r>
            <a:r>
              <a:rPr lang="en-US" sz="2400" dirty="0"/>
              <a:t>the model using </a:t>
            </a:r>
            <a:r>
              <a:rPr lang="en-US" sz="2400" dirty="0" smtClean="0"/>
              <a:t>Adam </a:t>
            </a:r>
            <a:r>
              <a:rPr lang="en-US" sz="2400" dirty="0"/>
              <a:t>optimizer </a:t>
            </a:r>
            <a:endParaRPr lang="en-US" sz="2400" dirty="0" smtClean="0"/>
          </a:p>
          <a:p>
            <a:pPr lvl="1"/>
            <a:r>
              <a:rPr lang="en-US" sz="2400" dirty="0" smtClean="0"/>
              <a:t>Initial </a:t>
            </a:r>
            <a:r>
              <a:rPr lang="en-US" sz="2400" dirty="0"/>
              <a:t>learning rate of </a:t>
            </a:r>
            <a:r>
              <a:rPr lang="en-US" sz="2400" dirty="0" smtClean="0"/>
              <a:t>2e</a:t>
            </a:r>
            <a:r>
              <a:rPr lang="en-US" sz="2400" baseline="30000" dirty="0" smtClean="0"/>
              <a:t>-5</a:t>
            </a:r>
            <a:r>
              <a:rPr lang="en-US" sz="2400" dirty="0" smtClean="0"/>
              <a:t> (</a:t>
            </a:r>
            <a:r>
              <a:rPr lang="en-US" sz="2400" dirty="0"/>
              <a:t>Adam uses adaptive learning rates)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oss </a:t>
            </a:r>
            <a:r>
              <a:rPr lang="en-US" sz="2400" dirty="0"/>
              <a:t>function defined by categorical </a:t>
            </a:r>
            <a:r>
              <a:rPr lang="en-US" sz="2400" dirty="0" err="1"/>
              <a:t>crossentropy</a:t>
            </a:r>
            <a:r>
              <a:rPr lang="en-US" sz="2400" dirty="0"/>
              <a:t> </a:t>
            </a:r>
            <a:endParaRPr lang="en-US" sz="2400" dirty="0" smtClean="0"/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rows </a:t>
            </a:r>
            <a:r>
              <a:rPr lang="en-US" sz="2400" dirty="0"/>
              <a:t>larger when the difference between the predicted probability and 1 is large for a given </a:t>
            </a:r>
            <a:r>
              <a:rPr lang="en-US" sz="2400" dirty="0" smtClean="0"/>
              <a:t>label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et </a:t>
            </a:r>
            <a:r>
              <a:rPr lang="en-US" sz="2400" dirty="0"/>
              <a:t>the class weights for the labels to "</a:t>
            </a:r>
            <a:r>
              <a:rPr lang="en-US" sz="2400" dirty="0" smtClean="0"/>
              <a:t>balanced”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ize </a:t>
            </a:r>
            <a:r>
              <a:rPr lang="en-US" sz="2400" dirty="0"/>
              <a:t>of the class weights </a:t>
            </a:r>
            <a:r>
              <a:rPr lang="en-US" sz="2400" dirty="0" smtClean="0"/>
              <a:t>set </a:t>
            </a:r>
            <a:r>
              <a:rPr lang="en-US" sz="2400" dirty="0"/>
              <a:t>in inverse proportion to the label counts for each unique </a:t>
            </a:r>
            <a:r>
              <a:rPr lang="en-US" sz="2400" dirty="0" err="1" smtClean="0"/>
              <a:t>ClassName</a:t>
            </a:r>
            <a:endParaRPr lang="en-US" sz="2400" dirty="0"/>
          </a:p>
          <a:p>
            <a:pPr lvl="1"/>
            <a:r>
              <a:rPr lang="en-US" sz="2400" dirty="0"/>
              <a:t>Due to the imbalanced numbers of different labels noted in the statistical analysis </a:t>
            </a:r>
            <a:r>
              <a:rPr lang="en-US" sz="2400" dirty="0" smtClean="0"/>
              <a:t>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74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set of 5000 total images and labels</a:t>
            </a:r>
            <a:endParaRPr lang="en-US" sz="2800" dirty="0"/>
          </a:p>
          <a:p>
            <a:r>
              <a:rPr lang="en-US" sz="2800" dirty="0" smtClean="0"/>
              <a:t>Trained </a:t>
            </a:r>
            <a:r>
              <a:rPr lang="en-US" sz="2800" dirty="0"/>
              <a:t>the model using a 20% validation split, a batch size of 20 and 40 training epochs. 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validation accuracy was ultimately approximately 45%.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marked improvement </a:t>
            </a:r>
            <a:r>
              <a:rPr lang="en-US" sz="2800" dirty="0" smtClean="0"/>
              <a:t>over trial models not using </a:t>
            </a:r>
            <a:r>
              <a:rPr lang="en-US" sz="2800" dirty="0"/>
              <a:t>transfer learning </a:t>
            </a:r>
            <a:r>
              <a:rPr lang="en-US" sz="2800" dirty="0" smtClean="0"/>
              <a:t>with validation accuracies not exceeding </a:t>
            </a:r>
            <a:r>
              <a:rPr lang="en-US" sz="2800" dirty="0"/>
              <a:t>10%. </a:t>
            </a:r>
          </a:p>
        </p:txBody>
      </p:sp>
    </p:spTree>
    <p:extLst>
      <p:ext uri="{BB962C8B-B14F-4D97-AF65-F5344CB8AC3E}">
        <p14:creationId xmlns:p14="http://schemas.microsoft.com/office/powerpoint/2010/main" val="160905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pic>
        <p:nvPicPr>
          <p:cNvPr id="4" name="Content Placeholder 3" descr="accuracy_vgg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>
          <a:xfrm>
            <a:off x="200025" y="2063750"/>
            <a:ext cx="4254905" cy="3220340"/>
          </a:xfrm>
        </p:spPr>
      </p:pic>
      <p:pic>
        <p:nvPicPr>
          <p:cNvPr id="5" name="Picture 4" descr="loss_vgg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80" y="2063750"/>
            <a:ext cx="4119564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9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Plotted </a:t>
            </a:r>
            <a:r>
              <a:rPr lang="en-US" sz="1900" dirty="0"/>
              <a:t>the training and validation accuracy and </a:t>
            </a:r>
            <a:r>
              <a:rPr lang="en-US" sz="1900" dirty="0" smtClean="0"/>
              <a:t>loss.  </a:t>
            </a:r>
          </a:p>
          <a:p>
            <a:r>
              <a:rPr lang="en-US" sz="1900" dirty="0"/>
              <a:t>A</a:t>
            </a:r>
            <a:r>
              <a:rPr lang="en-US" sz="1900" dirty="0" smtClean="0"/>
              <a:t>t </a:t>
            </a:r>
            <a:r>
              <a:rPr lang="en-US" sz="1900" dirty="0"/>
              <a:t>or near the 9th or 10th epoch </a:t>
            </a:r>
            <a:r>
              <a:rPr lang="en-US" sz="1900" dirty="0" smtClean="0"/>
              <a:t>validation </a:t>
            </a:r>
            <a:r>
              <a:rPr lang="en-US" sz="1900" dirty="0"/>
              <a:t>accuracy fell below the training accuracy and </a:t>
            </a:r>
            <a:r>
              <a:rPr lang="en-US" sz="1900" dirty="0" smtClean="0"/>
              <a:t>validation </a:t>
            </a:r>
            <a:r>
              <a:rPr lang="en-US" sz="1900" dirty="0"/>
              <a:t>loss rose above the training </a:t>
            </a:r>
            <a:r>
              <a:rPr lang="en-US" sz="1900" dirty="0" smtClean="0"/>
              <a:t>loss </a:t>
            </a:r>
          </a:p>
          <a:p>
            <a:pPr lvl="1"/>
            <a:r>
              <a:rPr lang="en-US" sz="1900" dirty="0"/>
              <a:t>S</a:t>
            </a:r>
            <a:r>
              <a:rPr lang="en-US" sz="1900" dirty="0" smtClean="0"/>
              <a:t>ubstantially </a:t>
            </a:r>
            <a:r>
              <a:rPr lang="en-US" sz="1900" dirty="0" err="1"/>
              <a:t>overfitting</a:t>
            </a:r>
            <a:r>
              <a:rPr lang="en-US" sz="1900" dirty="0"/>
              <a:t> by the end of training </a:t>
            </a:r>
            <a:endParaRPr lang="en-US" sz="1900" dirty="0" smtClean="0"/>
          </a:p>
          <a:p>
            <a:pPr lvl="1"/>
            <a:r>
              <a:rPr lang="en-US" sz="1900" dirty="0" smtClean="0"/>
              <a:t>64.83</a:t>
            </a:r>
            <a:r>
              <a:rPr lang="en-US" sz="1900" dirty="0"/>
              <a:t>% training accuracy compared to 45.10% validation </a:t>
            </a:r>
            <a:r>
              <a:rPr lang="en-US" sz="1900" dirty="0" smtClean="0"/>
              <a:t>accuracy </a:t>
            </a:r>
          </a:p>
          <a:p>
            <a:r>
              <a:rPr lang="en-US" sz="1900" dirty="0" smtClean="0"/>
              <a:t>Considering </a:t>
            </a:r>
            <a:r>
              <a:rPr lang="en-US" sz="1900" dirty="0"/>
              <a:t>the foregoing issues, I abandoned this model in search of a better one.</a:t>
            </a:r>
          </a:p>
        </p:txBody>
      </p:sp>
      <p:pic>
        <p:nvPicPr>
          <p:cNvPr id="4" name="Picture 3" descr="accuracy_vgg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3811"/>
            <a:ext cx="4037916" cy="2691944"/>
          </a:xfrm>
          <a:prstGeom prst="rect">
            <a:avLst/>
          </a:prstGeom>
        </p:spPr>
      </p:pic>
      <p:pic>
        <p:nvPicPr>
          <p:cNvPr id="5" name="Picture 4" descr="loss_vgg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16" y="3873811"/>
            <a:ext cx="3867469" cy="26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obtained from </a:t>
            </a:r>
            <a:r>
              <a:rPr lang="en-US" sz="2800" dirty="0"/>
              <a:t>Open Images Dataset V4 located </a:t>
            </a:r>
            <a:r>
              <a:rPr lang="en-US" sz="2800" dirty="0" smtClean="0"/>
              <a:t>at https</a:t>
            </a:r>
            <a:r>
              <a:rPr lang="en-US" sz="2800" dirty="0"/>
              <a:t>://</a:t>
            </a:r>
            <a:r>
              <a:rPr lang="en-US" sz="2800" dirty="0" err="1"/>
              <a:t>storage.googleapis.com</a:t>
            </a:r>
            <a:r>
              <a:rPr lang="en-US" sz="2800" dirty="0"/>
              <a:t>/</a:t>
            </a:r>
            <a:r>
              <a:rPr lang="en-US" sz="2800" dirty="0" err="1"/>
              <a:t>openimages</a:t>
            </a:r>
            <a:r>
              <a:rPr lang="en-US" sz="2800" dirty="0"/>
              <a:t>/web/</a:t>
            </a:r>
            <a:r>
              <a:rPr lang="en-US" sz="2800" dirty="0" err="1" smtClean="0"/>
              <a:t>download.html</a:t>
            </a:r>
            <a:r>
              <a:rPr lang="en-US" sz="2800" dirty="0" smtClean="0"/>
              <a:t>.  </a:t>
            </a:r>
          </a:p>
          <a:p>
            <a:r>
              <a:rPr lang="en-US" sz="2800" dirty="0" smtClean="0"/>
              <a:t>Full </a:t>
            </a:r>
            <a:r>
              <a:rPr lang="en-US" sz="2800" dirty="0"/>
              <a:t>set consists of 9,178,275 images with 19,995 classes.  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maller </a:t>
            </a:r>
            <a:r>
              <a:rPr lang="en-US" sz="2800" dirty="0"/>
              <a:t>subset </a:t>
            </a:r>
            <a:r>
              <a:rPr lang="en-US" sz="2800" dirty="0" smtClean="0"/>
              <a:t>of </a:t>
            </a:r>
            <a:r>
              <a:rPr lang="en-US" sz="2800" dirty="0"/>
              <a:t>data consisting of 1,743,042 training images with 601 classes.</a:t>
            </a:r>
          </a:p>
        </p:txBody>
      </p:sp>
    </p:spTree>
    <p:extLst>
      <p:ext uri="{BB962C8B-B14F-4D97-AF65-F5344CB8AC3E}">
        <p14:creationId xmlns:p14="http://schemas.microsoft.com/office/powerpoint/2010/main" val="267998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 Second Attempt--</a:t>
            </a:r>
            <a:r>
              <a:rPr lang="en-US" dirty="0" err="1" smtClean="0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Xception</a:t>
            </a:r>
            <a:r>
              <a:rPr lang="en-US" sz="2800" dirty="0"/>
              <a:t> model uses separable convolutional layers to fully separate spatial and channel features of the input to make training both easier. </a:t>
            </a:r>
            <a:endParaRPr lang="en-US" sz="2800" dirty="0" smtClean="0"/>
          </a:p>
          <a:p>
            <a:r>
              <a:rPr lang="en-US" sz="2800" dirty="0" smtClean="0"/>
              <a:t>Also uses </a:t>
            </a:r>
            <a:r>
              <a:rPr lang="en-US" sz="2800" dirty="0"/>
              <a:t>residual connections such that some earlier layers are connected to later layers, bypassing some of the intervening layers. </a:t>
            </a:r>
            <a:endParaRPr lang="en-US" sz="2800" dirty="0" smtClean="0"/>
          </a:p>
          <a:p>
            <a:r>
              <a:rPr lang="en-US" sz="2800" dirty="0" smtClean="0"/>
              <a:t>Highly effective </a:t>
            </a:r>
            <a:r>
              <a:rPr lang="en-US" sz="2800" dirty="0"/>
              <a:t>on image classification tasks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Larger network—partial (beginning and end) shown below 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0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Learning:  </a:t>
            </a:r>
            <a:r>
              <a:rPr lang="en-US" sz="4000" dirty="0" err="1" smtClean="0"/>
              <a:t>Xception</a:t>
            </a:r>
            <a:r>
              <a:rPr lang="en-US" sz="4000" dirty="0" smtClean="0"/>
              <a:t> Model (Partial—Top and Bottom)</a:t>
            </a:r>
            <a:endParaRPr lang="en-US" sz="4000" dirty="0"/>
          </a:p>
        </p:txBody>
      </p:sp>
      <p:pic>
        <p:nvPicPr>
          <p:cNvPr id="4" name="Content Placeholder 3" descr="Xcept1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9208"/>
          <a:stretch/>
        </p:blipFill>
        <p:spPr/>
      </p:pic>
      <p:pic>
        <p:nvPicPr>
          <p:cNvPr id="5" name="Picture 4" descr="Xcept1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09665"/>
            <a:ext cx="7620000" cy="18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 smtClean="0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Created </a:t>
            </a:r>
            <a:r>
              <a:rPr lang="en-US" sz="2400" dirty="0" err="1" smtClean="0"/>
              <a:t>Xception</a:t>
            </a:r>
            <a:r>
              <a:rPr lang="en-US" sz="2400" dirty="0" smtClean="0"/>
              <a:t> </a:t>
            </a:r>
            <a:r>
              <a:rPr lang="en-US" sz="2400" dirty="0"/>
              <a:t>base </a:t>
            </a:r>
            <a:r>
              <a:rPr lang="en-US" sz="2400" dirty="0" smtClean="0"/>
              <a:t>model with </a:t>
            </a:r>
            <a:r>
              <a:rPr lang="en-US" sz="2400" dirty="0"/>
              <a:t>the same image size </a:t>
            </a:r>
            <a:r>
              <a:rPr lang="en-US" sz="2400" dirty="0" smtClean="0"/>
              <a:t>used </a:t>
            </a:r>
            <a:r>
              <a:rPr lang="en-US" sz="2400" dirty="0"/>
              <a:t>for the VGG16 model at (150, 150, 3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reated final </a:t>
            </a:r>
            <a:r>
              <a:rPr lang="en-US" sz="2400" dirty="0"/>
              <a:t>part of the model that took in </a:t>
            </a:r>
            <a:r>
              <a:rPr lang="en-US" sz="2400" dirty="0" smtClean="0"/>
              <a:t>input </a:t>
            </a:r>
            <a:r>
              <a:rPr lang="en-US" sz="2400" dirty="0"/>
              <a:t>that was processed by the </a:t>
            </a:r>
            <a:r>
              <a:rPr lang="en-US" sz="2400" dirty="0" err="1" smtClean="0"/>
              <a:t>Xception</a:t>
            </a:r>
            <a:r>
              <a:rPr lang="en-US" sz="2400" dirty="0" smtClean="0"/>
              <a:t> base </a:t>
            </a:r>
            <a:r>
              <a:rPr lang="en-US" sz="2400" dirty="0"/>
              <a:t>model </a:t>
            </a:r>
            <a:endParaRPr lang="en-US" sz="2400" dirty="0" smtClean="0"/>
          </a:p>
          <a:p>
            <a:pPr lvl="1"/>
            <a:r>
              <a:rPr lang="en-US" sz="2400" dirty="0" smtClean="0"/>
              <a:t>2048 </a:t>
            </a:r>
            <a:r>
              <a:rPr lang="en-US" sz="2400" dirty="0"/>
              <a:t>input channels </a:t>
            </a:r>
            <a:endParaRPr lang="en-US" sz="2400" dirty="0" smtClean="0"/>
          </a:p>
          <a:p>
            <a:pPr lvl="2"/>
            <a:r>
              <a:rPr lang="en-US" sz="2400" dirty="0" smtClean="0"/>
              <a:t>matches </a:t>
            </a:r>
            <a:r>
              <a:rPr lang="en-US" sz="2400" dirty="0"/>
              <a:t>the final number of output channels at the end of the base model. </a:t>
            </a:r>
            <a:endParaRPr lang="en-US" sz="24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dense layer with 1024 channels/dimensions </a:t>
            </a:r>
            <a:endParaRPr lang="en-US" sz="2400" dirty="0" smtClean="0"/>
          </a:p>
          <a:p>
            <a:pPr lvl="2"/>
            <a:r>
              <a:rPr lang="en-US" sz="2400" dirty="0" err="1"/>
              <a:t>R</a:t>
            </a:r>
            <a:r>
              <a:rPr lang="en-US" sz="2400" dirty="0" err="1" smtClean="0"/>
              <a:t>elu</a:t>
            </a:r>
            <a:r>
              <a:rPr lang="en-US" sz="2400" dirty="0" smtClean="0"/>
              <a:t> </a:t>
            </a:r>
            <a:r>
              <a:rPr lang="en-US" sz="2400" dirty="0"/>
              <a:t>activation </a:t>
            </a:r>
            <a:r>
              <a:rPr lang="en-US" sz="2400" dirty="0" smtClean="0"/>
              <a:t>function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ropout </a:t>
            </a:r>
            <a:r>
              <a:rPr lang="en-US" sz="2400" dirty="0"/>
              <a:t>layer with 50% </a:t>
            </a:r>
            <a:r>
              <a:rPr lang="en-US" sz="2400" dirty="0" smtClean="0"/>
              <a:t>dropout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inal </a:t>
            </a:r>
            <a:r>
              <a:rPr lang="en-US" sz="2400" dirty="0"/>
              <a:t>dense layer using </a:t>
            </a:r>
            <a:r>
              <a:rPr lang="en-US" sz="2400" dirty="0" err="1"/>
              <a:t>softmax</a:t>
            </a:r>
            <a:r>
              <a:rPr lang="en-US" sz="2400" dirty="0"/>
              <a:t> activation with 512 channels (one for each unique label</a:t>
            </a:r>
            <a:r>
              <a:rPr lang="en-US" sz="2400" dirty="0" smtClean="0"/>
              <a:t>)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6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Xcept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620000" cy="1739900"/>
          </a:xfrm>
          <a:prstGeom prst="rect">
            <a:avLst/>
          </a:prstGeom>
        </p:spPr>
      </p:pic>
      <p:pic>
        <p:nvPicPr>
          <p:cNvPr id="5" name="Picture 4" descr="x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6" y="3408362"/>
            <a:ext cx="294052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ompiled </a:t>
            </a:r>
            <a:r>
              <a:rPr lang="en-US" sz="2800" dirty="0"/>
              <a:t>the model using the Adam </a:t>
            </a:r>
            <a:r>
              <a:rPr lang="en-US" sz="2800" dirty="0" smtClean="0"/>
              <a:t>optimizer </a:t>
            </a:r>
          </a:p>
          <a:p>
            <a:pPr lvl="1"/>
            <a:r>
              <a:rPr lang="en-US" sz="2800" dirty="0" smtClean="0"/>
              <a:t>same initial </a:t>
            </a:r>
            <a:r>
              <a:rPr lang="en-US" sz="2800" dirty="0"/>
              <a:t>learning rate </a:t>
            </a:r>
            <a:r>
              <a:rPr lang="en-US" sz="2800" dirty="0" smtClean="0"/>
              <a:t>of 2e</a:t>
            </a:r>
            <a:r>
              <a:rPr lang="en-US" sz="2800" baseline="30000" dirty="0" smtClean="0"/>
              <a:t>-5</a:t>
            </a:r>
            <a:r>
              <a:rPr lang="en-US" sz="2800" dirty="0" smtClean="0"/>
              <a:t> as </a:t>
            </a:r>
            <a:r>
              <a:rPr lang="en-US" sz="2800" dirty="0"/>
              <a:t>before </a:t>
            </a:r>
            <a:endParaRPr lang="en-US" sz="2800" dirty="0" smtClean="0"/>
          </a:p>
          <a:p>
            <a:pPr lvl="1"/>
            <a:r>
              <a:rPr lang="en-US" sz="2800" dirty="0" smtClean="0"/>
              <a:t>categorical </a:t>
            </a:r>
            <a:r>
              <a:rPr lang="en-US" sz="2800" dirty="0" err="1"/>
              <a:t>crossentropy</a:t>
            </a:r>
            <a:r>
              <a:rPr lang="en-US" sz="2800" dirty="0"/>
              <a:t> loss </a:t>
            </a:r>
            <a:r>
              <a:rPr lang="en-US" sz="2800" dirty="0" smtClean="0"/>
              <a:t>function  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sed </a:t>
            </a:r>
            <a:r>
              <a:rPr lang="en-US" sz="2800" dirty="0"/>
              <a:t>the same callbacks and class weight balancing as before.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766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Training set of 5000 total images and labels</a:t>
            </a:r>
          </a:p>
          <a:p>
            <a:r>
              <a:rPr lang="en-US" sz="2800" dirty="0"/>
              <a:t>Trained the model using a 20% validation split, a batch size of 20 and 40 training epochs, as before.  </a:t>
            </a:r>
          </a:p>
          <a:p>
            <a:r>
              <a:rPr lang="en-US" sz="2800" dirty="0"/>
              <a:t>The validation accuracy improved here to approximately 58%. </a:t>
            </a:r>
          </a:p>
          <a:p>
            <a:r>
              <a:rPr lang="en-US" sz="2800" dirty="0"/>
              <a:t>The final validation accuracy was 57.50% after stopping at the 35th epoch due to Early Stopping.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8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5902" cy="41567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ccuracy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6" y="1600202"/>
            <a:ext cx="4222124" cy="4156724"/>
          </a:xfrm>
          <a:prstGeom prst="rect">
            <a:avLst/>
          </a:prstGeom>
        </p:spPr>
      </p:pic>
      <p:pic>
        <p:nvPicPr>
          <p:cNvPr id="5" name="Picture 4" descr="loss_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07" y="1600201"/>
            <a:ext cx="4186355" cy="41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</a:t>
            </a:r>
            <a:r>
              <a:rPr lang="en-US" dirty="0"/>
              <a:t>the training and validation accuracy and </a:t>
            </a:r>
            <a:r>
              <a:rPr lang="en-US" dirty="0" smtClean="0"/>
              <a:t>loss</a:t>
            </a:r>
            <a:endParaRPr lang="en-US" dirty="0"/>
          </a:p>
          <a:p>
            <a:r>
              <a:rPr lang="en-US" dirty="0" smtClean="0"/>
              <a:t> At </a:t>
            </a:r>
            <a:r>
              <a:rPr lang="en-US" dirty="0"/>
              <a:t>or near the 6th or 7th epoch </a:t>
            </a:r>
            <a:r>
              <a:rPr lang="en-US" dirty="0" smtClean="0"/>
              <a:t>validation </a:t>
            </a:r>
            <a:r>
              <a:rPr lang="en-US" dirty="0"/>
              <a:t>accuracy fell below the training accuracy and the validation loss rose above the training </a:t>
            </a:r>
            <a:r>
              <a:rPr lang="en-US" dirty="0" smtClean="0"/>
              <a:t>loss  </a:t>
            </a:r>
          </a:p>
          <a:p>
            <a:r>
              <a:rPr lang="en-US" dirty="0"/>
              <a:t>S</a:t>
            </a:r>
            <a:r>
              <a:rPr lang="en-US" dirty="0" smtClean="0"/>
              <a:t>ubstantially </a:t>
            </a:r>
            <a:r>
              <a:rPr lang="en-US" dirty="0" err="1"/>
              <a:t>overfitting</a:t>
            </a:r>
            <a:r>
              <a:rPr lang="en-US" dirty="0"/>
              <a:t> by the end of training </a:t>
            </a:r>
            <a:endParaRPr lang="en-US" dirty="0" smtClean="0"/>
          </a:p>
          <a:p>
            <a:pPr lvl="1"/>
            <a:r>
              <a:rPr lang="en-US" dirty="0" smtClean="0"/>
              <a:t>83.15</a:t>
            </a:r>
            <a:r>
              <a:rPr lang="en-US" dirty="0"/>
              <a:t>% training accuracy compared to 57.50% validation </a:t>
            </a:r>
            <a:r>
              <a:rPr lang="en-US" dirty="0" smtClean="0"/>
              <a:t>accuracy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loss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29" y="4189854"/>
            <a:ext cx="3835615" cy="2425388"/>
          </a:xfrm>
          <a:prstGeom prst="rect">
            <a:avLst/>
          </a:prstGeom>
        </p:spPr>
      </p:pic>
      <p:pic>
        <p:nvPicPr>
          <p:cNvPr id="5" name="Picture 4" descr="accuracy_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4" y="4189854"/>
            <a:ext cx="3925631" cy="23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8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 the </a:t>
            </a:r>
            <a:r>
              <a:rPr lang="en-US" sz="2400" dirty="0" err="1"/>
              <a:t>Xception</a:t>
            </a:r>
            <a:r>
              <a:rPr lang="en-US" sz="2400" dirty="0"/>
              <a:t> model due to the substantially improved results.  </a:t>
            </a:r>
            <a:endParaRPr lang="en-US" sz="2400" dirty="0" smtClean="0"/>
          </a:p>
          <a:p>
            <a:r>
              <a:rPr lang="en-US" sz="2400" dirty="0" smtClean="0"/>
              <a:t>Need to further </a:t>
            </a:r>
            <a:r>
              <a:rPr lang="en-US" sz="2400" dirty="0"/>
              <a:t>improve the model's </a:t>
            </a:r>
            <a:r>
              <a:rPr lang="en-US" sz="2400" dirty="0" smtClean="0"/>
              <a:t>accuracy</a:t>
            </a:r>
          </a:p>
          <a:p>
            <a:pPr marL="708660" lvl="2">
              <a:buClr>
                <a:schemeClr val="accent1"/>
              </a:buClr>
            </a:pPr>
            <a:r>
              <a:rPr lang="en-US" sz="2400" dirty="0"/>
              <a:t>Tune </a:t>
            </a:r>
            <a:r>
              <a:rPr lang="en-US" sz="2400" dirty="0" err="1" smtClean="0"/>
              <a:t>Hyperparameters</a:t>
            </a:r>
            <a:endParaRPr lang="en-US" sz="2400" dirty="0" smtClean="0"/>
          </a:p>
          <a:p>
            <a:pPr marL="982980" lvl="3">
              <a:buClr>
                <a:schemeClr val="accent1"/>
              </a:buClr>
            </a:pPr>
            <a:r>
              <a:rPr lang="en-US" sz="2400" dirty="0" err="1"/>
              <a:t>Hyperas</a:t>
            </a:r>
            <a:r>
              <a:rPr lang="en-US" sz="2400" dirty="0"/>
              <a:t> and </a:t>
            </a:r>
            <a:r>
              <a:rPr lang="en-US" sz="2400" dirty="0" err="1"/>
              <a:t>Talos</a:t>
            </a:r>
            <a:r>
              <a:rPr lang="en-US" sz="2400" dirty="0"/>
              <a:t> packages—poor performance</a:t>
            </a:r>
          </a:p>
          <a:p>
            <a:pPr marL="708660" lvl="2">
              <a:buClr>
                <a:schemeClr val="accent1"/>
              </a:buClr>
            </a:pPr>
            <a:r>
              <a:rPr lang="en-US" sz="2400" dirty="0" smtClean="0"/>
              <a:t>Use optimum image size and obtain new base pre-trained model</a:t>
            </a:r>
          </a:p>
          <a:p>
            <a:pPr marL="708660" lvl="2">
              <a:buClr>
                <a:schemeClr val="accent1"/>
              </a:buClr>
            </a:pPr>
            <a:r>
              <a:rPr lang="en-US" sz="2400" dirty="0" smtClean="0"/>
              <a:t>Double training set size to 10,000 (before validation withhold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83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 Improved </a:t>
            </a:r>
            <a:r>
              <a:rPr lang="en-US" dirty="0" err="1" smtClean="0"/>
              <a:t>Xception</a:t>
            </a:r>
            <a:r>
              <a:rPr lang="en-US" dirty="0" smtClean="0"/>
              <a:t> Model—</a:t>
            </a:r>
            <a:r>
              <a:rPr lang="en-US" dirty="0" err="1" smtClean="0"/>
              <a:t>Xception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the alternative </a:t>
            </a:r>
            <a:r>
              <a:rPr lang="en-US" sz="2400" dirty="0" err="1"/>
              <a:t>Xception</a:t>
            </a:r>
            <a:r>
              <a:rPr lang="en-US" sz="2400" dirty="0"/>
              <a:t> base model </a:t>
            </a:r>
            <a:r>
              <a:rPr lang="en-US" sz="2400" dirty="0" smtClean="0"/>
              <a:t>with larger </a:t>
            </a:r>
            <a:r>
              <a:rPr lang="en-US" sz="2400" dirty="0"/>
              <a:t>image size of (299, 299, 3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Recommended </a:t>
            </a:r>
            <a:r>
              <a:rPr lang="en-US" sz="2400" dirty="0"/>
              <a:t>image size for the </a:t>
            </a:r>
            <a:r>
              <a:rPr lang="en-US" sz="2400" dirty="0" err="1"/>
              <a:t>Xception</a:t>
            </a:r>
            <a:r>
              <a:rPr lang="en-US" sz="2400" dirty="0"/>
              <a:t> </a:t>
            </a:r>
            <a:r>
              <a:rPr lang="en-US" sz="2400" dirty="0" smtClean="0"/>
              <a:t>model</a:t>
            </a:r>
          </a:p>
          <a:p>
            <a:r>
              <a:rPr lang="en-US" sz="2400" dirty="0" smtClean="0"/>
              <a:t> Increased number </a:t>
            </a:r>
            <a:r>
              <a:rPr lang="en-US" sz="2400" dirty="0"/>
              <a:t>of images used in training the </a:t>
            </a:r>
            <a:r>
              <a:rPr lang="en-US" sz="2400" dirty="0" smtClean="0"/>
              <a:t>data to improve accuracy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xtracted </a:t>
            </a:r>
            <a:r>
              <a:rPr lang="en-US" sz="2400" dirty="0"/>
              <a:t>12,500 total images and labels </a:t>
            </a:r>
            <a:endParaRPr lang="en-US" sz="2400" dirty="0" smtClean="0"/>
          </a:p>
          <a:p>
            <a:pPr lvl="1"/>
            <a:r>
              <a:rPr lang="en-US" sz="2400" dirty="0" smtClean="0"/>
              <a:t>Split </a:t>
            </a:r>
            <a:r>
              <a:rPr lang="en-US" sz="2400" dirty="0"/>
              <a:t>into a train and test set </a:t>
            </a:r>
            <a:r>
              <a:rPr lang="en-US" sz="2400" dirty="0" smtClean="0"/>
              <a:t>using </a:t>
            </a:r>
            <a:r>
              <a:rPr lang="en-US" sz="2400" dirty="0"/>
              <a:t>an 80%-20% split </a:t>
            </a:r>
            <a:endParaRPr lang="en-US" sz="24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set consisted of 10,000 images and </a:t>
            </a:r>
            <a:r>
              <a:rPr lang="en-US" sz="2400" dirty="0" smtClean="0"/>
              <a:t>labels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/>
              <a:t>set consisted of 2500 images and labels (ensuring that the test set had the same number of unique class names as the training set at 512 each). </a:t>
            </a:r>
          </a:p>
        </p:txBody>
      </p:sp>
    </p:spTree>
    <p:extLst>
      <p:ext uri="{BB962C8B-B14F-4D97-AF65-F5344CB8AC3E}">
        <p14:creationId xmlns:p14="http://schemas.microsoft.com/office/powerpoint/2010/main" val="16551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 Preparations: Simplifying and Merging the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Need to simplify data due to hardware limitations.</a:t>
            </a:r>
          </a:p>
          <a:p>
            <a:r>
              <a:rPr lang="en-US" sz="3200" dirty="0"/>
              <a:t>Get Machine Confidence level from larger set, but still use smaller subset</a:t>
            </a:r>
          </a:p>
          <a:p>
            <a:pPr lvl="1"/>
            <a:r>
              <a:rPr lang="en-US" sz="3200" dirty="0"/>
              <a:t>Solution:  Merge smaller and larger </a:t>
            </a:r>
            <a:r>
              <a:rPr lang="en-US" sz="3200" dirty="0" err="1"/>
              <a:t>dataframes</a:t>
            </a:r>
            <a:r>
              <a:rPr lang="en-US" sz="3200" dirty="0"/>
              <a:t> on </a:t>
            </a:r>
            <a:r>
              <a:rPr lang="en-US" sz="3200" dirty="0" err="1"/>
              <a:t>ImageID</a:t>
            </a:r>
            <a:r>
              <a:rPr lang="en-US" sz="3200" dirty="0"/>
              <a:t> and </a:t>
            </a:r>
            <a:r>
              <a:rPr lang="en-US" sz="3200" dirty="0" err="1"/>
              <a:t>LabelName</a:t>
            </a:r>
            <a:r>
              <a:rPr lang="en-US" sz="32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1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 </a:t>
            </a:r>
            <a:r>
              <a:rPr lang="en-US" dirty="0" err="1" smtClean="0"/>
              <a:t>Xception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final </a:t>
            </a:r>
            <a:r>
              <a:rPr lang="en-US" sz="2400" dirty="0"/>
              <a:t>part of the model that took in </a:t>
            </a:r>
            <a:r>
              <a:rPr lang="en-US" sz="2400" dirty="0" smtClean="0"/>
              <a:t>input from new </a:t>
            </a:r>
            <a:r>
              <a:rPr lang="en-US" sz="2400" dirty="0"/>
              <a:t>base </a:t>
            </a:r>
            <a:r>
              <a:rPr lang="en-US" sz="2400" dirty="0" smtClean="0"/>
              <a:t>model (same overall structure as before) </a:t>
            </a:r>
          </a:p>
          <a:p>
            <a:pPr lvl="1"/>
            <a:r>
              <a:rPr lang="en-US" sz="2400" dirty="0" smtClean="0"/>
              <a:t>2048 </a:t>
            </a:r>
            <a:r>
              <a:rPr lang="en-US" sz="2400" dirty="0"/>
              <a:t>input channels </a:t>
            </a:r>
          </a:p>
          <a:p>
            <a:pPr lvl="2"/>
            <a:r>
              <a:rPr lang="en-US" sz="2400" dirty="0"/>
              <a:t>matches the final number of output channels at the end of the base model. </a:t>
            </a:r>
          </a:p>
          <a:p>
            <a:pPr lvl="1"/>
            <a:r>
              <a:rPr lang="en-US" sz="2400" dirty="0"/>
              <a:t>One dense layer with 1024 channels/dimensions </a:t>
            </a:r>
          </a:p>
          <a:p>
            <a:pPr lvl="2"/>
            <a:r>
              <a:rPr lang="en-US" sz="2400" dirty="0" err="1"/>
              <a:t>Relu</a:t>
            </a:r>
            <a:r>
              <a:rPr lang="en-US" sz="2400" dirty="0"/>
              <a:t> activation function </a:t>
            </a:r>
          </a:p>
          <a:p>
            <a:pPr lvl="1"/>
            <a:r>
              <a:rPr lang="en-US" sz="2400" dirty="0"/>
              <a:t>Dropout layer with 50% dropout</a:t>
            </a:r>
          </a:p>
          <a:p>
            <a:pPr lvl="1"/>
            <a:r>
              <a:rPr lang="en-US" sz="2400" dirty="0"/>
              <a:t>Final dense layer using </a:t>
            </a:r>
            <a:r>
              <a:rPr lang="en-US" sz="2400" dirty="0" err="1"/>
              <a:t>softmax</a:t>
            </a:r>
            <a:r>
              <a:rPr lang="en-US" sz="2400" dirty="0"/>
              <a:t> activation with 512 channels (one for each unique label)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59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</a:t>
            </a:r>
          </a:p>
        </p:txBody>
      </p:sp>
      <p:pic>
        <p:nvPicPr>
          <p:cNvPr id="4" name="Content Placeholder 3" descr="Xcept2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9605"/>
          <a:stretch/>
        </p:blipFill>
        <p:spPr/>
      </p:pic>
      <p:pic>
        <p:nvPicPr>
          <p:cNvPr id="5" name="Picture 4" descr="xC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9" y="3595423"/>
            <a:ext cx="2698029" cy="2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Compiled </a:t>
            </a:r>
            <a:r>
              <a:rPr lang="en-US" sz="2800" dirty="0"/>
              <a:t>the model using the Adam optimizer with an </a:t>
            </a:r>
            <a:r>
              <a:rPr lang="en-US" sz="2800" dirty="0" smtClean="0"/>
              <a:t>initial </a:t>
            </a:r>
            <a:r>
              <a:rPr lang="en-US" sz="2800" dirty="0"/>
              <a:t>learning rate of 0.00001 </a:t>
            </a:r>
            <a:endParaRPr lang="en-US" sz="2800" dirty="0" smtClean="0"/>
          </a:p>
          <a:p>
            <a:pPr lvl="1"/>
            <a:r>
              <a:rPr lang="en-US" sz="2800" dirty="0"/>
              <a:t>B</a:t>
            </a:r>
            <a:r>
              <a:rPr lang="en-US" sz="2800" dirty="0" smtClean="0"/>
              <a:t>ased </a:t>
            </a:r>
            <a:r>
              <a:rPr lang="en-US" sz="2800" dirty="0"/>
              <a:t>in part </a:t>
            </a:r>
            <a:r>
              <a:rPr lang="en-US" sz="2800" dirty="0" err="1" smtClean="0"/>
              <a:t>hyperparameter</a:t>
            </a:r>
            <a:r>
              <a:rPr lang="en-US" sz="2800" dirty="0" smtClean="0"/>
              <a:t> </a:t>
            </a:r>
            <a:r>
              <a:rPr lang="en-US" sz="2800" dirty="0"/>
              <a:t>optimization process combined with personal </a:t>
            </a:r>
            <a:r>
              <a:rPr lang="en-US" sz="2800" dirty="0" smtClean="0"/>
              <a:t>experimentation 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ategorical </a:t>
            </a:r>
            <a:r>
              <a:rPr lang="en-US" sz="2800" dirty="0" err="1"/>
              <a:t>crossentropy</a:t>
            </a:r>
            <a:r>
              <a:rPr lang="en-US" sz="2800" dirty="0"/>
              <a:t> loss </a:t>
            </a:r>
            <a:r>
              <a:rPr lang="en-US" sz="2800" dirty="0" smtClean="0"/>
              <a:t>function</a:t>
            </a:r>
          </a:p>
          <a:p>
            <a:pPr lvl="1"/>
            <a:r>
              <a:rPr lang="en-US" sz="2800" dirty="0" smtClean="0"/>
              <a:t>Same </a:t>
            </a:r>
            <a:r>
              <a:rPr lang="en-US" sz="2800" dirty="0"/>
              <a:t>callbacks and class weight balancing as </a:t>
            </a:r>
            <a:r>
              <a:rPr lang="en-US" sz="2800" dirty="0" smtClean="0"/>
              <a:t>before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0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</a:t>
            </a:r>
            <a:r>
              <a:rPr lang="en-US" dirty="0" smtClean="0"/>
              <a:t>II Compiled Model Structure</a:t>
            </a:r>
            <a:endParaRPr lang="en-US" dirty="0"/>
          </a:p>
        </p:txBody>
      </p:sp>
      <p:pic>
        <p:nvPicPr>
          <p:cNvPr id="4" name="Content Placeholder 3" descr="graph?large_attrs_key=_too_large_attrs&amp;limit_attr_size=1024&amp;run=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002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rained </a:t>
            </a:r>
            <a:r>
              <a:rPr lang="en-US" sz="2400" dirty="0"/>
              <a:t>the model using a 20% validation split </a:t>
            </a:r>
          </a:p>
          <a:p>
            <a:pPr lvl="1"/>
            <a:r>
              <a:rPr lang="en-US" sz="2400" dirty="0" smtClean="0"/>
              <a:t>8000 </a:t>
            </a:r>
            <a:r>
              <a:rPr lang="en-US" sz="2400" dirty="0"/>
              <a:t>samples </a:t>
            </a:r>
            <a:r>
              <a:rPr lang="en-US" sz="2400" dirty="0" smtClean="0"/>
              <a:t>(twice </a:t>
            </a:r>
            <a:r>
              <a:rPr lang="en-US" sz="2400" dirty="0"/>
              <a:t>the number used in the two previous </a:t>
            </a:r>
            <a:r>
              <a:rPr lang="en-US" sz="2400" dirty="0" smtClean="0"/>
              <a:t>models) </a:t>
            </a:r>
          </a:p>
          <a:p>
            <a:pPr lvl="1"/>
            <a:r>
              <a:rPr lang="en-US" sz="2400" dirty="0" smtClean="0"/>
              <a:t>Batch </a:t>
            </a:r>
            <a:r>
              <a:rPr lang="en-US" sz="2400" dirty="0"/>
              <a:t>size of 20 </a:t>
            </a:r>
          </a:p>
          <a:p>
            <a:pPr lvl="1"/>
            <a:r>
              <a:rPr lang="en-US" sz="2400" dirty="0" smtClean="0"/>
              <a:t>70 </a:t>
            </a:r>
            <a:r>
              <a:rPr lang="en-US" sz="2400" dirty="0"/>
              <a:t>training </a:t>
            </a:r>
            <a:r>
              <a:rPr lang="en-US" sz="2400" dirty="0" smtClean="0"/>
              <a:t>epochs  </a:t>
            </a:r>
          </a:p>
          <a:p>
            <a:r>
              <a:rPr lang="en-US" sz="2400" dirty="0" smtClean="0"/>
              <a:t>Final validation </a:t>
            </a:r>
            <a:r>
              <a:rPr lang="en-US" sz="2400" dirty="0"/>
              <a:t>accuracy was 69.05% at the 70th </a:t>
            </a:r>
            <a:r>
              <a:rPr lang="en-US" sz="2400" dirty="0" smtClean="0"/>
              <a:t>epoch </a:t>
            </a:r>
          </a:p>
          <a:p>
            <a:pPr lvl="1"/>
            <a:r>
              <a:rPr lang="en-US" sz="2400" dirty="0" smtClean="0"/>
              <a:t>Started </a:t>
            </a:r>
            <a:r>
              <a:rPr lang="en-US" sz="2400" dirty="0"/>
              <a:t>at the previous 40 training epochs and </a:t>
            </a:r>
            <a:r>
              <a:rPr lang="en-US" sz="2400" dirty="0" smtClean="0"/>
              <a:t>increased </a:t>
            </a:r>
            <a:r>
              <a:rPr lang="en-US" sz="2400" dirty="0"/>
              <a:t>to 70 when I saw that further improvement was </a:t>
            </a:r>
            <a:r>
              <a:rPr lang="en-US" sz="2400" dirty="0" smtClean="0"/>
              <a:t>possible 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alidation </a:t>
            </a:r>
            <a:r>
              <a:rPr lang="en-US" sz="2400" dirty="0"/>
              <a:t>accuracy appeared to be leveling off </a:t>
            </a:r>
            <a:r>
              <a:rPr lang="en-US" sz="2400" dirty="0" smtClean="0"/>
              <a:t>at this point where </a:t>
            </a:r>
            <a:r>
              <a:rPr lang="en-US" sz="2400" dirty="0"/>
              <a:t>no substantial further improvement was </a:t>
            </a:r>
            <a:r>
              <a:rPr lang="en-US" sz="2400" dirty="0" smtClean="0"/>
              <a:t>likely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44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9040"/>
            <a:ext cx="7620000" cy="25730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ccuracy_X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" y="2391846"/>
            <a:ext cx="4074411" cy="3332089"/>
          </a:xfrm>
          <a:prstGeom prst="rect">
            <a:avLst/>
          </a:prstGeom>
        </p:spPr>
      </p:pic>
      <p:pic>
        <p:nvPicPr>
          <p:cNvPr id="6" name="Picture 5" descr="loss_X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97" y="2391846"/>
            <a:ext cx="3892312" cy="3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6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Plotted </a:t>
            </a:r>
            <a:r>
              <a:rPr lang="en-US" dirty="0"/>
              <a:t>the training and validation accuracy and </a:t>
            </a:r>
            <a:r>
              <a:rPr lang="en-US" dirty="0" smtClean="0"/>
              <a:t>loss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or near the 15th epoch where </a:t>
            </a:r>
            <a:r>
              <a:rPr lang="en-US" dirty="0" smtClean="0"/>
              <a:t>validation </a:t>
            </a:r>
            <a:r>
              <a:rPr lang="en-US" dirty="0"/>
              <a:t>accuracy fell below </a:t>
            </a:r>
            <a:r>
              <a:rPr lang="en-US" dirty="0" smtClean="0"/>
              <a:t>training </a:t>
            </a:r>
            <a:r>
              <a:rPr lang="en-US" dirty="0"/>
              <a:t>accuracy and </a:t>
            </a:r>
            <a:r>
              <a:rPr lang="en-US" dirty="0" smtClean="0"/>
              <a:t>validation </a:t>
            </a:r>
            <a:r>
              <a:rPr lang="en-US" dirty="0"/>
              <a:t>loss rose </a:t>
            </a:r>
            <a:r>
              <a:rPr lang="en-US" dirty="0" smtClean="0"/>
              <a:t>above </a:t>
            </a:r>
            <a:r>
              <a:rPr lang="en-US" dirty="0"/>
              <a:t>training loss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ubstantially </a:t>
            </a:r>
            <a:r>
              <a:rPr lang="en-US" dirty="0"/>
              <a:t>later than in the previous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Degree </a:t>
            </a:r>
            <a:r>
              <a:rPr lang="en-US" dirty="0"/>
              <a:t>of </a:t>
            </a:r>
            <a:r>
              <a:rPr lang="en-US" dirty="0" err="1"/>
              <a:t>overfitting</a:t>
            </a:r>
            <a:r>
              <a:rPr lang="en-US" dirty="0"/>
              <a:t> was substantially less than it had been in previous models </a:t>
            </a:r>
            <a:endParaRPr lang="en-US" dirty="0" smtClean="0"/>
          </a:p>
          <a:p>
            <a:pPr lvl="2"/>
            <a:r>
              <a:rPr lang="en-US" dirty="0" smtClean="0"/>
              <a:t>80.88</a:t>
            </a:r>
            <a:r>
              <a:rPr lang="en-US" dirty="0"/>
              <a:t>% training accuracy compared to 69.05% validation </a:t>
            </a:r>
            <a:r>
              <a:rPr lang="en-US" dirty="0" smtClean="0"/>
              <a:t>accuracy </a:t>
            </a:r>
            <a:endParaRPr lang="en-US" dirty="0"/>
          </a:p>
        </p:txBody>
      </p:sp>
      <p:pic>
        <p:nvPicPr>
          <p:cNvPr id="4" name="Picture 3" descr="accuracy_X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" y="4107377"/>
            <a:ext cx="3440135" cy="2293423"/>
          </a:xfrm>
          <a:prstGeom prst="rect">
            <a:avLst/>
          </a:prstGeom>
        </p:spPr>
      </p:pic>
      <p:pic>
        <p:nvPicPr>
          <p:cNvPr id="5" name="Picture 4" descr="loss_X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83" y="4107377"/>
            <a:ext cx="3440135" cy="22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6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</a:t>
            </a:r>
            <a:r>
              <a:rPr lang="en-US" dirty="0" smtClean="0"/>
              <a:t>II--Scoring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Testing Accuracy:  66.64%--Close to Validation Accuracy</a:t>
            </a:r>
          </a:p>
          <a:p>
            <a:r>
              <a:rPr lang="en-US" sz="2400" dirty="0" smtClean="0"/>
              <a:t>Overall </a:t>
            </a:r>
            <a:r>
              <a:rPr lang="en-US" sz="2400" dirty="0"/>
              <a:t>(average) precision, recall and F1 scores were close to the test </a:t>
            </a:r>
            <a:r>
              <a:rPr lang="en-US" sz="2400" dirty="0" smtClean="0"/>
              <a:t>accuracy</a:t>
            </a:r>
            <a:endParaRPr lang="en-US" sz="2400" dirty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recision </a:t>
            </a:r>
            <a:r>
              <a:rPr lang="en-US" sz="2400" dirty="0"/>
              <a:t>was .</a:t>
            </a:r>
            <a:r>
              <a:rPr lang="en-US" sz="2400" dirty="0" smtClean="0"/>
              <a:t>61</a:t>
            </a:r>
          </a:p>
          <a:p>
            <a:pPr lvl="2"/>
            <a:r>
              <a:rPr lang="en-US" sz="2400" dirty="0" smtClean="0"/>
              <a:t> Model </a:t>
            </a:r>
            <a:r>
              <a:rPr lang="en-US" sz="2400" dirty="0"/>
              <a:t>correctly predicted a given label 61% of the time the model predicted the given label as being applicable </a:t>
            </a:r>
            <a:endParaRPr lang="en-US" sz="2400" dirty="0" smtClean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ecall </a:t>
            </a:r>
            <a:r>
              <a:rPr lang="en-US" sz="2400" dirty="0"/>
              <a:t>was .67 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/>
              <a:t>correctly predicted the label 67% of the time that the given label was actually applicable to the given image </a:t>
            </a:r>
            <a:endParaRPr lang="en-US" sz="2400" dirty="0" smtClean="0"/>
          </a:p>
          <a:p>
            <a:pPr lvl="1"/>
            <a:r>
              <a:rPr lang="en-US" sz="2400" dirty="0" smtClean="0"/>
              <a:t>F1 </a:t>
            </a:r>
            <a:r>
              <a:rPr lang="en-US" sz="2400" dirty="0"/>
              <a:t>score (the harmonic mean of the precision and recall) </a:t>
            </a:r>
            <a:r>
              <a:rPr lang="en-US" sz="2400" dirty="0" smtClean="0"/>
              <a:t>was 63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88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in classification scores for individual labels</a:t>
            </a:r>
          </a:p>
          <a:p>
            <a:pPr lvl="1"/>
            <a:r>
              <a:rPr lang="en-US" dirty="0" smtClean="0"/>
              <a:t>Label Frequency</a:t>
            </a:r>
          </a:p>
          <a:p>
            <a:pPr lvl="1"/>
            <a:r>
              <a:rPr lang="en-US" dirty="0" smtClean="0"/>
              <a:t>Pre-training</a:t>
            </a:r>
          </a:p>
          <a:p>
            <a:pPr lvl="1"/>
            <a:r>
              <a:rPr lang="en-US" dirty="0" smtClean="0"/>
              <a:t>Peculiarities in images </a:t>
            </a:r>
            <a:endParaRPr lang="en-US" dirty="0"/>
          </a:p>
        </p:txBody>
      </p:sp>
      <p:pic>
        <p:nvPicPr>
          <p:cNvPr id="4" name="Picture 3" descr="Classificati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6" y="3449314"/>
            <a:ext cx="4403965" cy="1367084"/>
          </a:xfrm>
          <a:prstGeom prst="rect">
            <a:avLst/>
          </a:prstGeom>
        </p:spPr>
      </p:pic>
      <p:pic>
        <p:nvPicPr>
          <p:cNvPr id="5" name="Picture 4" descr="Classification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6" y="5292352"/>
            <a:ext cx="4461680" cy="2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Machine Learning:  </a:t>
            </a:r>
            <a:r>
              <a:rPr lang="en-US" sz="3600" dirty="0" err="1"/>
              <a:t>Xception</a:t>
            </a:r>
            <a:r>
              <a:rPr lang="en-US" sz="3600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_Sample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9"/>
            <a:ext cx="7620000" cy="51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Preparations: Simplifying and Merging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column of English labels from dictionary equating labels to class </a:t>
            </a:r>
            <a:r>
              <a:rPr lang="en-US" sz="2400" dirty="0" smtClean="0"/>
              <a:t>names</a:t>
            </a:r>
          </a:p>
          <a:p>
            <a:r>
              <a:rPr lang="en-US" sz="2400" dirty="0" smtClean="0"/>
              <a:t>Ensure good level of confidence in labels by having </a:t>
            </a:r>
            <a:r>
              <a:rPr lang="en-US" sz="2400" dirty="0" err="1" smtClean="0"/>
              <a:t>Human_Confidence</a:t>
            </a:r>
            <a:r>
              <a:rPr lang="en-US" sz="2400" dirty="0" smtClean="0"/>
              <a:t> = 1 (certain) </a:t>
            </a:r>
          </a:p>
          <a:p>
            <a:r>
              <a:rPr lang="en-US" sz="2400" dirty="0" smtClean="0"/>
              <a:t>Remove duplicate </a:t>
            </a:r>
            <a:r>
              <a:rPr lang="en-US" sz="2400" dirty="0" err="1" smtClean="0"/>
              <a:t>ImageId’s</a:t>
            </a:r>
            <a:r>
              <a:rPr lang="en-US" sz="2400" dirty="0" smtClean="0"/>
              <a:t> from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simplify problem to single-label image classification</a:t>
            </a:r>
          </a:p>
          <a:p>
            <a:r>
              <a:rPr lang="en-US" sz="2400" dirty="0" smtClean="0"/>
              <a:t>End result:  reduced and simplified dataset</a:t>
            </a:r>
          </a:p>
          <a:p>
            <a:pPr lvl="1"/>
            <a:r>
              <a:rPr lang="en-US" sz="2400" dirty="0" smtClean="0"/>
              <a:t>959,927 images</a:t>
            </a:r>
          </a:p>
          <a:p>
            <a:pPr lvl="1"/>
            <a:r>
              <a:rPr lang="en-US" sz="2400" dirty="0" smtClean="0"/>
              <a:t>512 </a:t>
            </a:r>
            <a:r>
              <a:rPr lang="en-US" sz="2400" dirty="0"/>
              <a:t>unique </a:t>
            </a:r>
            <a:r>
              <a:rPr lang="en-US" sz="2400" dirty="0" err="1" smtClean="0"/>
              <a:t>ClassNames</a:t>
            </a:r>
            <a:r>
              <a:rPr lang="en-US" sz="2400" dirty="0" smtClean="0"/>
              <a:t> (label names)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657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</a:t>
            </a:r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Evaluated 10 randomly sampled images from Test set</a:t>
            </a:r>
          </a:p>
          <a:p>
            <a:r>
              <a:rPr lang="en-US" sz="2000" dirty="0"/>
              <a:t>Half </a:t>
            </a:r>
            <a:r>
              <a:rPr lang="en-US" sz="2000" dirty="0" smtClean="0"/>
              <a:t>correctly </a:t>
            </a:r>
            <a:r>
              <a:rPr lang="en-US" sz="2000" dirty="0"/>
              <a:t>labeled by </a:t>
            </a:r>
            <a:r>
              <a:rPr lang="en-US" sz="2000" dirty="0" smtClean="0"/>
              <a:t>model (in Green)</a:t>
            </a:r>
          </a:p>
          <a:p>
            <a:pPr lvl="1"/>
            <a:r>
              <a:rPr lang="en-US" dirty="0" smtClean="0"/>
              <a:t>Flower</a:t>
            </a:r>
            <a:r>
              <a:rPr lang="en-US" dirty="0"/>
              <a:t>, two houses, an animal and a </a:t>
            </a:r>
            <a:r>
              <a:rPr lang="en-US" dirty="0" smtClean="0"/>
              <a:t>person  </a:t>
            </a:r>
          </a:p>
          <a:p>
            <a:r>
              <a:rPr lang="en-US" sz="2000" dirty="0" smtClean="0"/>
              <a:t>All </a:t>
            </a:r>
            <a:r>
              <a:rPr lang="en-US" sz="2000" dirty="0"/>
              <a:t>true labels had machine confidences of 80.00% or </a:t>
            </a:r>
            <a:r>
              <a:rPr lang="en-US" sz="2000" dirty="0" smtClean="0"/>
              <a:t>greater </a:t>
            </a:r>
          </a:p>
        </p:txBody>
      </p:sp>
      <p:pic>
        <p:nvPicPr>
          <p:cNvPr id="5" name="Picture 4" descr="Image_Sample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24" y="3078814"/>
            <a:ext cx="4056868" cy="37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Only the animal (apparently a monkey) had a model prediction probability of less than 50%</a:t>
            </a:r>
          </a:p>
          <a:p>
            <a:pPr lvl="1"/>
            <a:r>
              <a:rPr lang="en-US" sz="2400" dirty="0"/>
              <a:t>Lowest machine confidence of 80.00%.  </a:t>
            </a:r>
          </a:p>
          <a:p>
            <a:pPr lvl="1"/>
            <a:r>
              <a:rPr lang="en-US" sz="2400" dirty="0"/>
              <a:t>Monkey’s posture?</a:t>
            </a:r>
          </a:p>
          <a:p>
            <a:r>
              <a:rPr lang="en-US" sz="2400" dirty="0"/>
              <a:t>First  "House" image </a:t>
            </a:r>
          </a:p>
          <a:p>
            <a:pPr lvl="1"/>
            <a:r>
              <a:rPr lang="en-US" sz="2400" dirty="0"/>
              <a:t>Low model prediction probability: 56.54%</a:t>
            </a:r>
          </a:p>
          <a:p>
            <a:pPr lvl="1"/>
            <a:r>
              <a:rPr lang="en-US" sz="2400" dirty="0"/>
              <a:t>Interior of the house? </a:t>
            </a:r>
          </a:p>
          <a:p>
            <a:r>
              <a:rPr lang="en-US" sz="2400" dirty="0"/>
              <a:t>Second "House" image had </a:t>
            </a:r>
          </a:p>
          <a:p>
            <a:pPr lvl="1"/>
            <a:r>
              <a:rPr lang="en-US" sz="2400" dirty="0"/>
              <a:t>High 89.70% model probability</a:t>
            </a:r>
          </a:p>
          <a:p>
            <a:pPr lvl="1"/>
            <a:r>
              <a:rPr lang="en-US" sz="2400" dirty="0"/>
              <a:t>Exterior of the house?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8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Machine Learning:  </a:t>
            </a:r>
            <a:r>
              <a:rPr lang="en-US" sz="3600" dirty="0" err="1"/>
              <a:t>Xception</a:t>
            </a:r>
            <a:r>
              <a:rPr lang="en-US" sz="3600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_Sample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9"/>
            <a:ext cx="7620000" cy="51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71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Errors appear to be false errors here</a:t>
            </a:r>
          </a:p>
          <a:p>
            <a:r>
              <a:rPr lang="en-US" sz="2800" dirty="0" smtClean="0"/>
              <a:t>Train</a:t>
            </a:r>
          </a:p>
          <a:p>
            <a:pPr lvl="1"/>
            <a:r>
              <a:rPr lang="en-US" sz="2800" dirty="0" smtClean="0"/>
              <a:t>Predicted “Train” 55.08%</a:t>
            </a:r>
          </a:p>
          <a:p>
            <a:pPr lvl="1"/>
            <a:r>
              <a:rPr lang="en-US" sz="2800" dirty="0" smtClean="0"/>
              <a:t>“Vehicle”—Machine Confidence 70.00%</a:t>
            </a:r>
          </a:p>
          <a:p>
            <a:pPr lvl="1"/>
            <a:r>
              <a:rPr lang="en-US" sz="2800" dirty="0" smtClean="0"/>
              <a:t>Synonyms</a:t>
            </a:r>
          </a:p>
          <a:p>
            <a:r>
              <a:rPr lang="en-US" sz="2800" dirty="0" smtClean="0"/>
              <a:t>Woman wearing glasses</a:t>
            </a:r>
          </a:p>
          <a:p>
            <a:pPr lvl="1"/>
            <a:r>
              <a:rPr lang="en-US" sz="2800" dirty="0" smtClean="0"/>
              <a:t>Predicted </a:t>
            </a:r>
            <a:r>
              <a:rPr lang="en-US" sz="2800" dirty="0"/>
              <a:t>"Human </a:t>
            </a:r>
            <a:r>
              <a:rPr lang="en-US" sz="2800" dirty="0" smtClean="0"/>
              <a:t>face” 41.02%</a:t>
            </a:r>
          </a:p>
          <a:p>
            <a:pPr lvl="1"/>
            <a:r>
              <a:rPr lang="en-US" sz="2800" dirty="0" smtClean="0"/>
              <a:t>“Glasses”—Machine Confidence 90.00%</a:t>
            </a:r>
          </a:p>
          <a:p>
            <a:pPr lvl="1"/>
            <a:r>
              <a:rPr lang="en-US" sz="2800" dirty="0" smtClean="0"/>
              <a:t>Both Labels apply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Machine Learning:  </a:t>
            </a:r>
            <a:r>
              <a:rPr lang="en-US" sz="3600" dirty="0" err="1"/>
              <a:t>Xception</a:t>
            </a:r>
            <a:r>
              <a:rPr lang="en-US" sz="3600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_Sample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9"/>
            <a:ext cx="7620000" cy="51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6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More difficult error--image of </a:t>
            </a:r>
            <a:r>
              <a:rPr lang="en-US" sz="2800" dirty="0"/>
              <a:t>two </a:t>
            </a:r>
            <a:r>
              <a:rPr lang="en-US" sz="2800" dirty="0" smtClean="0"/>
              <a:t>animals</a:t>
            </a:r>
            <a:endParaRPr lang="en-US" sz="2800" dirty="0"/>
          </a:p>
          <a:p>
            <a:r>
              <a:rPr lang="en-US" sz="2800" dirty="0"/>
              <a:t>P</a:t>
            </a:r>
            <a:r>
              <a:rPr lang="en-US" sz="2800" dirty="0" smtClean="0"/>
              <a:t>redicted </a:t>
            </a:r>
            <a:r>
              <a:rPr lang="en-US" sz="2800" dirty="0"/>
              <a:t>as "Dog" by the </a:t>
            </a:r>
            <a:r>
              <a:rPr lang="en-US" sz="2800" dirty="0" smtClean="0"/>
              <a:t>model—92.25%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rue </a:t>
            </a:r>
            <a:r>
              <a:rPr lang="en-US" sz="2800" dirty="0"/>
              <a:t>label "</a:t>
            </a:r>
            <a:r>
              <a:rPr lang="en-US" sz="2800" dirty="0" smtClean="0"/>
              <a:t>Cat”—100% Machine Confidence</a:t>
            </a:r>
          </a:p>
          <a:p>
            <a:r>
              <a:rPr lang="en-US" sz="2800" dirty="0" smtClean="0"/>
              <a:t>Expanded image for further investigation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54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Machine Learning:  </a:t>
            </a:r>
            <a:r>
              <a:rPr lang="en-US" sz="4000" dirty="0" err="1"/>
              <a:t>Xception</a:t>
            </a:r>
            <a:r>
              <a:rPr lang="en-US" sz="4000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902" y="1600200"/>
            <a:ext cx="4983245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wo_Anim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02" y="1502016"/>
            <a:ext cx="4983245" cy="48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8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 </a:t>
            </a:r>
            <a:r>
              <a:rPr lang="en-US" dirty="0" err="1"/>
              <a:t>Xception</a:t>
            </a:r>
            <a:r>
              <a:rPr lang="en-US" dirty="0"/>
              <a:t> II--Sampling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 </a:t>
            </a:r>
            <a:r>
              <a:rPr lang="en-US" dirty="0"/>
              <a:t>in black and white fur </a:t>
            </a:r>
            <a:r>
              <a:rPr lang="en-US" dirty="0" smtClean="0"/>
              <a:t>definitely </a:t>
            </a:r>
            <a:r>
              <a:rPr lang="en-US" dirty="0"/>
              <a:t>a </a:t>
            </a:r>
            <a:r>
              <a:rPr lang="en-US" dirty="0" smtClean="0"/>
              <a:t>cat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animal in orange and white </a:t>
            </a:r>
            <a:r>
              <a:rPr lang="en-US" dirty="0" smtClean="0"/>
              <a:t>fur</a:t>
            </a:r>
          </a:p>
          <a:p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larger cat or </a:t>
            </a:r>
            <a:r>
              <a:rPr lang="en-US" dirty="0" smtClean="0"/>
              <a:t>small dog</a:t>
            </a:r>
            <a:r>
              <a:rPr lang="en-US" dirty="0"/>
              <a:t>?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Model may still be correct here</a:t>
            </a:r>
          </a:p>
          <a:p>
            <a:r>
              <a:rPr lang="en-US" dirty="0" smtClean="0"/>
              <a:t>Therefore, generally model is accurate overall</a:t>
            </a:r>
            <a:endParaRPr lang="en-US" dirty="0"/>
          </a:p>
        </p:txBody>
      </p:sp>
      <p:pic>
        <p:nvPicPr>
          <p:cNvPr id="4" name="Picture 3" descr="Two_Anim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5" y="3645502"/>
            <a:ext cx="2802802" cy="27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2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Concluding Remarks and Recommendations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3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Xception</a:t>
            </a:r>
            <a:r>
              <a:rPr lang="en-US" sz="3200" dirty="0" smtClean="0"/>
              <a:t> Model II is largely accurate</a:t>
            </a:r>
          </a:p>
          <a:p>
            <a:r>
              <a:rPr lang="en-US" sz="3200" dirty="0" smtClean="0"/>
              <a:t>High </a:t>
            </a:r>
            <a:r>
              <a:rPr lang="en-US" sz="3200" dirty="0"/>
              <a:t>level of </a:t>
            </a:r>
            <a:r>
              <a:rPr lang="en-US" sz="3200" dirty="0" smtClean="0"/>
              <a:t>accuracy, overall </a:t>
            </a:r>
            <a:r>
              <a:rPr lang="en-US" sz="3200" dirty="0"/>
              <a:t>precision and </a:t>
            </a:r>
            <a:r>
              <a:rPr lang="en-US" sz="3200" dirty="0" smtClean="0"/>
              <a:t>recall </a:t>
            </a:r>
          </a:p>
          <a:p>
            <a:pPr lvl="1"/>
            <a:r>
              <a:rPr lang="en-US" sz="3200" dirty="0" smtClean="0"/>
              <a:t>Model likely even more accurate due to false errors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espite operating within hardware </a:t>
            </a:r>
            <a:r>
              <a:rPr lang="en-US" sz="3200" dirty="0"/>
              <a:t>constraints and </a:t>
            </a:r>
            <a:r>
              <a:rPr lang="en-US" sz="3200" dirty="0" smtClean="0"/>
              <a:t>limiting the problem </a:t>
            </a:r>
            <a:r>
              <a:rPr lang="en-US" sz="3200" dirty="0"/>
              <a:t>to </a:t>
            </a:r>
            <a:r>
              <a:rPr lang="en-US" sz="3200" dirty="0" smtClean="0"/>
              <a:t>single</a:t>
            </a:r>
            <a:r>
              <a:rPr lang="en-US" sz="3200" dirty="0"/>
              <a:t>-label </a:t>
            </a:r>
            <a:r>
              <a:rPr lang="en-US" sz="320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6006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5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Can machines be used to train other machines for image classification tasks?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6368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Drawn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Xception</a:t>
            </a:r>
            <a:r>
              <a:rPr lang="en-US" sz="2800" dirty="0" smtClean="0"/>
              <a:t> Model II </a:t>
            </a:r>
            <a:r>
              <a:rPr lang="en-US" sz="2800" dirty="0"/>
              <a:t>largely agreed with predecessor model that predicted the ground-truth labels for each image initially. </a:t>
            </a:r>
          </a:p>
          <a:p>
            <a:r>
              <a:rPr lang="en-US" sz="2800" dirty="0"/>
              <a:t>Machines can be trained to accurately recognize pre-labeled images that were previously classified by a different machine that likely utilized a different model. </a:t>
            </a:r>
          </a:p>
          <a:p>
            <a:r>
              <a:rPr lang="en-US" sz="2800" dirty="0"/>
              <a:t>Effectively allows machines to train </a:t>
            </a:r>
            <a:r>
              <a:rPr lang="en-US" sz="2800" dirty="0" smtClean="0"/>
              <a:t>machines</a:t>
            </a:r>
          </a:p>
          <a:p>
            <a:r>
              <a:rPr lang="en-US" sz="2800" dirty="0" smtClean="0"/>
              <a:t>Provide substantial cost-savings in future image classification endeavors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7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Future projects to implement for further development of </a:t>
            </a:r>
            <a:r>
              <a:rPr lang="en-US" sz="3200" dirty="0" err="1" smtClean="0"/>
              <a:t>Xception</a:t>
            </a:r>
            <a:r>
              <a:rPr lang="en-US" sz="3200" dirty="0" smtClean="0"/>
              <a:t> Model II:</a:t>
            </a:r>
          </a:p>
          <a:p>
            <a:pPr lvl="1"/>
            <a:r>
              <a:rPr lang="en-US" sz="3000" dirty="0" smtClean="0"/>
              <a:t>Substantially increase number of training images</a:t>
            </a:r>
          </a:p>
          <a:p>
            <a:pPr lvl="1"/>
            <a:r>
              <a:rPr lang="en-US" sz="3000" dirty="0" err="1" smtClean="0"/>
              <a:t>Multilabel</a:t>
            </a:r>
            <a:r>
              <a:rPr lang="en-US" sz="3000" dirty="0" smtClean="0"/>
              <a:t> classification</a:t>
            </a:r>
          </a:p>
          <a:p>
            <a:pPr lvl="2"/>
            <a:r>
              <a:rPr lang="en-US" sz="2800" dirty="0" smtClean="0"/>
              <a:t>Variable length output for variable number of labels per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28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512 unique class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Took counts of each</a:t>
            </a:r>
          </a:p>
          <a:p>
            <a:r>
              <a:rPr lang="en-US" dirty="0" smtClean="0"/>
              <a:t>Top 5 Highest Counts:</a:t>
            </a:r>
          </a:p>
          <a:p>
            <a:endParaRPr lang="en-US" dirty="0"/>
          </a:p>
        </p:txBody>
      </p:sp>
      <p:pic>
        <p:nvPicPr>
          <p:cNvPr id="4" name="Picture 3" descr="Label_Count_Tot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3000374"/>
            <a:ext cx="2921000" cy="26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 Labels and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10 random images were drawn:</a:t>
            </a:r>
          </a:p>
        </p:txBody>
      </p:sp>
      <p:pic>
        <p:nvPicPr>
          <p:cNvPr id="4" name="Picture 3" descr="Image_Sample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036179"/>
            <a:ext cx="6873875" cy="46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 Labels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shapes, labels, label frequencies and machine confidence levels shown for each sample image</a:t>
            </a:r>
          </a:p>
          <a:p>
            <a:pPr lvl="1"/>
            <a:r>
              <a:rPr lang="en-US" dirty="0" smtClean="0"/>
              <a:t>Machine confidence:  Percent confidence machine had in applying label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Lowest </a:t>
            </a:r>
            <a:r>
              <a:rPr lang="en-US" dirty="0"/>
              <a:t>frequency </a:t>
            </a:r>
            <a:r>
              <a:rPr lang="en-US" dirty="0" smtClean="0"/>
              <a:t>label was </a:t>
            </a:r>
            <a:r>
              <a:rPr lang="en-US" dirty="0"/>
              <a:t>"Sports equipment" at </a:t>
            </a:r>
            <a:r>
              <a:rPr lang="en-US" dirty="0" smtClean="0"/>
              <a:t>546 </a:t>
            </a:r>
            <a:r>
              <a:rPr lang="en-US" dirty="0"/>
              <a:t>instances in the </a:t>
            </a:r>
            <a:r>
              <a:rPr lang="en-US" dirty="0" smtClean="0"/>
              <a:t>dataset—lowest machine confidence</a:t>
            </a:r>
          </a:p>
          <a:p>
            <a:pPr lvl="1"/>
            <a:r>
              <a:rPr lang="en-US" dirty="0" smtClean="0"/>
              <a:t>Masks are Star Wars-themed masks, not sports masks</a:t>
            </a:r>
          </a:p>
          <a:p>
            <a:endParaRPr lang="en-US" dirty="0"/>
          </a:p>
          <a:p>
            <a:r>
              <a:rPr lang="en-US" dirty="0" smtClean="0"/>
              <a:t>Generic labels use sometimes, but labels appear accurate overall</a:t>
            </a:r>
          </a:p>
          <a:p>
            <a:pPr lvl="1"/>
            <a:r>
              <a:rPr lang="en-US" dirty="0" smtClean="0"/>
              <a:t>Images labeled “Clothing”, “Vehicle” and “Toy”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3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537</TotalTime>
  <Words>2425</Words>
  <Application>Microsoft Macintosh PowerPoint</Application>
  <PresentationFormat>On-screen Show (4:3)</PresentationFormat>
  <Paragraphs>260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Adjacency</vt:lpstr>
      <vt:lpstr>Image Recognition Analysis</vt:lpstr>
      <vt:lpstr>Questions Presented</vt:lpstr>
      <vt:lpstr>Initial Preparations: Getting the Data</vt:lpstr>
      <vt:lpstr>Initial Preparations: Simplifying and Merging the Data</vt:lpstr>
      <vt:lpstr>Initial Preparations: Simplifying and Merging the Data</vt:lpstr>
      <vt:lpstr>Exploratory Data Analysis</vt:lpstr>
      <vt:lpstr>Data Analysis: Labels</vt:lpstr>
      <vt:lpstr>Data Analysis:  Labels and Images</vt:lpstr>
      <vt:lpstr>Data Analysis:  Labels and Images</vt:lpstr>
      <vt:lpstr>Data Analysis:  Labels and Images</vt:lpstr>
      <vt:lpstr>Data Analysis:  Label Frequency Statistics</vt:lpstr>
      <vt:lpstr>Data Analysis:  Label Frequency Statistics</vt:lpstr>
      <vt:lpstr>Data Analysis: Label Count Distribution—Top 50 Labels</vt:lpstr>
      <vt:lpstr>Data Analysis: Label Count Distribution—Top 50 Labels</vt:lpstr>
      <vt:lpstr>Data Analysis: Label Counts Over 100--Distribution</vt:lpstr>
      <vt:lpstr>Data Analysis: Label Counts Over 100--Distribution</vt:lpstr>
      <vt:lpstr>Data Analysis:  Counts--Every 250 Labels--Distribution</vt:lpstr>
      <vt:lpstr>Data Analysis:  Counts--Every 250 Labels--Distribution</vt:lpstr>
      <vt:lpstr>Data Analysis:  Bottom 50 Label Counts--Distribution</vt:lpstr>
      <vt:lpstr>Data Analysis:  Bottom 50 Label Counts--Distribution</vt:lpstr>
      <vt:lpstr>Machine Learning</vt:lpstr>
      <vt:lpstr>Machine Learning: First Attempt--VGG16</vt:lpstr>
      <vt:lpstr>Machine Learning: VGG16</vt:lpstr>
      <vt:lpstr>Machine Learning: VGG16</vt:lpstr>
      <vt:lpstr>Machine Learning: VGG16</vt:lpstr>
      <vt:lpstr>Machine Learning: VGG16</vt:lpstr>
      <vt:lpstr>Machine Learning: VGG16</vt:lpstr>
      <vt:lpstr>Machine Learning: VGG16</vt:lpstr>
      <vt:lpstr>Machine Learning: VGG16</vt:lpstr>
      <vt:lpstr>Machine Learning:  Second Attempt--Xception</vt:lpstr>
      <vt:lpstr>Machine Learning:  Xception Model (Partial—Top and Bottom)</vt:lpstr>
      <vt:lpstr>Machine Learning:  Xception</vt:lpstr>
      <vt:lpstr>Machine Learning:  Xception</vt:lpstr>
      <vt:lpstr>Machine Learning:  Xception</vt:lpstr>
      <vt:lpstr>Machine Learning:  Xception</vt:lpstr>
      <vt:lpstr>Machine Learning:  Xception</vt:lpstr>
      <vt:lpstr>Machine Learning:  Xception</vt:lpstr>
      <vt:lpstr>Machine Learning: Tuning</vt:lpstr>
      <vt:lpstr>Machine Learning:  Improved Xception Model—Xception II</vt:lpstr>
      <vt:lpstr>Machine Learning:  Xception II</vt:lpstr>
      <vt:lpstr>Machine Learning:  Xception II</vt:lpstr>
      <vt:lpstr>Machine Learning:  Xception II</vt:lpstr>
      <vt:lpstr>Machine Learning:  Xception II Compiled Model Structure</vt:lpstr>
      <vt:lpstr>Machine Learning:  Xception II</vt:lpstr>
      <vt:lpstr>Machine Learning:  Xception II</vt:lpstr>
      <vt:lpstr>Machine Learning:  Xception II</vt:lpstr>
      <vt:lpstr>Machine Learning:  Xception II--Scoring</vt:lpstr>
      <vt:lpstr>Machine Learning:  Xception II--Scoring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Machine Learning:  Xception II--Sampling</vt:lpstr>
      <vt:lpstr>Concluding Remarks and Recommendations</vt:lpstr>
      <vt:lpstr>Concluding Remarks</vt:lpstr>
      <vt:lpstr>Conclusions?</vt:lpstr>
      <vt:lpstr>Conclusions Drawn</vt:lpstr>
      <vt:lpstr>Recommendations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Analysis</dc:title>
  <dc:creator>C</dc:creator>
  <cp:lastModifiedBy>C</cp:lastModifiedBy>
  <cp:revision>90</cp:revision>
  <dcterms:created xsi:type="dcterms:W3CDTF">2018-11-17T20:11:11Z</dcterms:created>
  <dcterms:modified xsi:type="dcterms:W3CDTF">2018-11-18T20:41:21Z</dcterms:modified>
</cp:coreProperties>
</file>