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84" r:id="rId11"/>
    <p:sldId id="286" r:id="rId12"/>
    <p:sldId id="267" r:id="rId13"/>
    <p:sldId id="287" r:id="rId14"/>
    <p:sldId id="268" r:id="rId15"/>
    <p:sldId id="288" r:id="rId16"/>
    <p:sldId id="269" r:id="rId17"/>
    <p:sldId id="271" r:id="rId18"/>
    <p:sldId id="270" r:id="rId19"/>
    <p:sldId id="272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7/15/18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7/15/18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620-3C8C-6D45-89F9-579DE166C1D1}" type="datetimeFigureOut">
              <a:rPr lang="en-US" smtClean="0"/>
              <a:t>7/15/18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4F85126-1FD7-2C4B-BE66-C2466A6B89D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9D1620-3C8C-6D45-89F9-579DE166C1D1}" type="datetimeFigureOut">
              <a:rPr lang="en-US" smtClean="0"/>
              <a:t>7/15/18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nhtsa/2015-traffic-fatalitie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Traffic Fatalities in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Fatalities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Most </a:t>
            </a:r>
            <a:r>
              <a:rPr lang="cs-CZ" sz="2000" dirty="0" err="1"/>
              <a:t>common</a:t>
            </a:r>
            <a:r>
              <a:rPr lang="cs-CZ" sz="2000" dirty="0"/>
              <a:t> </a:t>
            </a:r>
            <a:r>
              <a:rPr lang="cs-CZ" sz="2000" dirty="0" err="1"/>
              <a:t>number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deaths</a:t>
            </a:r>
            <a:r>
              <a:rPr lang="cs-CZ" sz="2000" dirty="0"/>
              <a:t> per </a:t>
            </a:r>
            <a:r>
              <a:rPr lang="cs-CZ" sz="2000" dirty="0" err="1"/>
              <a:t>accident</a:t>
            </a:r>
            <a:r>
              <a:rPr lang="cs-CZ" sz="2000" dirty="0"/>
              <a:t> </a:t>
            </a:r>
            <a:r>
              <a:rPr lang="cs-CZ" sz="2000" dirty="0" err="1"/>
              <a:t>was</a:t>
            </a:r>
            <a:r>
              <a:rPr lang="cs-CZ" sz="2000" dirty="0"/>
              <a:t> 1. </a:t>
            </a:r>
          </a:p>
          <a:p>
            <a:pPr lvl="1"/>
            <a:r>
              <a:rPr lang="cs-CZ" dirty="0"/>
              <a:t>69,811 </a:t>
            </a:r>
            <a:r>
              <a:rPr lang="cs-CZ" dirty="0" err="1"/>
              <a:t>accidents</a:t>
            </a:r>
            <a:r>
              <a:rPr lang="cs-CZ" dirty="0"/>
              <a:t> in 2015</a:t>
            </a:r>
            <a:endParaRPr lang="en-US" dirty="0"/>
          </a:p>
          <a:p>
            <a:r>
              <a:rPr lang="en-US" sz="2000" dirty="0"/>
              <a:t>9,808 SERIOUS_FATALS in 2015.</a:t>
            </a:r>
          </a:p>
          <a:p>
            <a:pPr lvl="1"/>
            <a:r>
              <a:rPr lang="mr-IN" dirty="0">
                <a:latin typeface="Calibri"/>
                <a:cs typeface="Calibri"/>
              </a:rPr>
              <a:t>12.32%</a:t>
            </a:r>
            <a:r>
              <a:rPr lang="en-US" dirty="0"/>
              <a:t> of all fatalities that year</a:t>
            </a:r>
          </a:p>
          <a:p>
            <a:r>
              <a:rPr lang="en-US" sz="2000" dirty="0"/>
              <a:t>Most common number of serious fatalities per accident was 2.</a:t>
            </a:r>
          </a:p>
          <a:p>
            <a:pPr lvl="1"/>
            <a:r>
              <a:rPr lang="en-US" dirty="0"/>
              <a:t>7,379 accidents in 2015</a:t>
            </a:r>
          </a:p>
          <a:p>
            <a:endParaRPr lang="en-US" dirty="0"/>
          </a:p>
        </p:txBody>
      </p:sp>
      <p:pic>
        <p:nvPicPr>
          <p:cNvPr id="4" name="Picture 3" descr="fatal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86" y="3866878"/>
            <a:ext cx="4436718" cy="28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Drunk Drivers</a:t>
            </a:r>
          </a:p>
        </p:txBody>
      </p:sp>
      <p:pic>
        <p:nvPicPr>
          <p:cNvPr id="4" name="Content Placeholder 3" descr="drunk_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2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777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Drunk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/>
              <a:t>number of drunk drivers </a:t>
            </a:r>
            <a:r>
              <a:rPr lang="en-US" dirty="0" smtClean="0"/>
              <a:t>in </a:t>
            </a:r>
            <a:r>
              <a:rPr lang="en-US" dirty="0"/>
              <a:t>serious fatalities was 3,136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Drunk drivers were involved in 31.97% of serious fatalities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Usually </a:t>
            </a:r>
            <a:r>
              <a:rPr lang="en-US" dirty="0"/>
              <a:t>only 1 drunk driver </a:t>
            </a:r>
            <a:r>
              <a:rPr lang="en-US" dirty="0" smtClean="0"/>
              <a:t>involved (2,886 accidents).  </a:t>
            </a:r>
          </a:p>
          <a:p>
            <a:r>
              <a:rPr lang="en-US" dirty="0" smtClean="0"/>
              <a:t>Occasionally </a:t>
            </a:r>
            <a:r>
              <a:rPr lang="en-US" dirty="0"/>
              <a:t>there were 2 (243 accidents), but never more than 3 drunk drivers involved (7 accidents). </a:t>
            </a:r>
            <a:endParaRPr lang="en-US" dirty="0"/>
          </a:p>
        </p:txBody>
      </p:sp>
      <p:pic>
        <p:nvPicPr>
          <p:cNvPr id="4" name="Picture 3" descr="drunk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04" y="3494482"/>
            <a:ext cx="4359478" cy="29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6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Drug Users</a:t>
            </a:r>
          </a:p>
        </p:txBody>
      </p:sp>
      <p:pic>
        <p:nvPicPr>
          <p:cNvPr id="4" name="Content Placeholder 3" descr="drugs_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2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157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Drug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total number of drug users involved in serious fatalities was 450.  </a:t>
            </a:r>
            <a:endParaRPr lang="en-US" sz="2400" dirty="0" smtClean="0"/>
          </a:p>
          <a:p>
            <a:r>
              <a:rPr lang="en-US" sz="2400" dirty="0" smtClean="0"/>
              <a:t>Drug </a:t>
            </a:r>
            <a:r>
              <a:rPr lang="en-US" sz="2400" dirty="0"/>
              <a:t>users were involved in 13.23% of serious fatalities. </a:t>
            </a:r>
            <a:endParaRPr lang="en-US" sz="2400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drugs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47" y="3088032"/>
            <a:ext cx="4969152" cy="33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Travel Speed</a:t>
            </a:r>
          </a:p>
        </p:txBody>
      </p:sp>
      <p:pic>
        <p:nvPicPr>
          <p:cNvPr id="4" name="Content Placeholder 3" descr="speed_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2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273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Travel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</a:t>
            </a:r>
            <a:r>
              <a:rPr lang="en-US" sz="2000" dirty="0" smtClean="0"/>
              <a:t>ajority </a:t>
            </a:r>
            <a:r>
              <a:rPr lang="en-US" sz="2000" dirty="0"/>
              <a:t>of </a:t>
            </a:r>
            <a:r>
              <a:rPr lang="en-US" sz="2000" dirty="0" smtClean="0"/>
              <a:t>the </a:t>
            </a:r>
            <a:r>
              <a:rPr lang="en-US" sz="2000" dirty="0"/>
              <a:t>travel speeds were contained within </a:t>
            </a:r>
            <a:r>
              <a:rPr lang="en-US" sz="2000" dirty="0" smtClean="0"/>
              <a:t>posted limits</a:t>
            </a:r>
          </a:p>
          <a:p>
            <a:r>
              <a:rPr lang="en-US" sz="2000" dirty="0" smtClean="0"/>
              <a:t>1,360 accidents involved </a:t>
            </a:r>
            <a:r>
              <a:rPr lang="en-US" sz="2000" dirty="0"/>
              <a:t>excess speed (over the posted limit) </a:t>
            </a:r>
            <a:endParaRPr lang="en-US" sz="2000" dirty="0" smtClean="0"/>
          </a:p>
          <a:p>
            <a:pPr lvl="1"/>
            <a:r>
              <a:rPr lang="en-US" sz="1800" dirty="0"/>
              <a:t>13.87% of serious </a:t>
            </a:r>
            <a:r>
              <a:rPr lang="en-US" sz="1800" dirty="0" smtClean="0"/>
              <a:t>fatalities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verage </a:t>
            </a:r>
            <a:r>
              <a:rPr lang="en-US" sz="2000" dirty="0"/>
              <a:t>excess speed was  71 m.p.h.  </a:t>
            </a:r>
            <a:endParaRPr lang="en-US" sz="2000" dirty="0" smtClean="0"/>
          </a:p>
          <a:p>
            <a:r>
              <a:rPr lang="en-US" sz="2000" dirty="0" smtClean="0"/>
              <a:t>Average amount over limit was 21 </a:t>
            </a:r>
            <a:r>
              <a:rPr lang="en-US" sz="2000" dirty="0"/>
              <a:t>m.p.h.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peed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22" y="3424541"/>
            <a:ext cx="4464389" cy="29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4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Analysis: Driver Distraction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700" dirty="0"/>
              <a:t>Legend: </a:t>
            </a:r>
          </a:p>
          <a:p>
            <a:r>
              <a:rPr lang="en-US" sz="1700" dirty="0"/>
              <a:t>0 : Not Distracted</a:t>
            </a:r>
          </a:p>
          <a:p>
            <a:r>
              <a:rPr lang="en-US" sz="1700" dirty="0"/>
              <a:t>93 : Inattention (Inattentive), Details Unknown</a:t>
            </a:r>
          </a:p>
          <a:p>
            <a:r>
              <a:rPr lang="en-US" sz="1700" dirty="0"/>
              <a:t>98 : Other Distraction</a:t>
            </a:r>
          </a:p>
          <a:p>
            <a:r>
              <a:rPr lang="en-US" sz="1700" dirty="0"/>
              <a:t>3 : By Other Occupant(s)</a:t>
            </a:r>
          </a:p>
          <a:p>
            <a:r>
              <a:rPr lang="en-US" sz="1700" dirty="0"/>
              <a:t>17 : Distraction/Inattention</a:t>
            </a:r>
          </a:p>
          <a:p>
            <a:r>
              <a:rPr lang="en-US" sz="1700" dirty="0"/>
              <a:t>92 : Distraction (Distracted), Details Unknown</a:t>
            </a:r>
          </a:p>
          <a:p>
            <a:r>
              <a:rPr lang="en-US" sz="1700" dirty="0"/>
              <a:t>15 : Other Cellular Phone Related</a:t>
            </a:r>
          </a:p>
          <a:p>
            <a:r>
              <a:rPr lang="en-US" sz="1700" dirty="0"/>
              <a:t>1 : Looked But Did Not See</a:t>
            </a:r>
          </a:p>
        </p:txBody>
      </p:sp>
      <p:pic>
        <p:nvPicPr>
          <p:cNvPr id="4" name="Picture 3" descr="distract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68" y="1298472"/>
            <a:ext cx="5294459" cy="299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 Analysis: Driver Distraction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accidents </a:t>
            </a:r>
            <a:r>
              <a:rPr lang="en-US" dirty="0"/>
              <a:t>involving distracted drivers was 690 and accounted for 7.04% of serious fatalities.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common distraction </a:t>
            </a:r>
            <a:r>
              <a:rPr lang="en-US" dirty="0" smtClean="0"/>
              <a:t>was general inattention. </a:t>
            </a:r>
          </a:p>
          <a:p>
            <a:r>
              <a:rPr lang="en-US" dirty="0" smtClean="0"/>
              <a:t>Most </a:t>
            </a:r>
            <a:r>
              <a:rPr lang="en-US" dirty="0"/>
              <a:t>common specific types of distractions were those resulting from other vehicle occupants </a:t>
            </a:r>
            <a:r>
              <a:rPr lang="en-US" dirty="0" smtClean="0"/>
              <a:t>(10.58%) </a:t>
            </a:r>
            <a:r>
              <a:rPr lang="en-US" dirty="0"/>
              <a:t>and from cell phone-related distractions </a:t>
            </a:r>
            <a:r>
              <a:rPr lang="en-US" dirty="0" smtClean="0"/>
              <a:t>(5.36%)</a:t>
            </a:r>
            <a:r>
              <a:rPr lang="en-US" dirty="0"/>
              <a:t>. </a:t>
            </a:r>
          </a:p>
        </p:txBody>
      </p:sp>
      <p:pic>
        <p:nvPicPr>
          <p:cNvPr id="4" name="Picture 3" descr="distract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75" y="3838338"/>
            <a:ext cx="4315457" cy="28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2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 Analysis: Traffic Violations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900" dirty="0"/>
              <a:t>Legend: </a:t>
            </a:r>
          </a:p>
          <a:p>
            <a:r>
              <a:rPr lang="en-US" sz="1900" dirty="0"/>
              <a:t>0 : None</a:t>
            </a:r>
          </a:p>
          <a:p>
            <a:r>
              <a:rPr lang="en-US" sz="1900" dirty="0"/>
              <a:t>1 : Manslaughter or Homicide</a:t>
            </a:r>
          </a:p>
          <a:p>
            <a:r>
              <a:rPr lang="en-US" sz="1900" dirty="0"/>
              <a:t>11 : Driving While Intoxicated (Alcohol or Drugs) or BAC above Limit</a:t>
            </a:r>
          </a:p>
          <a:p>
            <a:r>
              <a:rPr lang="en-US" sz="1900" dirty="0"/>
              <a:t>2 : Willful Reckless Driving; Driving to Endanger; Negligent Driving</a:t>
            </a:r>
          </a:p>
          <a:p>
            <a:r>
              <a:rPr lang="en-US" sz="1900" dirty="0"/>
              <a:t>72 : Other Driver License Violations</a:t>
            </a:r>
          </a:p>
          <a:p>
            <a:r>
              <a:rPr lang="en-US" sz="1900" dirty="0"/>
              <a:t>4 : Inattentive, Careless, Improper Driving</a:t>
            </a:r>
          </a:p>
          <a:p>
            <a:r>
              <a:rPr lang="en-US" sz="1900" dirty="0"/>
              <a:t>3 : Unsafe Reckless (Not Willful, Wanton Reckless) Driving</a:t>
            </a:r>
          </a:p>
          <a:p>
            <a:r>
              <a:rPr lang="en-US" sz="1900" dirty="0"/>
              <a:t>46 : Fail to Yield Generally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viol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18" y="1224749"/>
            <a:ext cx="4723628" cy="299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Presented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we target the </a:t>
            </a:r>
            <a:r>
              <a:rPr lang="en-US" sz="2800" dirty="0" smtClean="0"/>
              <a:t>times and places where fatal </a:t>
            </a:r>
            <a:r>
              <a:rPr lang="en-US" sz="2800" dirty="0"/>
              <a:t>accidents are most likely to occur? </a:t>
            </a:r>
            <a:endParaRPr lang="en-US" sz="2800" dirty="0" smtClean="0"/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re </a:t>
            </a:r>
            <a:r>
              <a:rPr lang="en-US" sz="2800" dirty="0"/>
              <a:t>human factors such as impairment due to drugs, alcohol or even distraction greater factors than </a:t>
            </a:r>
            <a:r>
              <a:rPr lang="en-US" sz="2800" dirty="0" smtClean="0"/>
              <a:t>environmental factors such as weather, road conditions or lighting conditions in causing serious fatal accidents? 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9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675E47"/>
                </a:solidFill>
              </a:rPr>
              <a:t>Data Analysis: Traffic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accidents </a:t>
            </a:r>
            <a:r>
              <a:rPr lang="en-US" dirty="0"/>
              <a:t>in which drivers were charged </a:t>
            </a:r>
            <a:r>
              <a:rPr lang="en-US" dirty="0" smtClean="0"/>
              <a:t>was 993 </a:t>
            </a:r>
            <a:r>
              <a:rPr lang="en-US" dirty="0"/>
              <a:t>and accounted for just 10.12% of serious fatalities. 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common violation charged </a:t>
            </a:r>
            <a:r>
              <a:rPr lang="en-US" dirty="0" smtClean="0"/>
              <a:t>was Manslaughter </a:t>
            </a:r>
            <a:r>
              <a:rPr lang="en-US" dirty="0"/>
              <a:t>or Homicide. </a:t>
            </a:r>
            <a:endParaRPr lang="en-US" dirty="0" smtClean="0"/>
          </a:p>
          <a:p>
            <a:r>
              <a:rPr lang="en-US" dirty="0" smtClean="0"/>
              <a:t>Later excluded impairment and speed offenses to avoid double counting.</a:t>
            </a:r>
            <a:endParaRPr lang="en-US" dirty="0"/>
          </a:p>
        </p:txBody>
      </p:sp>
      <p:pic>
        <p:nvPicPr>
          <p:cNvPr id="4" name="Picture 3" descr="viol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27" y="3781264"/>
            <a:ext cx="3929304" cy="26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7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Analysis: Traffic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900" dirty="0"/>
              <a:t>Legend: </a:t>
            </a:r>
          </a:p>
          <a:p>
            <a:r>
              <a:rPr lang="en-US" sz="1900" dirty="0"/>
              <a:t>0 : None</a:t>
            </a:r>
          </a:p>
          <a:p>
            <a:r>
              <a:rPr lang="en-US" sz="1900" dirty="0"/>
              <a:t>1 : Manslaughter or Homicide</a:t>
            </a:r>
          </a:p>
          <a:p>
            <a:r>
              <a:rPr lang="en-US" sz="1900" dirty="0"/>
              <a:t>11 : Driving While Intoxicated (Alcohol or Drugs) or BAC above Limit</a:t>
            </a:r>
          </a:p>
          <a:p>
            <a:r>
              <a:rPr lang="en-US" sz="1900" dirty="0"/>
              <a:t>2 : Willful Reckless Driving; Driving to Endanger; Negligent Driving</a:t>
            </a:r>
          </a:p>
          <a:p>
            <a:r>
              <a:rPr lang="en-US" sz="1900" dirty="0"/>
              <a:t>72 : Other Driver License Violations</a:t>
            </a:r>
          </a:p>
          <a:p>
            <a:r>
              <a:rPr lang="en-US" sz="1900" dirty="0"/>
              <a:t>4 : Inattentive, Careless, Improper Driving</a:t>
            </a:r>
          </a:p>
          <a:p>
            <a:r>
              <a:rPr lang="en-US" sz="1900" dirty="0"/>
              <a:t>3 : Unsafe Reckless (Not Willful, Wanton Reckless) Driving</a:t>
            </a:r>
          </a:p>
          <a:p>
            <a:r>
              <a:rPr lang="en-US" sz="1900" dirty="0"/>
              <a:t>46 : Fail to Yield Generally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viol_other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72" y="1210480"/>
            <a:ext cx="4666544" cy="299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3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675E47"/>
                </a:solidFill>
              </a:rPr>
              <a:t>Data Analysis: Traffic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non</a:t>
            </a:r>
            <a:r>
              <a:rPr lang="en-US" dirty="0"/>
              <a:t>-impairment-related and non-speed-related violations </a:t>
            </a:r>
            <a:r>
              <a:rPr lang="en-US" dirty="0" smtClean="0"/>
              <a:t>charged was </a:t>
            </a:r>
            <a:r>
              <a:rPr lang="en-US" dirty="0"/>
              <a:t>676 and accounted for </a:t>
            </a:r>
            <a:r>
              <a:rPr lang="en-US" dirty="0" smtClean="0"/>
              <a:t>just 6.89</a:t>
            </a:r>
            <a:r>
              <a:rPr lang="en-US" dirty="0"/>
              <a:t>% of serious fatalities. </a:t>
            </a:r>
            <a:endParaRPr lang="en-US" dirty="0" smtClean="0"/>
          </a:p>
          <a:p>
            <a:pPr lvl="0">
              <a:buClr>
                <a:srgbClr val="A9A57C"/>
              </a:buClr>
            </a:pPr>
            <a:r>
              <a:rPr lang="en-US" dirty="0">
                <a:solidFill>
                  <a:srgbClr val="2F2B20"/>
                </a:solidFill>
              </a:rPr>
              <a:t>No charges were filed in 8,443 cases. </a:t>
            </a:r>
            <a:endParaRPr lang="en-US" dirty="0" smtClean="0"/>
          </a:p>
          <a:p>
            <a:r>
              <a:rPr lang="en-US" dirty="0" smtClean="0"/>
              <a:t>May therefore need greater deterrent </a:t>
            </a:r>
            <a:r>
              <a:rPr lang="en-US" dirty="0"/>
              <a:t>to driver behaviors that lead to serious fatalities in the future. </a:t>
            </a:r>
          </a:p>
          <a:p>
            <a:endParaRPr lang="en-US" dirty="0"/>
          </a:p>
        </p:txBody>
      </p:sp>
      <p:pic>
        <p:nvPicPr>
          <p:cNvPr id="4" name="Picture 3" descr="viol_other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45" y="3766028"/>
            <a:ext cx="4295504" cy="28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8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Legend</a:t>
            </a:r>
            <a:r>
              <a:rPr lang="en-US" dirty="0"/>
              <a:t>: </a:t>
            </a:r>
          </a:p>
          <a:p>
            <a:r>
              <a:rPr lang="en-US" dirty="0"/>
              <a:t>1 : Clear</a:t>
            </a:r>
          </a:p>
          <a:p>
            <a:r>
              <a:rPr lang="en-US" dirty="0"/>
              <a:t>10 : Cloudy</a:t>
            </a:r>
          </a:p>
          <a:p>
            <a:r>
              <a:rPr lang="en-US" dirty="0"/>
              <a:t>2 : Rain</a:t>
            </a:r>
          </a:p>
          <a:p>
            <a:r>
              <a:rPr lang="en-US" dirty="0"/>
              <a:t>4 : Snow</a:t>
            </a:r>
          </a:p>
          <a:p>
            <a:r>
              <a:rPr lang="en-US" dirty="0"/>
              <a:t>5 : Fog, Smog, Smoke</a:t>
            </a:r>
          </a:p>
          <a:p>
            <a:r>
              <a:rPr lang="en-US" dirty="0"/>
              <a:t>3 : Sleet, Hail</a:t>
            </a:r>
          </a:p>
          <a:p>
            <a:r>
              <a:rPr lang="en-US" dirty="0"/>
              <a:t>12 : Freezing Rain or Drizzle</a:t>
            </a:r>
          </a:p>
          <a:p>
            <a:r>
              <a:rPr lang="en-US" dirty="0"/>
              <a:t>7 : Blowing Sand, Soil, Dirt</a:t>
            </a:r>
          </a:p>
          <a:p>
            <a:r>
              <a:rPr lang="en-US" dirty="0"/>
              <a:t>11 : Blowing Snow</a:t>
            </a:r>
          </a:p>
          <a:p>
            <a:r>
              <a:rPr lang="en-US" dirty="0"/>
              <a:t>6 : Severe Crosswinds</a:t>
            </a:r>
          </a:p>
          <a:p>
            <a:endParaRPr lang="en-US" dirty="0"/>
          </a:p>
        </p:txBody>
      </p:sp>
      <p:pic>
        <p:nvPicPr>
          <p:cNvPr id="4" name="Picture 3" descr="weather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72" y="1417637"/>
            <a:ext cx="4852064" cy="32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2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accidents with adverse </a:t>
            </a:r>
            <a:r>
              <a:rPr lang="en-US" dirty="0"/>
              <a:t>weather </a:t>
            </a:r>
            <a:r>
              <a:rPr lang="en-US" dirty="0" smtClean="0"/>
              <a:t>was </a:t>
            </a:r>
            <a:r>
              <a:rPr lang="en-US" dirty="0"/>
              <a:t>2,759 and accounted for 28.13% of serious </a:t>
            </a:r>
            <a:r>
              <a:rPr lang="en-US" dirty="0" smtClean="0"/>
              <a:t>fatalities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common type of adverse weather was cloudiness. 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in most accidents involving serious fatalities the weather was clear (in 6,974 instances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 descr="weather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67" y="3478839"/>
            <a:ext cx="4609461" cy="30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52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Road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Legend: </a:t>
            </a:r>
          </a:p>
          <a:p>
            <a:r>
              <a:rPr lang="en-US" dirty="0"/>
              <a:t>1 : Dry</a:t>
            </a:r>
          </a:p>
          <a:p>
            <a:r>
              <a:rPr lang="en-US" dirty="0"/>
              <a:t>2 : Wet</a:t>
            </a:r>
          </a:p>
          <a:p>
            <a:r>
              <a:rPr lang="en-US" dirty="0"/>
              <a:t>4 : Ice/Frost</a:t>
            </a:r>
          </a:p>
          <a:p>
            <a:r>
              <a:rPr lang="en-US" dirty="0"/>
              <a:t>3 : Snow</a:t>
            </a:r>
          </a:p>
          <a:p>
            <a:r>
              <a:rPr lang="en-US" dirty="0"/>
              <a:t>6 : Water (Standing or Moving)</a:t>
            </a:r>
          </a:p>
          <a:p>
            <a:r>
              <a:rPr lang="en-US" dirty="0"/>
              <a:t>10 : Slush</a:t>
            </a:r>
          </a:p>
          <a:p>
            <a:r>
              <a:rPr lang="en-US" dirty="0"/>
              <a:t>0 : Non-</a:t>
            </a:r>
            <a:r>
              <a:rPr lang="en-US" dirty="0" err="1"/>
              <a:t>Trafficway</a:t>
            </a:r>
            <a:r>
              <a:rPr lang="en-US" dirty="0"/>
              <a:t> Area or Driveway Access</a:t>
            </a:r>
          </a:p>
          <a:p>
            <a:r>
              <a:rPr lang="en-US" dirty="0"/>
              <a:t>11 : Mud, Dirt, Gravel</a:t>
            </a:r>
          </a:p>
        </p:txBody>
      </p:sp>
      <p:pic>
        <p:nvPicPr>
          <p:cNvPr id="4" name="Picture 3" descr="roads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47" y="1317755"/>
            <a:ext cx="4819961" cy="31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3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Road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/>
              <a:t>number of accidents </a:t>
            </a:r>
            <a:r>
              <a:rPr lang="en-US" dirty="0" smtClean="0"/>
              <a:t>with adverse </a:t>
            </a:r>
            <a:r>
              <a:rPr lang="en-US" dirty="0"/>
              <a:t>road conditions </a:t>
            </a:r>
            <a:r>
              <a:rPr lang="en-US" dirty="0" smtClean="0"/>
              <a:t>was </a:t>
            </a:r>
            <a:r>
              <a:rPr lang="en-US" dirty="0"/>
              <a:t>1,653 and accounted for 16.85% of serious </a:t>
            </a:r>
            <a:r>
              <a:rPr lang="en-US" dirty="0" smtClean="0"/>
              <a:t>fatalities.</a:t>
            </a:r>
          </a:p>
          <a:p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common type of adverse road condition was wetness.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majority of serious fatalities (8,027 instances) involved dry road conditions. </a:t>
            </a:r>
          </a:p>
        </p:txBody>
      </p:sp>
      <p:pic>
        <p:nvPicPr>
          <p:cNvPr id="4" name="Picture 3" descr="roads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6" y="3681382"/>
            <a:ext cx="4079127" cy="2719418"/>
          </a:xfrm>
          <a:prstGeom prst="rect">
            <a:avLst/>
          </a:prstGeom>
        </p:spPr>
      </p:pic>
      <p:pic>
        <p:nvPicPr>
          <p:cNvPr id="5" name="Picture 4" descr="roads_adverse_h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54" y="3681382"/>
            <a:ext cx="4169955" cy="27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5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800" dirty="0"/>
              <a:t>Legend: </a:t>
            </a:r>
          </a:p>
          <a:p>
            <a:r>
              <a:rPr lang="en-US" sz="1800" dirty="0"/>
              <a:t>1 : Daylight</a:t>
            </a:r>
          </a:p>
          <a:p>
            <a:r>
              <a:rPr lang="en-US" sz="1800" dirty="0"/>
              <a:t>2 : Dark – Not Lighted</a:t>
            </a:r>
          </a:p>
          <a:p>
            <a:r>
              <a:rPr lang="en-US" sz="1800" dirty="0"/>
              <a:t>3 : Dark – Lighted</a:t>
            </a:r>
          </a:p>
          <a:p>
            <a:r>
              <a:rPr lang="en-US" sz="1800" dirty="0"/>
              <a:t>5 : Dusk</a:t>
            </a:r>
          </a:p>
          <a:p>
            <a:r>
              <a:rPr lang="en-US" sz="1800" dirty="0"/>
              <a:t>4 : Dawn</a:t>
            </a:r>
          </a:p>
          <a:p>
            <a:r>
              <a:rPr lang="en-US" sz="1800" dirty="0"/>
              <a:t>6 : Dark – Unknown Lighting</a:t>
            </a:r>
          </a:p>
        </p:txBody>
      </p:sp>
      <p:pic>
        <p:nvPicPr>
          <p:cNvPr id="4" name="Picture 3" descr="light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30" y="1224749"/>
            <a:ext cx="4794981" cy="31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43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accidents with adverse </a:t>
            </a:r>
            <a:r>
              <a:rPr lang="en-US" dirty="0"/>
              <a:t>lighting conditions </a:t>
            </a:r>
            <a:r>
              <a:rPr lang="en-US" dirty="0" smtClean="0"/>
              <a:t>was </a:t>
            </a:r>
            <a:r>
              <a:rPr lang="en-US" dirty="0"/>
              <a:t>3,235 and accounted for 32.98% of serious </a:t>
            </a:r>
            <a:r>
              <a:rPr lang="en-US" dirty="0" smtClean="0"/>
              <a:t>fatalities. 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common type of adverse lighting condition was darkness with no or inadequate </a:t>
            </a:r>
            <a:r>
              <a:rPr lang="en-US" dirty="0" smtClean="0"/>
              <a:t>lighting (2,730 instances).  </a:t>
            </a:r>
          </a:p>
          <a:p>
            <a:r>
              <a:rPr lang="en-US" dirty="0"/>
              <a:t>H</a:t>
            </a:r>
            <a:r>
              <a:rPr lang="en-US" dirty="0" smtClean="0"/>
              <a:t>owever</a:t>
            </a:r>
            <a:r>
              <a:rPr lang="en-US" dirty="0"/>
              <a:t>, there were daylight conditions in most serious fatalities (5,234 instances).</a:t>
            </a:r>
          </a:p>
        </p:txBody>
      </p:sp>
      <p:pic>
        <p:nvPicPr>
          <p:cNvPr id="4" name="Picture 3" descr="light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90" y="3898623"/>
            <a:ext cx="4138526" cy="27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04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 Analysis:  Causation 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Proportion </a:t>
            </a:r>
            <a:r>
              <a:rPr lang="en-US" sz="2800" dirty="0"/>
              <a:t>of Solely Human-Caused Serious Fatalities: 35.59 </a:t>
            </a:r>
            <a:r>
              <a:rPr lang="en-US" sz="2800" dirty="0" smtClean="0"/>
              <a:t>%</a:t>
            </a:r>
          </a:p>
          <a:p>
            <a:pPr marL="11430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/>
              <a:t>Proportion of Solely Environment-Related Serious Fatalities: 20.58 </a:t>
            </a:r>
            <a:r>
              <a:rPr lang="en-US" sz="2800" dirty="0" smtClean="0"/>
              <a:t>%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Proportion of Combined Human and Environment-Caused Serious Fatalities: 43.83 </a:t>
            </a:r>
            <a:r>
              <a:rPr lang="en-US" sz="2800" dirty="0" smtClean="0"/>
              <a:t>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2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Preparations: Getting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Obtained </a:t>
            </a:r>
            <a:r>
              <a:rPr lang="en-US" sz="2800" dirty="0"/>
              <a:t>the data from the 2015 Traffic Fatalities provided by NHTSA available </a:t>
            </a:r>
            <a:r>
              <a:rPr lang="en-US" sz="2800" dirty="0" smtClean="0"/>
              <a:t>at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://www.kaggle.com/nhtsa/2015-traffic-</a:t>
            </a:r>
            <a:r>
              <a:rPr lang="en-US" sz="2800" dirty="0" smtClean="0">
                <a:hlinkClick r:id="rId2"/>
              </a:rPr>
              <a:t>fatalities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Consisted </a:t>
            </a:r>
            <a:r>
              <a:rPr lang="en-US" sz="2800" dirty="0"/>
              <a:t>of 17 related </a:t>
            </a:r>
            <a:r>
              <a:rPr lang="en-US" sz="2800" dirty="0" err="1"/>
              <a:t>csv</a:t>
            </a:r>
            <a:r>
              <a:rPr lang="en-US" sz="2800" dirty="0"/>
              <a:t> files containing common unique case identifiers.  </a:t>
            </a:r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ccompanying </a:t>
            </a:r>
            <a:r>
              <a:rPr lang="en-US" sz="2800" dirty="0"/>
              <a:t>NHTSA documentation defines the meanings of the codes </a:t>
            </a:r>
            <a:r>
              <a:rPr lang="en-US" sz="2800" dirty="0" smtClean="0"/>
              <a:t>used. </a:t>
            </a:r>
          </a:p>
          <a:p>
            <a:pPr lvl="1"/>
            <a:r>
              <a:rPr lang="en-US" sz="2400" b="1" dirty="0" smtClean="0"/>
              <a:t>Fatality </a:t>
            </a:r>
            <a:r>
              <a:rPr lang="en-US" sz="2400" b="1" dirty="0"/>
              <a:t>Analysis Reporting System (FARS) Analytical User’s </a:t>
            </a:r>
            <a:r>
              <a:rPr lang="en-US" sz="2400" b="1" dirty="0" smtClean="0"/>
              <a:t>Manual</a:t>
            </a:r>
            <a:r>
              <a:rPr lang="en-US" sz="2400" dirty="0" smtClean="0"/>
              <a:t> </a:t>
            </a:r>
            <a:r>
              <a:rPr lang="en-US" sz="2400" dirty="0"/>
              <a:t>for 1975-</a:t>
            </a:r>
            <a:r>
              <a:rPr lang="en-US" sz="2400" dirty="0" smtClean="0"/>
              <a:t>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2171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most cases there is a shared combination of human and environment-related causes of serious fatalities</a:t>
            </a:r>
            <a:r>
              <a:rPr lang="en-US" sz="2800" dirty="0" smtClean="0"/>
              <a:t>.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Where only one or the other factor is solely present, human-related factors are more often than not to blame.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0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Preparations: </a:t>
            </a:r>
            <a:r>
              <a:rPr lang="en-US" dirty="0" smtClean="0"/>
              <a:t>Merging the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Merged the following datasets using the pandas merge function:  Accident</a:t>
            </a:r>
            <a:r>
              <a:rPr lang="en-US" sz="2400" dirty="0"/>
              <a:t>, Vehicle, Person, Distract, </a:t>
            </a:r>
            <a:r>
              <a:rPr lang="en-US" sz="2400" dirty="0" err="1"/>
              <a:t>Drimpair</a:t>
            </a:r>
            <a:r>
              <a:rPr lang="en-US" sz="2400" dirty="0"/>
              <a:t>, Factor, Maneuver, </a:t>
            </a:r>
            <a:r>
              <a:rPr lang="en-US" sz="2400" dirty="0" err="1"/>
              <a:t>Violatn</a:t>
            </a:r>
            <a:r>
              <a:rPr lang="en-US" sz="2400" dirty="0"/>
              <a:t> and Vision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First Vehicle was merged to Accident on </a:t>
            </a:r>
            <a:r>
              <a:rPr lang="en-US" sz="2400" dirty="0" smtClean="0"/>
              <a:t>the common key ST_CASE </a:t>
            </a:r>
            <a:r>
              <a:rPr lang="en-US" sz="2400" dirty="0"/>
              <a:t>into a new </a:t>
            </a:r>
            <a:r>
              <a:rPr lang="en-US" sz="2400" dirty="0" err="1"/>
              <a:t>dataframe</a:t>
            </a:r>
            <a:r>
              <a:rPr lang="en-US" sz="2400" dirty="0"/>
              <a:t> called </a:t>
            </a:r>
            <a:r>
              <a:rPr lang="en-US" sz="2400" b="1" dirty="0" smtClean="0"/>
              <a:t>traffic</a:t>
            </a:r>
            <a:r>
              <a:rPr lang="en-US" sz="2400" dirty="0" smtClean="0"/>
              <a:t>.  </a:t>
            </a:r>
            <a:r>
              <a:rPr lang="en-US" sz="2400" dirty="0"/>
              <a:t>Person was then merged to </a:t>
            </a:r>
            <a:r>
              <a:rPr lang="en-US" sz="2400" b="1" dirty="0"/>
              <a:t>traffic</a:t>
            </a:r>
            <a:r>
              <a:rPr lang="en-US" sz="2400" dirty="0"/>
              <a:t> </a:t>
            </a:r>
            <a:r>
              <a:rPr lang="en-US" sz="2400" dirty="0" smtClean="0"/>
              <a:t>on the common keys </a:t>
            </a:r>
            <a:r>
              <a:rPr lang="en-US" sz="2400" dirty="0"/>
              <a:t>ST_CASE and VEH_NO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remaining datasets were placed into a list (</a:t>
            </a:r>
            <a:r>
              <a:rPr lang="en-US" sz="2400" dirty="0" err="1"/>
              <a:t>to_merge</a:t>
            </a:r>
            <a:r>
              <a:rPr lang="en-US" sz="2400" dirty="0"/>
              <a:t> = [distract, </a:t>
            </a:r>
            <a:r>
              <a:rPr lang="en-US" sz="2400" dirty="0" err="1"/>
              <a:t>dr_impair</a:t>
            </a:r>
            <a:r>
              <a:rPr lang="en-US" sz="2400" dirty="0"/>
              <a:t>, factor, maneuver, violation, vision]) and then merged to </a:t>
            </a:r>
            <a:r>
              <a:rPr lang="en-US" sz="2400" b="1" dirty="0" smtClean="0"/>
              <a:t>traffic </a:t>
            </a:r>
            <a:r>
              <a:rPr lang="en-US" sz="2400" dirty="0" smtClean="0"/>
              <a:t>via </a:t>
            </a:r>
            <a:r>
              <a:rPr lang="en-US" sz="2400" dirty="0"/>
              <a:t>a for loop on ST_CASE and VEH_NO.</a:t>
            </a:r>
          </a:p>
        </p:txBody>
      </p:sp>
    </p:spTree>
    <p:extLst>
      <p:ext uri="{BB962C8B-B14F-4D97-AF65-F5344CB8AC3E}">
        <p14:creationId xmlns:p14="http://schemas.microsoft.com/office/powerpoint/2010/main" val="178527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Preparations: 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Searched for outliers </a:t>
            </a:r>
            <a:r>
              <a:rPr lang="en-US" sz="2800" dirty="0"/>
              <a:t>in the </a:t>
            </a:r>
            <a:r>
              <a:rPr lang="en-US" sz="2800" dirty="0" smtClean="0"/>
              <a:t>few numerical columns using </a:t>
            </a:r>
            <a:r>
              <a:rPr lang="en-US" sz="2800" dirty="0" err="1" smtClean="0"/>
              <a:t>value_counts</a:t>
            </a:r>
            <a:r>
              <a:rPr lang="en-US" sz="2800" dirty="0" smtClean="0"/>
              <a:t> function.</a:t>
            </a:r>
          </a:p>
          <a:p>
            <a:r>
              <a:rPr lang="en-US" sz="2800" dirty="0" smtClean="0"/>
              <a:t> TRAV_SP </a:t>
            </a:r>
            <a:r>
              <a:rPr lang="en-US" sz="2800" dirty="0"/>
              <a:t>(the travel speed), VSPD_LIM (speed limit) and AGE all contained inordinately large values that were actually codes for Unknown-type values (999, 998, </a:t>
            </a:r>
            <a:r>
              <a:rPr lang="en-US" sz="2800" dirty="0" err="1"/>
              <a:t>etc</a:t>
            </a:r>
            <a:r>
              <a:rPr lang="en-US" sz="2800" dirty="0"/>
              <a:t>). </a:t>
            </a:r>
            <a:endParaRPr lang="en-US" sz="2800" dirty="0" smtClean="0"/>
          </a:p>
          <a:p>
            <a:r>
              <a:rPr lang="en-US" sz="2800" dirty="0" smtClean="0"/>
              <a:t>Converted all to zero and the existing zeroes in Age to 1 to avoid confusion with infants.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65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Preparations: Cleaning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Created binary variable equivalents of several existing categorical variables with a _BIN prefix.  </a:t>
            </a:r>
            <a:endParaRPr lang="en-US" sz="2800" dirty="0"/>
          </a:p>
          <a:p>
            <a:r>
              <a:rPr lang="en-US" sz="2800" dirty="0"/>
              <a:t>The final </a:t>
            </a:r>
            <a:r>
              <a:rPr lang="en-US" sz="2800" dirty="0" smtClean="0"/>
              <a:t>binary variable </a:t>
            </a:r>
            <a:r>
              <a:rPr lang="en-US" sz="2800" dirty="0"/>
              <a:t>created was </a:t>
            </a:r>
            <a:r>
              <a:rPr lang="en-US" sz="2800" dirty="0" smtClean="0"/>
              <a:t>called SERIOUS_FATALS, based </a:t>
            </a:r>
            <a:r>
              <a:rPr lang="en-US" sz="2800" dirty="0"/>
              <a:t>on the FATALS column where FATALS (number of fatalities in a given accident) was greater than 1. </a:t>
            </a:r>
            <a:endParaRPr lang="en-US" sz="2800" dirty="0" smtClean="0"/>
          </a:p>
          <a:p>
            <a:r>
              <a:rPr lang="en-US" sz="2800" dirty="0" smtClean="0"/>
              <a:t>Prepared for later use with machine learning algorithms with SERIOUS_FATALS the intended target variable.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9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Data Analysis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Time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Mean, median and most frequent Month for fatalities is July</a:t>
            </a:r>
          </a:p>
          <a:p>
            <a:r>
              <a:rPr lang="en-US" sz="3200" dirty="0" smtClean="0"/>
              <a:t>Mean and median Weekday was Wednesday, but most frequent Weekday is Saturday.</a:t>
            </a:r>
          </a:p>
          <a:p>
            <a:r>
              <a:rPr lang="en-US" sz="3200" dirty="0" smtClean="0"/>
              <a:t>Mean and </a:t>
            </a:r>
            <a:r>
              <a:rPr lang="en-US" sz="3200" dirty="0"/>
              <a:t>median Hour is somewhere between 1pm and </a:t>
            </a:r>
            <a:r>
              <a:rPr lang="en-US" sz="3200" dirty="0" smtClean="0"/>
              <a:t>2pm, but most frequent Hour is 5pm (Rush Hour). </a:t>
            </a:r>
          </a:p>
        </p:txBody>
      </p:sp>
    </p:spTree>
    <p:extLst>
      <p:ext uri="{BB962C8B-B14F-4D97-AF65-F5344CB8AC3E}">
        <p14:creationId xmlns:p14="http://schemas.microsoft.com/office/powerpoint/2010/main" val="268617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Fatalities</a:t>
            </a:r>
          </a:p>
        </p:txBody>
      </p:sp>
      <p:pic>
        <p:nvPicPr>
          <p:cNvPr id="4" name="Content Placeholder 3" descr="fatal_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2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2640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236</TotalTime>
  <Words>1360</Words>
  <Application>Microsoft Macintosh PowerPoint</Application>
  <PresentationFormat>On-screen Show (4:3)</PresentationFormat>
  <Paragraphs>187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Analysis of Traffic Fatalities in 2015</vt:lpstr>
      <vt:lpstr>Questions Presented</vt:lpstr>
      <vt:lpstr>Initial Preparations: Getting the Data</vt:lpstr>
      <vt:lpstr>Initial Preparations: Merging the Datasets</vt:lpstr>
      <vt:lpstr>Initial Preparations: Cleaning the Data</vt:lpstr>
      <vt:lpstr>Initial Preparations: Cleaning the Data</vt:lpstr>
      <vt:lpstr>Data Analysis</vt:lpstr>
      <vt:lpstr>Data Analysis: Time Variables</vt:lpstr>
      <vt:lpstr>Data Analysis: Fatalities</vt:lpstr>
      <vt:lpstr>Data Analysis: Fatalities</vt:lpstr>
      <vt:lpstr>Data Analysis: Drunk Drivers</vt:lpstr>
      <vt:lpstr>Data Analysis: Drunk Drivers</vt:lpstr>
      <vt:lpstr>Data Analysis: Drug Users</vt:lpstr>
      <vt:lpstr>Data Analysis: Drug Users</vt:lpstr>
      <vt:lpstr>Data Analysis: Travel Speed</vt:lpstr>
      <vt:lpstr>Data Analysis: Travel Speed</vt:lpstr>
      <vt:lpstr>Data Analysis: Driver Distraction</vt:lpstr>
      <vt:lpstr>Data Analysis: Driver Distraction</vt:lpstr>
      <vt:lpstr>Data Analysis: Traffic Violations</vt:lpstr>
      <vt:lpstr>Data Analysis: Traffic Violations</vt:lpstr>
      <vt:lpstr>Data Analysis: Traffic Violations</vt:lpstr>
      <vt:lpstr>Data Analysis: Traffic Violations</vt:lpstr>
      <vt:lpstr>Data Analysis: Weather</vt:lpstr>
      <vt:lpstr>Data Analysis: Weather</vt:lpstr>
      <vt:lpstr>Data Analysis: Road Conditions</vt:lpstr>
      <vt:lpstr>Data Analysis: Road Conditions</vt:lpstr>
      <vt:lpstr>Data Analysis: Lighting</vt:lpstr>
      <vt:lpstr>Data Analysis: Lighting</vt:lpstr>
      <vt:lpstr>Data Analysis:  Causation Summary</vt:lpstr>
      <vt:lpstr>Data Analysis: 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Traffic Fatalities in 2015</dc:title>
  <dc:creator>C</dc:creator>
  <cp:lastModifiedBy>C</cp:lastModifiedBy>
  <cp:revision>34</cp:revision>
  <dcterms:created xsi:type="dcterms:W3CDTF">2018-07-14T23:11:05Z</dcterms:created>
  <dcterms:modified xsi:type="dcterms:W3CDTF">2018-07-15T20:19:59Z</dcterms:modified>
</cp:coreProperties>
</file>