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5" r:id="rId10"/>
    <p:sldId id="284" r:id="rId11"/>
    <p:sldId id="286" r:id="rId12"/>
    <p:sldId id="267" r:id="rId13"/>
    <p:sldId id="287" r:id="rId14"/>
    <p:sldId id="268" r:id="rId15"/>
    <p:sldId id="288" r:id="rId16"/>
    <p:sldId id="269" r:id="rId17"/>
    <p:sldId id="271" r:id="rId18"/>
    <p:sldId id="270" r:id="rId19"/>
    <p:sldId id="272" r:id="rId20"/>
    <p:sldId id="274" r:id="rId21"/>
    <p:sldId id="273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5" r:id="rId47"/>
    <p:sldId id="308" r:id="rId48"/>
    <p:sldId id="306" r:id="rId49"/>
    <p:sldId id="304" r:id="rId50"/>
    <p:sldId id="307" r:id="rId51"/>
    <p:sldId id="309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6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CAA7F-6876-F443-ACD0-2E9A45EC1460}" type="datetimeFigureOut">
              <a:rPr lang="en-US" smtClean="0"/>
              <a:t>8/22/18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692A4-FB15-9748-8C11-E6B9F4934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692A4-FB15-9748-8C11-E6B9F493494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6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1620-3C8C-6D45-89F9-579DE166C1D1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5126-1FD7-2C4B-BE66-C2466A6B8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1620-3C8C-6D45-89F9-579DE166C1D1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5126-1FD7-2C4B-BE66-C2466A6B8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1620-3C8C-6D45-89F9-579DE166C1D1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5126-1FD7-2C4B-BE66-C2466A6B8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1620-3C8C-6D45-89F9-579DE166C1D1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5126-1FD7-2C4B-BE66-C2466A6B8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1620-3C8C-6D45-89F9-579DE166C1D1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5126-1FD7-2C4B-BE66-C2466A6B8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1620-3C8C-6D45-89F9-579DE166C1D1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5126-1FD7-2C4B-BE66-C2466A6B8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1620-3C8C-6D45-89F9-579DE166C1D1}" type="datetimeFigureOut">
              <a:rPr lang="en-US" smtClean="0"/>
              <a:t>8/22/18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5126-1FD7-2C4B-BE66-C2466A6B8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1620-3C8C-6D45-89F9-579DE166C1D1}" type="datetimeFigureOut">
              <a:rPr lang="en-US" smtClean="0"/>
              <a:t>8/22/18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5126-1FD7-2C4B-BE66-C2466A6B8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1620-3C8C-6D45-89F9-579DE166C1D1}" type="datetimeFigureOut">
              <a:rPr lang="en-US" smtClean="0"/>
              <a:t>8/22/18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5126-1FD7-2C4B-BE66-C2466A6B8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1620-3C8C-6D45-89F9-579DE166C1D1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5126-1FD7-2C4B-BE66-C2466A6B89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1620-3C8C-6D45-89F9-579DE166C1D1}" type="datetimeFigureOut">
              <a:rPr lang="en-US" smtClean="0"/>
              <a:t>8/22/18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F85126-1FD7-2C4B-BE66-C2466A6B89D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4F85126-1FD7-2C4B-BE66-C2466A6B89D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99D1620-3C8C-6D45-89F9-579DE166C1D1}" type="datetimeFigureOut">
              <a:rPr lang="en-US" smtClean="0"/>
              <a:t>8/22/18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nhtsa/2015-traffic-fatalities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of Traffic Fatalities in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6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Fatalities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dirty="0"/>
              <a:t>Most </a:t>
            </a:r>
            <a:r>
              <a:rPr lang="cs-CZ" sz="2000" dirty="0" err="1"/>
              <a:t>common</a:t>
            </a:r>
            <a:r>
              <a:rPr lang="cs-CZ" sz="2000" dirty="0"/>
              <a:t> </a:t>
            </a:r>
            <a:r>
              <a:rPr lang="cs-CZ" sz="2000" dirty="0" err="1"/>
              <a:t>number</a:t>
            </a:r>
            <a:r>
              <a:rPr lang="cs-CZ" sz="2000" dirty="0"/>
              <a:t> </a:t>
            </a:r>
            <a:r>
              <a:rPr lang="cs-CZ" sz="2000" dirty="0" err="1"/>
              <a:t>of</a:t>
            </a:r>
            <a:r>
              <a:rPr lang="cs-CZ" sz="2000" dirty="0"/>
              <a:t> </a:t>
            </a:r>
            <a:r>
              <a:rPr lang="cs-CZ" sz="2000" dirty="0" err="1"/>
              <a:t>deaths</a:t>
            </a:r>
            <a:r>
              <a:rPr lang="cs-CZ" sz="2000" dirty="0"/>
              <a:t> per </a:t>
            </a:r>
            <a:r>
              <a:rPr lang="cs-CZ" sz="2000" dirty="0" err="1"/>
              <a:t>accident</a:t>
            </a:r>
            <a:r>
              <a:rPr lang="cs-CZ" sz="2000" dirty="0"/>
              <a:t> </a:t>
            </a:r>
            <a:r>
              <a:rPr lang="cs-CZ" sz="2000" dirty="0" err="1"/>
              <a:t>was</a:t>
            </a:r>
            <a:r>
              <a:rPr lang="cs-CZ" sz="2000" dirty="0"/>
              <a:t> 1. </a:t>
            </a:r>
          </a:p>
          <a:p>
            <a:pPr lvl="1"/>
            <a:r>
              <a:rPr lang="cs-CZ" dirty="0"/>
              <a:t>69,811 </a:t>
            </a:r>
            <a:r>
              <a:rPr lang="cs-CZ" dirty="0" err="1"/>
              <a:t>accidents</a:t>
            </a:r>
            <a:r>
              <a:rPr lang="cs-CZ" dirty="0"/>
              <a:t> in 2015</a:t>
            </a:r>
            <a:endParaRPr lang="en-US" dirty="0"/>
          </a:p>
          <a:p>
            <a:r>
              <a:rPr lang="en-US" sz="2000" dirty="0"/>
              <a:t>9,808 SERIOUS_FATALS in 2015.</a:t>
            </a:r>
          </a:p>
          <a:p>
            <a:pPr lvl="1"/>
            <a:r>
              <a:rPr lang="mr-IN" dirty="0">
                <a:latin typeface="Calibri"/>
                <a:cs typeface="Calibri"/>
              </a:rPr>
              <a:t>12.32%</a:t>
            </a:r>
            <a:r>
              <a:rPr lang="en-US" dirty="0"/>
              <a:t> of all fatalities that year</a:t>
            </a:r>
          </a:p>
          <a:p>
            <a:r>
              <a:rPr lang="en-US" sz="2000" dirty="0"/>
              <a:t>Most common number of serious fatalities per accident was 2.</a:t>
            </a:r>
          </a:p>
          <a:p>
            <a:pPr lvl="1"/>
            <a:r>
              <a:rPr lang="en-US" dirty="0"/>
              <a:t>7,379 accidents in 2015</a:t>
            </a:r>
          </a:p>
          <a:p>
            <a:endParaRPr lang="en-US" dirty="0"/>
          </a:p>
        </p:txBody>
      </p:sp>
      <p:pic>
        <p:nvPicPr>
          <p:cNvPr id="4" name="Picture 3" descr="fatal_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486" y="3866878"/>
            <a:ext cx="4436718" cy="281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21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Drunk Drivers</a:t>
            </a:r>
          </a:p>
        </p:txBody>
      </p:sp>
      <p:pic>
        <p:nvPicPr>
          <p:cNvPr id="4" name="Content Placeholder 3" descr="drunk_his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" b="27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57771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Analysis: Drunk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</a:t>
            </a:r>
            <a:r>
              <a:rPr lang="en-US" dirty="0"/>
              <a:t>number of drunk drivers </a:t>
            </a:r>
            <a:r>
              <a:rPr lang="en-US" dirty="0" smtClean="0"/>
              <a:t>in </a:t>
            </a:r>
            <a:r>
              <a:rPr lang="en-US" dirty="0"/>
              <a:t>serious fatalities was 3,136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Drunk drivers were involved in 31.97% of serious fatalities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Usually </a:t>
            </a:r>
            <a:r>
              <a:rPr lang="en-US" dirty="0"/>
              <a:t>only 1 drunk driver </a:t>
            </a:r>
            <a:r>
              <a:rPr lang="en-US" dirty="0" smtClean="0"/>
              <a:t>involved (2,886 accidents).  </a:t>
            </a:r>
          </a:p>
          <a:p>
            <a:r>
              <a:rPr lang="en-US" dirty="0" smtClean="0"/>
              <a:t>Occasionally </a:t>
            </a:r>
            <a:r>
              <a:rPr lang="en-US" dirty="0"/>
              <a:t>there were 2 (243 accidents), but never more than 3 drunk drivers involved (7 accidents). </a:t>
            </a:r>
          </a:p>
        </p:txBody>
      </p:sp>
      <p:pic>
        <p:nvPicPr>
          <p:cNvPr id="4" name="Picture 3" descr="drunk_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804" y="3494482"/>
            <a:ext cx="4359478" cy="290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61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Drug Users</a:t>
            </a:r>
          </a:p>
        </p:txBody>
      </p:sp>
      <p:pic>
        <p:nvPicPr>
          <p:cNvPr id="4" name="Content Placeholder 3" descr="drugs_his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" b="27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31575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Analysis: Drug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total number of drug users involved in serious fatalities was 450.  </a:t>
            </a:r>
            <a:endParaRPr lang="en-US" sz="2400" dirty="0" smtClean="0"/>
          </a:p>
          <a:p>
            <a:r>
              <a:rPr lang="en-US" sz="2400" dirty="0" smtClean="0"/>
              <a:t>Drug </a:t>
            </a:r>
            <a:r>
              <a:rPr lang="en-US" sz="2400" dirty="0"/>
              <a:t>users were involved in 13.23% of serious fatalities. </a:t>
            </a:r>
            <a:endParaRPr lang="en-US" sz="2400" dirty="0" smtClean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 descr="drugs_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847" y="3088032"/>
            <a:ext cx="4969152" cy="331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Travel Speed</a:t>
            </a:r>
          </a:p>
        </p:txBody>
      </p:sp>
      <p:pic>
        <p:nvPicPr>
          <p:cNvPr id="4" name="Content Placeholder 3" descr="speed_his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" b="27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2733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Analysis: Travel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</a:t>
            </a:r>
            <a:r>
              <a:rPr lang="en-US" sz="2000" dirty="0" smtClean="0"/>
              <a:t>ajority </a:t>
            </a:r>
            <a:r>
              <a:rPr lang="en-US" sz="2000" dirty="0"/>
              <a:t>of </a:t>
            </a:r>
            <a:r>
              <a:rPr lang="en-US" sz="2000" dirty="0" smtClean="0"/>
              <a:t>the </a:t>
            </a:r>
            <a:r>
              <a:rPr lang="en-US" sz="2000" dirty="0"/>
              <a:t>travel speeds were contained within </a:t>
            </a:r>
            <a:r>
              <a:rPr lang="en-US" sz="2000" dirty="0" smtClean="0"/>
              <a:t>posted limits</a:t>
            </a:r>
          </a:p>
          <a:p>
            <a:r>
              <a:rPr lang="en-US" sz="2000" dirty="0" smtClean="0"/>
              <a:t>1,360 accidents involved </a:t>
            </a:r>
            <a:r>
              <a:rPr lang="en-US" sz="2000" dirty="0"/>
              <a:t>excess speed (over the posted limit) </a:t>
            </a:r>
            <a:endParaRPr lang="en-US" sz="2000" dirty="0" smtClean="0"/>
          </a:p>
          <a:p>
            <a:pPr lvl="1"/>
            <a:r>
              <a:rPr lang="en-US" sz="1800" dirty="0"/>
              <a:t>13.87% of serious </a:t>
            </a:r>
            <a:r>
              <a:rPr lang="en-US" sz="1800" dirty="0" smtClean="0"/>
              <a:t>fatalities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verage </a:t>
            </a:r>
            <a:r>
              <a:rPr lang="en-US" sz="2000" dirty="0"/>
              <a:t>excess speed was  71 m.p.h.  </a:t>
            </a:r>
            <a:endParaRPr lang="en-US" sz="2000" dirty="0" smtClean="0"/>
          </a:p>
          <a:p>
            <a:r>
              <a:rPr lang="en-US" sz="2000" dirty="0" smtClean="0"/>
              <a:t>Average amount over limit was 21 </a:t>
            </a:r>
            <a:r>
              <a:rPr lang="en-US" sz="2000" dirty="0"/>
              <a:t>m.p.h.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peed_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22" y="3424541"/>
            <a:ext cx="4464389" cy="297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41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 Analysis: Driver Distraction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700" dirty="0"/>
              <a:t>Legend: </a:t>
            </a:r>
          </a:p>
          <a:p>
            <a:r>
              <a:rPr lang="en-US" sz="1700" dirty="0"/>
              <a:t>0 : Not Distracted</a:t>
            </a:r>
          </a:p>
          <a:p>
            <a:r>
              <a:rPr lang="en-US" sz="1700" dirty="0"/>
              <a:t>93 : Inattention (Inattentive), Details Unknown</a:t>
            </a:r>
          </a:p>
          <a:p>
            <a:r>
              <a:rPr lang="en-US" sz="1700" dirty="0"/>
              <a:t>98 : Other Distraction</a:t>
            </a:r>
          </a:p>
          <a:p>
            <a:r>
              <a:rPr lang="en-US" sz="1700" dirty="0"/>
              <a:t>3 : By Other Occupant(s)</a:t>
            </a:r>
          </a:p>
          <a:p>
            <a:r>
              <a:rPr lang="en-US" sz="1700" dirty="0"/>
              <a:t>17 : Distraction/Inattention</a:t>
            </a:r>
          </a:p>
          <a:p>
            <a:r>
              <a:rPr lang="en-US" sz="1700" dirty="0"/>
              <a:t>92 : Distraction (Distracted), Details Unknown</a:t>
            </a:r>
          </a:p>
          <a:p>
            <a:r>
              <a:rPr lang="en-US" sz="1700" dirty="0"/>
              <a:t>15 : Other Cellular Phone Related</a:t>
            </a:r>
          </a:p>
          <a:p>
            <a:r>
              <a:rPr lang="en-US" sz="1700" dirty="0"/>
              <a:t>1 : Looked But Did Not See</a:t>
            </a:r>
          </a:p>
        </p:txBody>
      </p:sp>
      <p:pic>
        <p:nvPicPr>
          <p:cNvPr id="4" name="Picture 3" descr="distract_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68" y="1298472"/>
            <a:ext cx="5294459" cy="299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59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Data Analysis: Driver Distraction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accidents </a:t>
            </a:r>
            <a:r>
              <a:rPr lang="en-US" dirty="0"/>
              <a:t>involving distracted drivers was 690 and accounted for 7.04% of serious fatalities. 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/>
              <a:t>common distraction </a:t>
            </a:r>
            <a:r>
              <a:rPr lang="en-US" dirty="0" smtClean="0"/>
              <a:t>was general inattention. </a:t>
            </a:r>
          </a:p>
          <a:p>
            <a:r>
              <a:rPr lang="en-US" dirty="0" smtClean="0"/>
              <a:t>Most </a:t>
            </a:r>
            <a:r>
              <a:rPr lang="en-US" dirty="0"/>
              <a:t>common specific types of distractions were those resulting from other vehicle occupants </a:t>
            </a:r>
            <a:r>
              <a:rPr lang="en-US" dirty="0" smtClean="0"/>
              <a:t>(10.58%) </a:t>
            </a:r>
            <a:r>
              <a:rPr lang="en-US" dirty="0"/>
              <a:t>and from cell phone-related distractions </a:t>
            </a:r>
            <a:r>
              <a:rPr lang="en-US" dirty="0" smtClean="0"/>
              <a:t>(5.36%)</a:t>
            </a:r>
            <a:r>
              <a:rPr lang="en-US" dirty="0"/>
              <a:t>. </a:t>
            </a:r>
          </a:p>
        </p:txBody>
      </p:sp>
      <p:pic>
        <p:nvPicPr>
          <p:cNvPr id="4" name="Picture 3" descr="distract_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075" y="3838338"/>
            <a:ext cx="4315457" cy="287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27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Data Analysis: Traffic Violations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900" dirty="0"/>
              <a:t>Legend: </a:t>
            </a:r>
          </a:p>
          <a:p>
            <a:r>
              <a:rPr lang="en-US" sz="1900" dirty="0"/>
              <a:t>0 : None</a:t>
            </a:r>
          </a:p>
          <a:p>
            <a:r>
              <a:rPr lang="en-US" sz="1900" dirty="0"/>
              <a:t>1 : Manslaughter or Homicide</a:t>
            </a:r>
          </a:p>
          <a:p>
            <a:r>
              <a:rPr lang="en-US" sz="1900" dirty="0"/>
              <a:t>11 : Driving While Intoxicated (Alcohol or Drugs) or BAC above Limit</a:t>
            </a:r>
          </a:p>
          <a:p>
            <a:r>
              <a:rPr lang="en-US" sz="1900" dirty="0"/>
              <a:t>2 : Willful Reckless Driving; Driving to Endanger; Negligent Driving</a:t>
            </a:r>
          </a:p>
          <a:p>
            <a:r>
              <a:rPr lang="en-US" sz="1900" dirty="0"/>
              <a:t>72 : Other Driver License Violations</a:t>
            </a:r>
          </a:p>
          <a:p>
            <a:r>
              <a:rPr lang="en-US" sz="1900" dirty="0"/>
              <a:t>4 : Inattentive, Careless, Improper Driving</a:t>
            </a:r>
          </a:p>
          <a:p>
            <a:r>
              <a:rPr lang="en-US" sz="1900" dirty="0"/>
              <a:t>3 : Unsafe Reckless (Not Willful, Wanton Reckless) Driving</a:t>
            </a:r>
          </a:p>
          <a:p>
            <a:r>
              <a:rPr lang="en-US" sz="1900" dirty="0"/>
              <a:t>46 : Fail to Yield Generally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viol_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18" y="1224749"/>
            <a:ext cx="4723628" cy="299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6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Presented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Can we target the </a:t>
            </a:r>
            <a:r>
              <a:rPr lang="en-US" sz="2800" dirty="0" smtClean="0"/>
              <a:t>times and places where fatal </a:t>
            </a:r>
            <a:r>
              <a:rPr lang="en-US" sz="2800" dirty="0"/>
              <a:t>accidents are most likely to occur? </a:t>
            </a:r>
            <a:endParaRPr lang="en-US" sz="2800" dirty="0" smtClean="0"/>
          </a:p>
          <a:p>
            <a:pPr marL="114300" indent="0">
              <a:buNone/>
            </a:pPr>
            <a:endParaRPr lang="en-US" sz="2800" dirty="0" smtClean="0"/>
          </a:p>
          <a:p>
            <a:r>
              <a:rPr lang="en-US" sz="2800" dirty="0"/>
              <a:t>A</a:t>
            </a:r>
            <a:r>
              <a:rPr lang="en-US" sz="2800" dirty="0" smtClean="0"/>
              <a:t>re </a:t>
            </a:r>
            <a:r>
              <a:rPr lang="en-US" sz="2800" dirty="0"/>
              <a:t>human factors such as impairment due to drugs, alcohol or even distraction greater factors than </a:t>
            </a:r>
            <a:r>
              <a:rPr lang="en-US" sz="2800" dirty="0" smtClean="0"/>
              <a:t>environmental factors such as weather, road conditions or lighting conditions in causing serious fatal accidents?  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698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675E47"/>
                </a:solidFill>
              </a:rPr>
              <a:t>Data Analysis: Traffic Violations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 accidents </a:t>
            </a:r>
            <a:r>
              <a:rPr lang="en-US" dirty="0"/>
              <a:t>in which drivers were charged </a:t>
            </a:r>
            <a:r>
              <a:rPr lang="en-US" dirty="0" smtClean="0"/>
              <a:t>was 993 </a:t>
            </a:r>
            <a:r>
              <a:rPr lang="en-US" dirty="0"/>
              <a:t>and accounted for just 10.12% of serious fatalities.  </a:t>
            </a:r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/>
              <a:t>common violation charged </a:t>
            </a:r>
            <a:r>
              <a:rPr lang="en-US" dirty="0" smtClean="0"/>
              <a:t>was Manslaughter </a:t>
            </a:r>
            <a:r>
              <a:rPr lang="en-US" dirty="0"/>
              <a:t>or Homicide. </a:t>
            </a:r>
            <a:endParaRPr lang="en-US" dirty="0" smtClean="0"/>
          </a:p>
          <a:p>
            <a:r>
              <a:rPr lang="en-US" dirty="0" smtClean="0"/>
              <a:t>Later excluded impairment and speed offenses to avoid double counting.</a:t>
            </a:r>
            <a:endParaRPr lang="en-US" dirty="0"/>
          </a:p>
        </p:txBody>
      </p:sp>
      <p:pic>
        <p:nvPicPr>
          <p:cNvPr id="4" name="Picture 3" descr="viol_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927" y="3781264"/>
            <a:ext cx="3929304" cy="261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74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 Analysis: Traffic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1900" dirty="0"/>
              <a:t>Legend: </a:t>
            </a:r>
          </a:p>
          <a:p>
            <a:r>
              <a:rPr lang="en-US" sz="1900" dirty="0"/>
              <a:t>0 : None</a:t>
            </a:r>
          </a:p>
          <a:p>
            <a:r>
              <a:rPr lang="en-US" sz="1900" dirty="0"/>
              <a:t>1 : Manslaughter or Homicide</a:t>
            </a:r>
          </a:p>
          <a:p>
            <a:r>
              <a:rPr lang="en-US" sz="1900" dirty="0"/>
              <a:t>11 : Driving While Intoxicated (Alcohol or Drugs) or BAC above Limit</a:t>
            </a:r>
          </a:p>
          <a:p>
            <a:r>
              <a:rPr lang="en-US" sz="1900" dirty="0"/>
              <a:t>2 : Willful Reckless Driving; Driving to Endanger; Negligent Driving</a:t>
            </a:r>
          </a:p>
          <a:p>
            <a:r>
              <a:rPr lang="en-US" sz="1900" dirty="0"/>
              <a:t>72 : Other Driver License Violations</a:t>
            </a:r>
          </a:p>
          <a:p>
            <a:r>
              <a:rPr lang="en-US" sz="1900" dirty="0"/>
              <a:t>4 : Inattentive, Careless, Improper Driving</a:t>
            </a:r>
          </a:p>
          <a:p>
            <a:r>
              <a:rPr lang="en-US" sz="1900" dirty="0"/>
              <a:t>3 : Unsafe Reckless (Not Willful, Wanton Reckless) Driving</a:t>
            </a:r>
          </a:p>
          <a:p>
            <a:r>
              <a:rPr lang="en-US" sz="1900" dirty="0"/>
              <a:t>46 : Fail to Yield Generally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viol_other_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472" y="1210480"/>
            <a:ext cx="4666544" cy="299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33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675E47"/>
                </a:solidFill>
              </a:rPr>
              <a:t>Data Analysis: Traffic Violations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non</a:t>
            </a:r>
            <a:r>
              <a:rPr lang="en-US" dirty="0"/>
              <a:t>-impairment-related and non-speed-related violations </a:t>
            </a:r>
            <a:r>
              <a:rPr lang="en-US" dirty="0" smtClean="0"/>
              <a:t>charged was </a:t>
            </a:r>
            <a:r>
              <a:rPr lang="en-US" dirty="0"/>
              <a:t>676 and accounted for </a:t>
            </a:r>
            <a:r>
              <a:rPr lang="en-US" dirty="0" smtClean="0"/>
              <a:t>just 6.89</a:t>
            </a:r>
            <a:r>
              <a:rPr lang="en-US" dirty="0"/>
              <a:t>% of serious fatalities. </a:t>
            </a:r>
            <a:endParaRPr lang="en-US" dirty="0" smtClean="0"/>
          </a:p>
          <a:p>
            <a:pPr lvl="0">
              <a:buClr>
                <a:srgbClr val="A9A57C"/>
              </a:buClr>
            </a:pPr>
            <a:r>
              <a:rPr lang="en-US" dirty="0">
                <a:solidFill>
                  <a:srgbClr val="2F2B20"/>
                </a:solidFill>
              </a:rPr>
              <a:t>No charges were filed in 8,443 cases. </a:t>
            </a:r>
            <a:endParaRPr lang="en-US" dirty="0" smtClean="0"/>
          </a:p>
          <a:p>
            <a:r>
              <a:rPr lang="en-US" dirty="0" smtClean="0"/>
              <a:t>May therefore need greater deterrent </a:t>
            </a:r>
            <a:r>
              <a:rPr lang="en-US" dirty="0"/>
              <a:t>to driver behaviors that lead to serious fatalities in the future. </a:t>
            </a:r>
          </a:p>
          <a:p>
            <a:endParaRPr lang="en-US" dirty="0"/>
          </a:p>
        </p:txBody>
      </p:sp>
      <p:pic>
        <p:nvPicPr>
          <p:cNvPr id="4" name="Picture 3" descr="viol_other_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345" y="3766028"/>
            <a:ext cx="4295504" cy="286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83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Analysis: Weather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Legend</a:t>
            </a:r>
            <a:r>
              <a:rPr lang="en-US" dirty="0"/>
              <a:t>: </a:t>
            </a:r>
          </a:p>
          <a:p>
            <a:r>
              <a:rPr lang="en-US" dirty="0"/>
              <a:t>1 : Clear</a:t>
            </a:r>
          </a:p>
          <a:p>
            <a:r>
              <a:rPr lang="en-US" dirty="0"/>
              <a:t>10 : Cloudy</a:t>
            </a:r>
          </a:p>
          <a:p>
            <a:r>
              <a:rPr lang="en-US" dirty="0"/>
              <a:t>2 : Rain</a:t>
            </a:r>
          </a:p>
          <a:p>
            <a:r>
              <a:rPr lang="en-US" dirty="0"/>
              <a:t>4 : Snow</a:t>
            </a:r>
          </a:p>
          <a:p>
            <a:r>
              <a:rPr lang="en-US" dirty="0"/>
              <a:t>5 : Fog, Smog, Smoke</a:t>
            </a:r>
          </a:p>
          <a:p>
            <a:r>
              <a:rPr lang="en-US" dirty="0"/>
              <a:t>3 : Sleet, Hail</a:t>
            </a:r>
          </a:p>
          <a:p>
            <a:r>
              <a:rPr lang="en-US" dirty="0"/>
              <a:t>12 : Freezing Rain or Drizzle</a:t>
            </a:r>
          </a:p>
          <a:p>
            <a:r>
              <a:rPr lang="en-US" dirty="0"/>
              <a:t>7 : Blowing Sand, Soil, Dirt</a:t>
            </a:r>
          </a:p>
          <a:p>
            <a:r>
              <a:rPr lang="en-US" dirty="0"/>
              <a:t>11 : Blowing Snow</a:t>
            </a:r>
          </a:p>
          <a:p>
            <a:r>
              <a:rPr lang="en-US" dirty="0"/>
              <a:t>6 : Severe Crosswinds</a:t>
            </a:r>
          </a:p>
          <a:p>
            <a:endParaRPr lang="en-US" dirty="0"/>
          </a:p>
        </p:txBody>
      </p:sp>
      <p:pic>
        <p:nvPicPr>
          <p:cNvPr id="4" name="Picture 3" descr="weather_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472" y="1417637"/>
            <a:ext cx="4852064" cy="323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25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Weather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accidents with adverse </a:t>
            </a:r>
            <a:r>
              <a:rPr lang="en-US" dirty="0"/>
              <a:t>weather </a:t>
            </a:r>
            <a:r>
              <a:rPr lang="en-US" dirty="0" smtClean="0"/>
              <a:t>was </a:t>
            </a:r>
            <a:r>
              <a:rPr lang="en-US" dirty="0"/>
              <a:t>2,759 and accounted for 28.13% of serious </a:t>
            </a:r>
            <a:r>
              <a:rPr lang="en-US" dirty="0" smtClean="0"/>
              <a:t>fatalities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/>
              <a:t>common type of adverse weather was cloudiness. 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in most accidents involving serious fatalities the weather was clear (in 6,974 instances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4" name="Picture 3" descr="weather_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367" y="3478839"/>
            <a:ext cx="4609461" cy="307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52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Analysis: Road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Legend: </a:t>
            </a:r>
          </a:p>
          <a:p>
            <a:r>
              <a:rPr lang="en-US" dirty="0"/>
              <a:t>1 : Dry</a:t>
            </a:r>
          </a:p>
          <a:p>
            <a:r>
              <a:rPr lang="en-US" dirty="0"/>
              <a:t>2 : Wet</a:t>
            </a:r>
          </a:p>
          <a:p>
            <a:r>
              <a:rPr lang="en-US" dirty="0"/>
              <a:t>4 : Ice/Frost</a:t>
            </a:r>
          </a:p>
          <a:p>
            <a:r>
              <a:rPr lang="en-US" dirty="0"/>
              <a:t>3 : Snow</a:t>
            </a:r>
          </a:p>
          <a:p>
            <a:r>
              <a:rPr lang="en-US" dirty="0"/>
              <a:t>6 : Water (Standing or Moving)</a:t>
            </a:r>
          </a:p>
          <a:p>
            <a:r>
              <a:rPr lang="en-US" dirty="0"/>
              <a:t>10 : Slush</a:t>
            </a:r>
          </a:p>
          <a:p>
            <a:r>
              <a:rPr lang="en-US" dirty="0"/>
              <a:t>0 : Non-</a:t>
            </a:r>
            <a:r>
              <a:rPr lang="en-US" dirty="0" err="1"/>
              <a:t>Trafficway</a:t>
            </a:r>
            <a:r>
              <a:rPr lang="en-US" dirty="0"/>
              <a:t> Area or Driveway Access</a:t>
            </a:r>
          </a:p>
          <a:p>
            <a:r>
              <a:rPr lang="en-US" dirty="0"/>
              <a:t>11 : Mud, Dirt, Gravel</a:t>
            </a:r>
          </a:p>
        </p:txBody>
      </p:sp>
      <p:pic>
        <p:nvPicPr>
          <p:cNvPr id="4" name="Picture 3" descr="roads_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747" y="1317755"/>
            <a:ext cx="4819961" cy="316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34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Road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</a:t>
            </a:r>
            <a:r>
              <a:rPr lang="en-US" dirty="0"/>
              <a:t>number of accidents </a:t>
            </a:r>
            <a:r>
              <a:rPr lang="en-US" dirty="0" smtClean="0"/>
              <a:t>with adverse </a:t>
            </a:r>
            <a:r>
              <a:rPr lang="en-US" dirty="0"/>
              <a:t>road conditions </a:t>
            </a:r>
            <a:r>
              <a:rPr lang="en-US" dirty="0" smtClean="0"/>
              <a:t>was </a:t>
            </a:r>
            <a:r>
              <a:rPr lang="en-US" dirty="0"/>
              <a:t>1,653 and accounted for 16.85% of serious </a:t>
            </a:r>
            <a:r>
              <a:rPr lang="en-US" dirty="0" smtClean="0"/>
              <a:t>fatalities.</a:t>
            </a:r>
          </a:p>
          <a:p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/>
              <a:t>common type of adverse road condition was wetness.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</a:t>
            </a:r>
            <a:r>
              <a:rPr lang="en-US" dirty="0" smtClean="0"/>
              <a:t>the </a:t>
            </a:r>
            <a:r>
              <a:rPr lang="en-US" dirty="0"/>
              <a:t>majority of serious fatalities (8,027 instances) involved dry road conditions. </a:t>
            </a:r>
          </a:p>
        </p:txBody>
      </p:sp>
      <p:pic>
        <p:nvPicPr>
          <p:cNvPr id="4" name="Picture 3" descr="roads_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6" y="3681382"/>
            <a:ext cx="4079127" cy="2719418"/>
          </a:xfrm>
          <a:prstGeom prst="rect">
            <a:avLst/>
          </a:prstGeom>
        </p:spPr>
      </p:pic>
      <p:pic>
        <p:nvPicPr>
          <p:cNvPr id="5" name="Picture 4" descr="roads_adverse_hi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254" y="3681382"/>
            <a:ext cx="4169955" cy="277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95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Analysis: Lighting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1800" dirty="0"/>
              <a:t>Legend: </a:t>
            </a:r>
          </a:p>
          <a:p>
            <a:r>
              <a:rPr lang="en-US" sz="1800" dirty="0"/>
              <a:t>1 : Daylight</a:t>
            </a:r>
          </a:p>
          <a:p>
            <a:r>
              <a:rPr lang="en-US" sz="1800" dirty="0"/>
              <a:t>2 : Dark – Not Lighted</a:t>
            </a:r>
          </a:p>
          <a:p>
            <a:r>
              <a:rPr lang="en-US" sz="1800" dirty="0"/>
              <a:t>3 : Dark – Lighted</a:t>
            </a:r>
          </a:p>
          <a:p>
            <a:r>
              <a:rPr lang="en-US" sz="1800" dirty="0"/>
              <a:t>5 : Dusk</a:t>
            </a:r>
          </a:p>
          <a:p>
            <a:r>
              <a:rPr lang="en-US" sz="1800" dirty="0"/>
              <a:t>4 : Dawn</a:t>
            </a:r>
          </a:p>
          <a:p>
            <a:r>
              <a:rPr lang="en-US" sz="1800" dirty="0"/>
              <a:t>6 : Dark – Unknown Lighting</a:t>
            </a:r>
          </a:p>
        </p:txBody>
      </p:sp>
      <p:pic>
        <p:nvPicPr>
          <p:cNvPr id="4" name="Picture 3" descr="light_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30" y="1224749"/>
            <a:ext cx="4794981" cy="319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43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 accidents with adverse </a:t>
            </a:r>
            <a:r>
              <a:rPr lang="en-US" dirty="0"/>
              <a:t>lighting conditions </a:t>
            </a:r>
            <a:r>
              <a:rPr lang="en-US" dirty="0" smtClean="0"/>
              <a:t>was </a:t>
            </a:r>
            <a:r>
              <a:rPr lang="en-US" dirty="0"/>
              <a:t>3,235 and accounted for 32.98% of serious </a:t>
            </a:r>
            <a:r>
              <a:rPr lang="en-US" dirty="0" smtClean="0"/>
              <a:t>fatalities. </a:t>
            </a:r>
          </a:p>
          <a:p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/>
              <a:t>common type of adverse lighting condition was darkness with no or inadequate </a:t>
            </a:r>
            <a:r>
              <a:rPr lang="en-US" dirty="0" smtClean="0"/>
              <a:t>lighting (2,730 instances).  </a:t>
            </a:r>
          </a:p>
          <a:p>
            <a:r>
              <a:rPr lang="en-US" dirty="0"/>
              <a:t>H</a:t>
            </a:r>
            <a:r>
              <a:rPr lang="en-US" dirty="0" smtClean="0"/>
              <a:t>owever</a:t>
            </a:r>
            <a:r>
              <a:rPr lang="en-US" dirty="0"/>
              <a:t>, there were daylight conditions in most serious fatalities (5,234 instances).</a:t>
            </a:r>
          </a:p>
        </p:txBody>
      </p:sp>
      <p:pic>
        <p:nvPicPr>
          <p:cNvPr id="4" name="Picture 3" descr="light_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490" y="3898623"/>
            <a:ext cx="4138526" cy="27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04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Data Analysis:  Causation Summary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Proportion </a:t>
            </a:r>
            <a:r>
              <a:rPr lang="en-US" sz="2800" dirty="0"/>
              <a:t>of Solely Human-Caused Serious Fatalities: 35.59 </a:t>
            </a:r>
            <a:r>
              <a:rPr lang="en-US" sz="2800" dirty="0" smtClean="0"/>
              <a:t>%</a:t>
            </a:r>
          </a:p>
          <a:p>
            <a:pPr marL="114300" indent="0">
              <a:buNone/>
            </a:pPr>
            <a:r>
              <a:rPr lang="en-US" sz="2800" dirty="0" smtClean="0"/>
              <a:t> </a:t>
            </a:r>
            <a:endParaRPr lang="en-US" sz="2800" dirty="0"/>
          </a:p>
          <a:p>
            <a:r>
              <a:rPr lang="en-US" sz="2800" dirty="0"/>
              <a:t>Proportion of Solely Environment-Related Serious Fatalities: 20.58 </a:t>
            </a:r>
            <a:r>
              <a:rPr lang="en-US" sz="2800" dirty="0" smtClean="0"/>
              <a:t>%</a:t>
            </a:r>
          </a:p>
          <a:p>
            <a:pPr marL="114300" indent="0">
              <a:buNone/>
            </a:pPr>
            <a:endParaRPr lang="en-US" sz="2800" dirty="0"/>
          </a:p>
          <a:p>
            <a:r>
              <a:rPr lang="en-US" sz="2800" dirty="0"/>
              <a:t>Proportion of Combined Human and Environment-Caused Serious Fatalities: 43.83 </a:t>
            </a:r>
            <a:r>
              <a:rPr lang="en-US" sz="2800" dirty="0" smtClean="0"/>
              <a:t>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2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Preparations: Getting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Obtained </a:t>
            </a:r>
            <a:r>
              <a:rPr lang="en-US" sz="2800" dirty="0"/>
              <a:t>the data from the 2015 Traffic Fatalities provided by NHTSA available </a:t>
            </a:r>
            <a:r>
              <a:rPr lang="en-US" sz="2800" dirty="0" smtClean="0"/>
              <a:t>at </a:t>
            </a: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://www.kaggle.com/nhtsa/2015-traffic-</a:t>
            </a:r>
            <a:r>
              <a:rPr lang="en-US" sz="2800" dirty="0" smtClean="0">
                <a:hlinkClick r:id="rId2"/>
              </a:rPr>
              <a:t>fatalities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Consisted </a:t>
            </a:r>
            <a:r>
              <a:rPr lang="en-US" sz="2800" dirty="0"/>
              <a:t>of 17 related </a:t>
            </a:r>
            <a:r>
              <a:rPr lang="en-US" sz="2800" dirty="0" err="1"/>
              <a:t>csv</a:t>
            </a:r>
            <a:r>
              <a:rPr lang="en-US" sz="2800" dirty="0"/>
              <a:t> files containing common unique case identifiers.  </a:t>
            </a:r>
            <a:endParaRPr lang="en-US" sz="2800" dirty="0" smtClean="0"/>
          </a:p>
          <a:p>
            <a:r>
              <a:rPr lang="en-US" sz="2800" dirty="0"/>
              <a:t>A</a:t>
            </a:r>
            <a:r>
              <a:rPr lang="en-US" sz="2800" dirty="0" smtClean="0"/>
              <a:t>ccompanying </a:t>
            </a:r>
            <a:r>
              <a:rPr lang="en-US" sz="2800" dirty="0"/>
              <a:t>NHTSA documentation defines the meanings of the codes </a:t>
            </a:r>
            <a:r>
              <a:rPr lang="en-US" sz="2800" dirty="0" smtClean="0"/>
              <a:t>used. </a:t>
            </a:r>
          </a:p>
          <a:p>
            <a:pPr lvl="1"/>
            <a:r>
              <a:rPr lang="en-US" sz="2400" b="1" dirty="0" smtClean="0"/>
              <a:t>Fatality </a:t>
            </a:r>
            <a:r>
              <a:rPr lang="en-US" sz="2400" b="1" dirty="0"/>
              <a:t>Analysis Reporting System (FARS) Analytical User’s </a:t>
            </a:r>
            <a:r>
              <a:rPr lang="en-US" sz="2400" b="1" dirty="0" smtClean="0"/>
              <a:t>Manual</a:t>
            </a:r>
            <a:r>
              <a:rPr lang="en-US" sz="2400" dirty="0" smtClean="0"/>
              <a:t> </a:t>
            </a:r>
            <a:r>
              <a:rPr lang="en-US" sz="2400" dirty="0"/>
              <a:t>for 1975-</a:t>
            </a:r>
            <a:r>
              <a:rPr lang="en-US" sz="2400" dirty="0" smtClean="0"/>
              <a:t>2015.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2171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Analysis: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most cases there is a shared combination of human and environment-related causes of serious fatalities</a:t>
            </a:r>
            <a:r>
              <a:rPr lang="en-US" sz="2800" dirty="0" smtClean="0"/>
              <a:t>.</a:t>
            </a:r>
          </a:p>
          <a:p>
            <a:pPr marL="114300" indent="0">
              <a:buNone/>
            </a:pPr>
            <a:endParaRPr lang="en-US" sz="2800" dirty="0"/>
          </a:p>
          <a:p>
            <a:r>
              <a:rPr lang="en-US" sz="2800" dirty="0"/>
              <a:t>Where only one or the other factor is solely present, human-related factors are more often than not to blame.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08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86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55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Machine Learning Analysis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26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Analysis: Final Preparations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Filtered dataset to Person Type ('PER_TYP') equal to 1, Driver of a Motor Vehicle In-</a:t>
            </a:r>
            <a:r>
              <a:rPr lang="en-US" sz="2400" dirty="0" smtClean="0"/>
              <a:t>Transport</a:t>
            </a:r>
          </a:p>
          <a:p>
            <a:r>
              <a:rPr lang="en-US" sz="2400" dirty="0" smtClean="0"/>
              <a:t>Dropped </a:t>
            </a:r>
            <a:r>
              <a:rPr lang="en-US" sz="2400" dirty="0"/>
              <a:t>a number of variables </a:t>
            </a:r>
            <a:r>
              <a:rPr lang="en-US" sz="2400" dirty="0" smtClean="0"/>
              <a:t>that contained </a:t>
            </a:r>
            <a:r>
              <a:rPr lang="en-US" sz="2400" dirty="0"/>
              <a:t>duplicative </a:t>
            </a:r>
            <a:r>
              <a:rPr lang="en-US" sz="2400" dirty="0" smtClean="0"/>
              <a:t>information</a:t>
            </a:r>
            <a:r>
              <a:rPr lang="en-US" sz="2400" dirty="0"/>
              <a:t> </a:t>
            </a:r>
            <a:r>
              <a:rPr lang="en-US" sz="2400" dirty="0" smtClean="0"/>
              <a:t>in </a:t>
            </a:r>
            <a:r>
              <a:rPr lang="en-US" sz="2400" dirty="0"/>
              <a:t>an effort to simplify the model and reduce the chances of </a:t>
            </a:r>
            <a:r>
              <a:rPr lang="en-US" sz="2400" dirty="0" err="1"/>
              <a:t>overfitting</a:t>
            </a:r>
            <a:r>
              <a:rPr lang="en-US" sz="2400" dirty="0"/>
              <a:t>.  </a:t>
            </a:r>
            <a:endParaRPr lang="en-US" sz="2400" dirty="0" smtClean="0"/>
          </a:p>
          <a:p>
            <a:r>
              <a:rPr lang="en-US" sz="2400" dirty="0" smtClean="0"/>
              <a:t>Dropped </a:t>
            </a:r>
            <a:r>
              <a:rPr lang="en-US" sz="2400" dirty="0"/>
              <a:t>irrelevant index variables that were used to initially create the dataset from separate datasets during the data wrangling phase, such as 'ST_CASE', 'VEH_NO' and 'PER_NO'. </a:t>
            </a:r>
          </a:p>
        </p:txBody>
      </p:sp>
    </p:spTree>
    <p:extLst>
      <p:ext uri="{BB962C8B-B14F-4D97-AF65-F5344CB8AC3E}">
        <p14:creationId xmlns:p14="http://schemas.microsoft.com/office/powerpoint/2010/main" val="638429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Analysis: Final Preparations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Categorical variables converted to binary</a:t>
            </a:r>
          </a:p>
          <a:p>
            <a:pPr lvl="1"/>
            <a:r>
              <a:rPr lang="en-US" sz="2800" dirty="0"/>
              <a:t>Some by hand:  where the variable could be easily summarized by two classes (Rural(1) or Urban(0) or Traffic Control Device functioning or not (VTCONT_F = 1 or 0), for example)</a:t>
            </a:r>
          </a:p>
          <a:p>
            <a:pPr lvl="1"/>
            <a:r>
              <a:rPr lang="en-US" sz="2800" dirty="0"/>
              <a:t>Others had potentially useful details:</a:t>
            </a:r>
          </a:p>
          <a:p>
            <a:pPr lvl="2"/>
            <a:r>
              <a:rPr lang="en-US" sz="2800" dirty="0"/>
              <a:t>Converted number codes to values with dictionary based on NHTSA manual</a:t>
            </a:r>
          </a:p>
          <a:p>
            <a:pPr lvl="2"/>
            <a:r>
              <a:rPr lang="en-US" sz="2800" dirty="0"/>
              <a:t>Used </a:t>
            </a:r>
            <a:r>
              <a:rPr lang="en-US" sz="2800" dirty="0" err="1"/>
              <a:t>get_dummies</a:t>
            </a:r>
            <a:r>
              <a:rPr lang="en-US" sz="2800" dirty="0"/>
              <a:t> function to convert to binaries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29248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Analysis: Final Preparations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Numerical variables, Travel Speed ('TRAV_SP'), the driver's age ('AGE') and the number of drunk drivers involved in the accident ('DRUNK_DR') were scaled </a:t>
            </a:r>
            <a:r>
              <a:rPr lang="en-US" sz="2800" dirty="0" smtClean="0"/>
              <a:t>by dividing by twice the standard deviations</a:t>
            </a:r>
          </a:p>
          <a:p>
            <a:pPr lvl="1"/>
            <a:r>
              <a:rPr lang="en-US" sz="2600" dirty="0" smtClean="0"/>
              <a:t>Placed </a:t>
            </a:r>
            <a:r>
              <a:rPr lang="en-US" sz="2600" dirty="0"/>
              <a:t>them on roughly the same footing as the binaries so as not to unduly skew the data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28817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Analysis: Final Preparations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Split data into input data X and target variable y, where y = SERIOUS_FATALS, fatalities in an accident greater than 1</a:t>
            </a:r>
          </a:p>
          <a:p>
            <a:r>
              <a:rPr lang="en-US" sz="2400" dirty="0" smtClean="0"/>
              <a:t>Split both variables X and y into train and test sets, </a:t>
            </a:r>
            <a:r>
              <a:rPr lang="en-US" sz="2400" dirty="0" err="1" smtClean="0"/>
              <a:t>X_train</a:t>
            </a:r>
            <a:r>
              <a:rPr lang="en-US" sz="2400" dirty="0" smtClean="0"/>
              <a:t>, </a:t>
            </a:r>
            <a:r>
              <a:rPr lang="en-US" sz="2400" dirty="0" err="1" smtClean="0"/>
              <a:t>X_test</a:t>
            </a:r>
            <a:r>
              <a:rPr lang="en-US" sz="2400" dirty="0" smtClean="0"/>
              <a:t>, </a:t>
            </a:r>
            <a:r>
              <a:rPr lang="en-US" sz="2400" dirty="0" err="1" smtClean="0"/>
              <a:t>y_train</a:t>
            </a:r>
            <a:r>
              <a:rPr lang="en-US" sz="2400" dirty="0" smtClean="0"/>
              <a:t> and </a:t>
            </a:r>
            <a:r>
              <a:rPr lang="en-US" sz="2400" dirty="0" err="1" smtClean="0"/>
              <a:t>y_test</a:t>
            </a:r>
            <a:r>
              <a:rPr lang="en-US" sz="2400" dirty="0" smtClean="0"/>
              <a:t> using the </a:t>
            </a:r>
            <a:r>
              <a:rPr lang="en-US" sz="2400" dirty="0" err="1" smtClean="0"/>
              <a:t>train_test_split</a:t>
            </a:r>
            <a:r>
              <a:rPr lang="en-US" sz="2400" dirty="0" smtClean="0"/>
              <a:t> function, with test size at 20% of the whole and training size at 80%.</a:t>
            </a:r>
          </a:p>
          <a:p>
            <a:r>
              <a:rPr lang="en-US" sz="2400" dirty="0" smtClean="0"/>
              <a:t>Finally, used oversampling in </a:t>
            </a:r>
            <a:r>
              <a:rPr lang="en-US" sz="2400" dirty="0" err="1" smtClean="0"/>
              <a:t>imblearn</a:t>
            </a:r>
            <a:r>
              <a:rPr lang="en-US" sz="2400" dirty="0" smtClean="0"/>
              <a:t> package to rebalance the classes in order to eliminate the imbalance between 0’s and 1’s in the data (almost 10:1 ratio of 0’s to 1’s).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630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Machine Learning Analysis: </a:t>
            </a:r>
            <a:r>
              <a:rPr lang="en-US" sz="4000" dirty="0" smtClean="0"/>
              <a:t>Model Selection—</a:t>
            </a:r>
            <a:r>
              <a:rPr lang="en-US" sz="4000" dirty="0" err="1" smtClean="0"/>
              <a:t>Logisitic</a:t>
            </a:r>
            <a:r>
              <a:rPr lang="en-US" sz="4000" dirty="0" smtClean="0"/>
              <a:t> Regression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Used </a:t>
            </a:r>
            <a:r>
              <a:rPr lang="en-US" sz="2400" dirty="0"/>
              <a:t>a feature selection algorithm, recursive feature elimination (RFE) from </a:t>
            </a:r>
            <a:r>
              <a:rPr lang="en-US" sz="2400" dirty="0" err="1"/>
              <a:t>sklearn</a:t>
            </a:r>
            <a:r>
              <a:rPr lang="en-US" sz="2400" dirty="0"/>
              <a:t>, in order to narrow the data down to the most useful features. </a:t>
            </a:r>
            <a:endParaRPr lang="en-US" sz="2400" dirty="0" smtClean="0"/>
          </a:p>
          <a:p>
            <a:pPr lvl="1"/>
            <a:r>
              <a:rPr lang="en-US" sz="2400" dirty="0"/>
              <a:t>selected 18 features out of the total 76 </a:t>
            </a:r>
            <a:r>
              <a:rPr lang="en-US" sz="2400" dirty="0" smtClean="0"/>
              <a:t>with </a:t>
            </a:r>
            <a:r>
              <a:rPr lang="en-US" sz="2400" dirty="0"/>
              <a:t>1 being the </a:t>
            </a:r>
            <a:r>
              <a:rPr lang="en-US" sz="2400" dirty="0" smtClean="0"/>
              <a:t>strongest</a:t>
            </a:r>
          </a:p>
          <a:p>
            <a:r>
              <a:rPr lang="en-US" sz="2400" dirty="0" smtClean="0"/>
              <a:t>Performed </a:t>
            </a:r>
            <a:r>
              <a:rPr lang="en-US" sz="2400" dirty="0"/>
              <a:t>a grid search over the C </a:t>
            </a:r>
            <a:r>
              <a:rPr lang="en-US" sz="2400" dirty="0" err="1"/>
              <a:t>hyperparameter</a:t>
            </a:r>
            <a:r>
              <a:rPr lang="en-US" sz="2400" dirty="0"/>
              <a:t> using </a:t>
            </a:r>
            <a:r>
              <a:rPr lang="en-US" sz="2400" dirty="0" err="1"/>
              <a:t>GridsearchCV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r>
              <a:rPr lang="en-US" sz="2400" dirty="0" smtClean="0"/>
              <a:t>used </a:t>
            </a:r>
            <a:r>
              <a:rPr lang="en-US" sz="2400" dirty="0"/>
              <a:t>a fairly wide grid from -5 to 10 in </a:t>
            </a:r>
            <a:r>
              <a:rPr lang="en-US" sz="2400" dirty="0" err="1"/>
              <a:t>logspace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/>
              <a:t>G</a:t>
            </a:r>
            <a:r>
              <a:rPr lang="en-US" sz="2400" dirty="0" smtClean="0"/>
              <a:t>rid </a:t>
            </a:r>
            <a:r>
              <a:rPr lang="en-US" sz="2400" dirty="0"/>
              <a:t>search settled on a C-value of 15264.18.</a:t>
            </a:r>
          </a:p>
        </p:txBody>
      </p:sp>
    </p:spTree>
    <p:extLst>
      <p:ext uri="{BB962C8B-B14F-4D97-AF65-F5344CB8AC3E}">
        <p14:creationId xmlns:p14="http://schemas.microsoft.com/office/powerpoint/2010/main" val="1686800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Machine Learning Analysis: Model Selection—</a:t>
            </a:r>
            <a:r>
              <a:rPr lang="en-US" sz="4000" dirty="0" err="1"/>
              <a:t>Logisitic</a:t>
            </a:r>
            <a:r>
              <a:rPr lang="en-US" sz="4000" dirty="0"/>
              <a:t>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Accuracy Score on Training Set:  59.96%</a:t>
            </a:r>
          </a:p>
          <a:p>
            <a:r>
              <a:rPr lang="en-US" sz="2800" dirty="0" smtClean="0"/>
              <a:t>Accuracy Score on Test Set:  59.20%</a:t>
            </a:r>
          </a:p>
          <a:p>
            <a:r>
              <a:rPr lang="en-US" sz="2800" dirty="0" smtClean="0"/>
              <a:t>Precision (Correct positives out of all positives predicted):  .58</a:t>
            </a:r>
          </a:p>
          <a:p>
            <a:r>
              <a:rPr lang="en-US" sz="2800" dirty="0" smtClean="0"/>
              <a:t>Recall (Correct positives out of all actual positives):  .67</a:t>
            </a:r>
          </a:p>
          <a:p>
            <a:r>
              <a:rPr lang="en-US" sz="2800" dirty="0" smtClean="0"/>
              <a:t>F1 Score (overall effectiveness of method from 0.0 to 1.0):  .62</a:t>
            </a:r>
          </a:p>
          <a:p>
            <a:r>
              <a:rPr lang="mr-IN" sz="2800" dirty="0"/>
              <a:t> </a:t>
            </a:r>
            <a:r>
              <a:rPr lang="en-US" sz="2800" dirty="0" smtClean="0"/>
              <a:t>No </a:t>
            </a:r>
            <a:r>
              <a:rPr lang="en-US" sz="2800" dirty="0" err="1" smtClean="0"/>
              <a:t>overfitting</a:t>
            </a:r>
            <a:r>
              <a:rPr lang="en-US" sz="2800" dirty="0" smtClean="0"/>
              <a:t>, but scores not strong.  </a:t>
            </a:r>
          </a:p>
        </p:txBody>
      </p:sp>
    </p:spTree>
    <p:extLst>
      <p:ext uri="{BB962C8B-B14F-4D97-AF65-F5344CB8AC3E}">
        <p14:creationId xmlns:p14="http://schemas.microsoft.com/office/powerpoint/2010/main" val="21046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Preparations: </a:t>
            </a:r>
            <a:r>
              <a:rPr lang="en-US" dirty="0" smtClean="0"/>
              <a:t>Merging the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Merged the following datasets using the pandas merge function:  Accident</a:t>
            </a:r>
            <a:r>
              <a:rPr lang="en-US" sz="2400" dirty="0"/>
              <a:t>, Vehicle, Person, Distract, </a:t>
            </a:r>
            <a:r>
              <a:rPr lang="en-US" sz="2400" dirty="0" err="1"/>
              <a:t>Drimpair</a:t>
            </a:r>
            <a:r>
              <a:rPr lang="en-US" sz="2400" dirty="0"/>
              <a:t>, Factor, Maneuver, </a:t>
            </a:r>
            <a:r>
              <a:rPr lang="en-US" sz="2400" dirty="0" err="1"/>
              <a:t>Violatn</a:t>
            </a:r>
            <a:r>
              <a:rPr lang="en-US" sz="2400" dirty="0"/>
              <a:t> and Vision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First Vehicle was merged to Accident on </a:t>
            </a:r>
            <a:r>
              <a:rPr lang="en-US" sz="2400" dirty="0" smtClean="0"/>
              <a:t>the common key ST_CASE </a:t>
            </a:r>
            <a:r>
              <a:rPr lang="en-US" sz="2400" dirty="0"/>
              <a:t>into a new </a:t>
            </a:r>
            <a:r>
              <a:rPr lang="en-US" sz="2400" dirty="0" err="1"/>
              <a:t>dataframe</a:t>
            </a:r>
            <a:r>
              <a:rPr lang="en-US" sz="2400" dirty="0"/>
              <a:t> called </a:t>
            </a:r>
            <a:r>
              <a:rPr lang="en-US" sz="2400" b="1" dirty="0" smtClean="0"/>
              <a:t>traffic</a:t>
            </a:r>
            <a:r>
              <a:rPr lang="en-US" sz="2400" dirty="0" smtClean="0"/>
              <a:t>.  </a:t>
            </a:r>
            <a:r>
              <a:rPr lang="en-US" sz="2400" dirty="0"/>
              <a:t>Person was then merged to </a:t>
            </a:r>
            <a:r>
              <a:rPr lang="en-US" sz="2400" b="1" dirty="0"/>
              <a:t>traffic</a:t>
            </a:r>
            <a:r>
              <a:rPr lang="en-US" sz="2400" dirty="0"/>
              <a:t> </a:t>
            </a:r>
            <a:r>
              <a:rPr lang="en-US" sz="2400" dirty="0" smtClean="0"/>
              <a:t>on the common keys </a:t>
            </a:r>
            <a:r>
              <a:rPr lang="en-US" sz="2400" dirty="0"/>
              <a:t>ST_CASE and VEH_NO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remaining datasets were placed into a list (</a:t>
            </a:r>
            <a:r>
              <a:rPr lang="en-US" sz="2400" dirty="0" err="1"/>
              <a:t>to_merge</a:t>
            </a:r>
            <a:r>
              <a:rPr lang="en-US" sz="2400" dirty="0"/>
              <a:t> = [distract, </a:t>
            </a:r>
            <a:r>
              <a:rPr lang="en-US" sz="2400" dirty="0" err="1"/>
              <a:t>dr_impair</a:t>
            </a:r>
            <a:r>
              <a:rPr lang="en-US" sz="2400" dirty="0"/>
              <a:t>, factor, maneuver, violation, vision]) and then merged to </a:t>
            </a:r>
            <a:r>
              <a:rPr lang="en-US" sz="2400" b="1" dirty="0" smtClean="0"/>
              <a:t>traffic </a:t>
            </a:r>
            <a:r>
              <a:rPr lang="en-US" sz="2400" dirty="0" smtClean="0"/>
              <a:t>via </a:t>
            </a:r>
            <a:r>
              <a:rPr lang="en-US" sz="2400" dirty="0"/>
              <a:t>a for loop on ST_CASE and VEH_NO.</a:t>
            </a:r>
          </a:p>
        </p:txBody>
      </p:sp>
    </p:spTree>
    <p:extLst>
      <p:ext uri="{BB962C8B-B14F-4D97-AF65-F5344CB8AC3E}">
        <p14:creationId xmlns:p14="http://schemas.microsoft.com/office/powerpoint/2010/main" val="17852748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Machine Learning Analysis: Model Selection—</a:t>
            </a:r>
            <a:r>
              <a:rPr lang="en-US" sz="4000" dirty="0" err="1"/>
              <a:t>Logisitic</a:t>
            </a:r>
            <a:r>
              <a:rPr lang="en-US" sz="4000" dirty="0"/>
              <a:t>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ROC Curve—Plot of False Positives vs. True  Positives</a:t>
            </a:r>
          </a:p>
          <a:p>
            <a:r>
              <a:rPr lang="en-US" dirty="0" smtClean="0"/>
              <a:t>Greater area above diagonal line equals better model</a:t>
            </a:r>
          </a:p>
          <a:p>
            <a:r>
              <a:rPr lang="en-US" dirty="0" smtClean="0"/>
              <a:t>Poor results for this model—need different model.</a:t>
            </a:r>
          </a:p>
          <a:p>
            <a:endParaRPr lang="en-US" dirty="0"/>
          </a:p>
        </p:txBody>
      </p:sp>
      <p:pic>
        <p:nvPicPr>
          <p:cNvPr id="4" name="Picture 3" descr="lr_roc_cur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42" y="2829828"/>
            <a:ext cx="5356458" cy="357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884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Machine Learning Analysis: Model Selection</a:t>
            </a:r>
            <a:r>
              <a:rPr lang="en-US" sz="4000" dirty="0" smtClean="0"/>
              <a:t>—K-Nearest Neighbors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K-Nearest Neighbors produced strongest results—classifies new data points based on distance from nearest neighbor data points in training set</a:t>
            </a:r>
          </a:p>
          <a:p>
            <a:pPr lvl="1"/>
            <a:r>
              <a:rPr lang="en-US" dirty="0" smtClean="0"/>
              <a:t>Stable technique works well on rigid datasets such as this one.</a:t>
            </a:r>
          </a:p>
          <a:p>
            <a:r>
              <a:rPr lang="en-US" dirty="0" smtClean="0"/>
              <a:t>Need optimum number k of neighbors to work with</a:t>
            </a:r>
          </a:p>
          <a:p>
            <a:pPr lvl="1"/>
            <a:r>
              <a:rPr lang="en-US" dirty="0" smtClean="0"/>
              <a:t>4 gives max, but 7 reduces </a:t>
            </a:r>
            <a:r>
              <a:rPr lang="en-US" dirty="0" err="1" smtClean="0"/>
              <a:t>overfitting</a:t>
            </a:r>
            <a:r>
              <a:rPr lang="en-US" dirty="0" smtClean="0"/>
              <a:t>—best tradeoff</a:t>
            </a:r>
          </a:p>
          <a:p>
            <a:endParaRPr lang="en-US" dirty="0"/>
          </a:p>
        </p:txBody>
      </p:sp>
      <p:pic>
        <p:nvPicPr>
          <p:cNvPr id="4" name="Picture 3" descr="knn_k-valu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345" y="3858553"/>
            <a:ext cx="4250357" cy="283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101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Machine Learning Analysis: Model Selection—K-Nearest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Accuracy Score on Training Set:  </a:t>
            </a:r>
            <a:r>
              <a:rPr lang="en-US" sz="2800" dirty="0" smtClean="0"/>
              <a:t>91.62%</a:t>
            </a:r>
            <a:endParaRPr lang="en-US" sz="2800" dirty="0"/>
          </a:p>
          <a:p>
            <a:r>
              <a:rPr lang="en-US" sz="2800" dirty="0"/>
              <a:t>Accuracy Score on Test Set:  </a:t>
            </a:r>
            <a:r>
              <a:rPr lang="en-US" sz="2800" dirty="0" smtClean="0"/>
              <a:t>74.20</a:t>
            </a:r>
            <a:r>
              <a:rPr lang="en-US" sz="2800" dirty="0"/>
              <a:t>%</a:t>
            </a:r>
          </a:p>
          <a:p>
            <a:r>
              <a:rPr lang="en-US" sz="2800" dirty="0"/>
              <a:t>Precision (Correct positives out of all positives predicted):  </a:t>
            </a:r>
            <a:r>
              <a:rPr lang="en-US" sz="2800" dirty="0" smtClean="0"/>
              <a:t>.76</a:t>
            </a:r>
            <a:endParaRPr lang="en-US" sz="2800" dirty="0"/>
          </a:p>
          <a:p>
            <a:r>
              <a:rPr lang="en-US" sz="2800" dirty="0"/>
              <a:t>Recall (Correct positives out of all actual positives):  </a:t>
            </a:r>
            <a:r>
              <a:rPr lang="en-US" sz="2800" dirty="0" smtClean="0"/>
              <a:t>.71</a:t>
            </a:r>
            <a:endParaRPr lang="en-US" sz="2800" dirty="0"/>
          </a:p>
          <a:p>
            <a:r>
              <a:rPr lang="en-US" sz="2800" dirty="0"/>
              <a:t>F1 Score (overall effectiveness of method from 0.0 to 1.0):  </a:t>
            </a:r>
            <a:r>
              <a:rPr lang="en-US" sz="2800" dirty="0" smtClean="0"/>
              <a:t>.71</a:t>
            </a:r>
            <a:endParaRPr lang="en-US" sz="2800" dirty="0"/>
          </a:p>
          <a:p>
            <a:r>
              <a:rPr lang="en-US" sz="2800" dirty="0" smtClean="0"/>
              <a:t>Some </a:t>
            </a:r>
            <a:r>
              <a:rPr lang="en-US" sz="2800" dirty="0" err="1" smtClean="0"/>
              <a:t>overfitting</a:t>
            </a:r>
            <a:r>
              <a:rPr lang="en-US" sz="2800" dirty="0" smtClean="0"/>
              <a:t>, but strong scores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990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Machine Learning Analysis: Model Selection—K-Nearest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ROC Curve—Plot of False Positives vs. True  Positives</a:t>
            </a:r>
          </a:p>
          <a:p>
            <a:r>
              <a:rPr lang="en-US" dirty="0"/>
              <a:t>Greater area above diagonal line equals better model</a:t>
            </a:r>
          </a:p>
          <a:p>
            <a:r>
              <a:rPr lang="en-US" dirty="0" smtClean="0"/>
              <a:t>Larger Area Under the Curve (AUC)—stronger model</a:t>
            </a:r>
            <a:endParaRPr lang="en-US" dirty="0"/>
          </a:p>
        </p:txBody>
      </p:sp>
      <p:pic>
        <p:nvPicPr>
          <p:cNvPr id="4" name="Picture 3" descr="knn_roc_cur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574" y="3045225"/>
            <a:ext cx="5033363" cy="335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35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Machine Learning Analysis: Model Selection—K-Nearest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Larger Area Under the Curve (AUC)—stronger </a:t>
            </a:r>
            <a:r>
              <a:rPr lang="en-US" dirty="0" smtClean="0"/>
              <a:t>model than Logistic Regression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lr_roc_cur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51523"/>
            <a:ext cx="4177227" cy="2784818"/>
          </a:xfrm>
          <a:prstGeom prst="rect">
            <a:avLst/>
          </a:prstGeom>
        </p:spPr>
      </p:pic>
      <p:pic>
        <p:nvPicPr>
          <p:cNvPr id="5" name="Picture 4" descr="knn_roc_curv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244" y="2751523"/>
            <a:ext cx="4177227" cy="278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726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Machine Learning </a:t>
            </a:r>
            <a:r>
              <a:rPr lang="en-US" sz="4800" dirty="0" smtClean="0"/>
              <a:t>Analysis: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Ultimately </a:t>
            </a:r>
            <a:r>
              <a:rPr lang="en-US" dirty="0"/>
              <a:t>able to reduce the extent of the </a:t>
            </a:r>
            <a:r>
              <a:rPr lang="en-US" dirty="0" err="1"/>
              <a:t>overfitting</a:t>
            </a:r>
            <a:r>
              <a:rPr lang="en-US" dirty="0"/>
              <a:t> by selecting a higher k-value at k=7, rather than at k=4, 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ppeared </a:t>
            </a:r>
            <a:r>
              <a:rPr lang="en-US" dirty="0"/>
              <a:t>to provide the best trade-off between reducing </a:t>
            </a:r>
            <a:r>
              <a:rPr lang="en-US" dirty="0" err="1"/>
              <a:t>overfitting</a:t>
            </a:r>
            <a:r>
              <a:rPr lang="en-US" dirty="0"/>
              <a:t> and maximizing accuracy.  </a:t>
            </a:r>
            <a:endParaRPr lang="en-US" dirty="0" smtClean="0"/>
          </a:p>
          <a:p>
            <a:r>
              <a:rPr lang="en-US" dirty="0" smtClean="0"/>
              <a:t>This model </a:t>
            </a:r>
            <a:r>
              <a:rPr lang="en-US" dirty="0"/>
              <a:t>also provided improved Precision, Recall and F1 scores and a much greater area under the curve in the model's ROC plot. </a:t>
            </a:r>
            <a:endParaRPr lang="en-US" dirty="0" smtClean="0"/>
          </a:p>
          <a:p>
            <a:r>
              <a:rPr lang="en-US" dirty="0" smtClean="0"/>
              <a:t>Model appears </a:t>
            </a:r>
            <a:r>
              <a:rPr lang="en-US" dirty="0"/>
              <a:t>to have maximized its predictive power and successfully predicted the occurrence of serious fatalities at a high rate with the given data. </a:t>
            </a:r>
          </a:p>
        </p:txBody>
      </p:sp>
    </p:spTree>
    <p:extLst>
      <p:ext uri="{BB962C8B-B14F-4D97-AF65-F5344CB8AC3E}">
        <p14:creationId xmlns:p14="http://schemas.microsoft.com/office/powerpoint/2010/main" val="42548693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Concluding Remarks and Recommendations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0326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We have shown </a:t>
            </a:r>
            <a:r>
              <a:rPr lang="en-US" sz="2800" dirty="0"/>
              <a:t>that when using this model and the accompanying analysis of the </a:t>
            </a:r>
            <a:r>
              <a:rPr lang="en-US" sz="2800" dirty="0" smtClean="0"/>
              <a:t>data, </a:t>
            </a:r>
          </a:p>
          <a:p>
            <a:pPr lvl="1"/>
            <a:r>
              <a:rPr lang="en-US" sz="2800" dirty="0" smtClean="0"/>
              <a:t>it </a:t>
            </a:r>
            <a:r>
              <a:rPr lang="en-US" sz="2800" dirty="0"/>
              <a:t>may be possible to predict in advance whether a serious fatality will occur, </a:t>
            </a:r>
            <a:endParaRPr lang="en-US" sz="2800" dirty="0" smtClean="0"/>
          </a:p>
          <a:p>
            <a:pPr lvl="1"/>
            <a:r>
              <a:rPr lang="en-US" sz="2800" dirty="0" smtClean="0"/>
              <a:t>to </a:t>
            </a:r>
            <a:r>
              <a:rPr lang="en-US" sz="2800" dirty="0"/>
              <a:t>determine the likely causes of such accidents and </a:t>
            </a:r>
            <a:endParaRPr lang="en-US" sz="2800" dirty="0" smtClean="0"/>
          </a:p>
          <a:p>
            <a:pPr lvl="1"/>
            <a:r>
              <a:rPr lang="en-US" sz="2800" dirty="0" smtClean="0"/>
              <a:t>to </a:t>
            </a:r>
            <a:r>
              <a:rPr lang="en-US" sz="2800" dirty="0"/>
              <a:t>make recommendations based on this analysis to prevent serious fatalities from occurring. </a:t>
            </a:r>
          </a:p>
        </p:txBody>
      </p:sp>
    </p:spTree>
    <p:extLst>
      <p:ext uri="{BB962C8B-B14F-4D97-AF65-F5344CB8AC3E}">
        <p14:creationId xmlns:p14="http://schemas.microsoft.com/office/powerpoint/2010/main" val="33405559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4800" dirty="0" smtClean="0"/>
              <a:t>What can we conclude about serious fatalities?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947800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Drawn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Serious fatalities typically occur on weekends (especially Saturdays) during the summer months (particularly July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Clear </a:t>
            </a:r>
            <a:r>
              <a:rPr lang="en-US" sz="2800" dirty="0"/>
              <a:t>weather on dry, well-lit, level roads traveling at highway </a:t>
            </a:r>
            <a:r>
              <a:rPr lang="en-US" sz="2800" dirty="0" smtClean="0"/>
              <a:t>speeds</a:t>
            </a:r>
          </a:p>
          <a:p>
            <a:pPr lvl="1"/>
            <a:r>
              <a:rPr lang="en-US" sz="2800" dirty="0" smtClean="0"/>
              <a:t>Not necessarily speeding or at intersections</a:t>
            </a:r>
          </a:p>
          <a:p>
            <a:r>
              <a:rPr lang="en-US" sz="2800" dirty="0" smtClean="0"/>
              <a:t>Relatively </a:t>
            </a:r>
            <a:r>
              <a:rPr lang="en-US" sz="2800" dirty="0"/>
              <a:t>rural </a:t>
            </a:r>
            <a:r>
              <a:rPr lang="en-US" sz="2800" dirty="0" smtClean="0"/>
              <a:t>areas</a:t>
            </a:r>
          </a:p>
          <a:p>
            <a:r>
              <a:rPr lang="en-US" sz="2800" dirty="0" smtClean="0"/>
              <a:t>Alcohol is </a:t>
            </a:r>
            <a:r>
              <a:rPr lang="en-US" sz="2800" u="sng" dirty="0" smtClean="0"/>
              <a:t>often</a:t>
            </a:r>
            <a:r>
              <a:rPr lang="en-US" sz="2800" dirty="0" smtClean="0"/>
              <a:t> a factor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8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Preparations: Cleaning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Searched for outliers </a:t>
            </a:r>
            <a:r>
              <a:rPr lang="en-US" sz="2800" dirty="0"/>
              <a:t>in the </a:t>
            </a:r>
            <a:r>
              <a:rPr lang="en-US" sz="2800" dirty="0" smtClean="0"/>
              <a:t>few numerical columns using </a:t>
            </a:r>
            <a:r>
              <a:rPr lang="en-US" sz="2800" dirty="0" err="1" smtClean="0"/>
              <a:t>value_counts</a:t>
            </a:r>
            <a:r>
              <a:rPr lang="en-US" sz="2800" dirty="0" smtClean="0"/>
              <a:t> function.</a:t>
            </a:r>
          </a:p>
          <a:p>
            <a:r>
              <a:rPr lang="en-US" sz="2800" dirty="0" smtClean="0"/>
              <a:t> TRAV_SP </a:t>
            </a:r>
            <a:r>
              <a:rPr lang="en-US" sz="2800" dirty="0"/>
              <a:t>(the travel speed), VSPD_LIM (speed limit) and AGE all contained inordinately large values that were actually codes for Unknown-type values (999, 998, </a:t>
            </a:r>
            <a:r>
              <a:rPr lang="en-US" sz="2800" dirty="0" err="1"/>
              <a:t>etc</a:t>
            </a:r>
            <a:r>
              <a:rPr lang="en-US" sz="2800" dirty="0"/>
              <a:t>). </a:t>
            </a:r>
            <a:endParaRPr lang="en-US" sz="2800" dirty="0" smtClean="0"/>
          </a:p>
          <a:p>
            <a:r>
              <a:rPr lang="en-US" sz="2800" dirty="0" smtClean="0"/>
              <a:t>Converted all to zero and the existing zeroes in Age to 1 to avoid confusion with infants.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86560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Increase </a:t>
            </a:r>
            <a:r>
              <a:rPr lang="en-US" sz="2800" dirty="0"/>
              <a:t>police presence on highways and county roads during the summer months and </a:t>
            </a:r>
            <a:r>
              <a:rPr lang="en-US" sz="2800" dirty="0" smtClean="0"/>
              <a:t>weekends </a:t>
            </a:r>
          </a:p>
          <a:p>
            <a:pPr lvl="1"/>
            <a:r>
              <a:rPr lang="en-US" sz="2800" dirty="0" smtClean="0"/>
              <a:t>particularly </a:t>
            </a:r>
            <a:r>
              <a:rPr lang="en-US" sz="2800" dirty="0"/>
              <a:t>in more rural </a:t>
            </a:r>
            <a:r>
              <a:rPr lang="en-US" sz="2800" dirty="0" smtClean="0"/>
              <a:t>communities</a:t>
            </a:r>
            <a:endParaRPr lang="en-US" sz="2800" dirty="0"/>
          </a:p>
          <a:p>
            <a:r>
              <a:rPr lang="en-US" sz="2800" dirty="0" smtClean="0"/>
              <a:t>Increase the </a:t>
            </a:r>
            <a:r>
              <a:rPr lang="en-US" sz="2800" dirty="0"/>
              <a:t>number and frequency of DUI </a:t>
            </a:r>
            <a:r>
              <a:rPr lang="en-US" sz="2800" dirty="0" smtClean="0"/>
              <a:t>checkpoints at these times</a:t>
            </a:r>
          </a:p>
          <a:p>
            <a:r>
              <a:rPr lang="en-US" sz="2800" dirty="0" smtClean="0"/>
              <a:t>Increase community </a:t>
            </a:r>
            <a:r>
              <a:rPr lang="en-US" sz="2800" dirty="0"/>
              <a:t>education and outreach concerning the dangers of driving while impaired </a:t>
            </a:r>
            <a:r>
              <a:rPr lang="en-US" sz="2800" dirty="0" smtClean="0"/>
              <a:t>during </a:t>
            </a:r>
            <a:r>
              <a:rPr lang="en-US" sz="2800" dirty="0"/>
              <a:t>these </a:t>
            </a:r>
            <a:r>
              <a:rPr lang="en-US" sz="2800" dirty="0" smtClean="0"/>
              <a:t>periods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87689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8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Preparations: Cleaning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Created binary variable equivalents of several existing categorical variables with a _BIN prefix.  </a:t>
            </a:r>
            <a:endParaRPr lang="en-US" sz="2800" dirty="0"/>
          </a:p>
          <a:p>
            <a:r>
              <a:rPr lang="en-US" sz="2800" dirty="0"/>
              <a:t>The final </a:t>
            </a:r>
            <a:r>
              <a:rPr lang="en-US" sz="2800" dirty="0" smtClean="0"/>
              <a:t>binary variable </a:t>
            </a:r>
            <a:r>
              <a:rPr lang="en-US" sz="2800" dirty="0"/>
              <a:t>created was </a:t>
            </a:r>
            <a:r>
              <a:rPr lang="en-US" sz="2800" dirty="0" smtClean="0"/>
              <a:t>called SERIOUS_FATALS, based </a:t>
            </a:r>
            <a:r>
              <a:rPr lang="en-US" sz="2800" dirty="0"/>
              <a:t>on the FATALS column where FATALS (number of fatalities in a given accident) was greater than 1. </a:t>
            </a:r>
            <a:endParaRPr lang="en-US" sz="2800" dirty="0" smtClean="0"/>
          </a:p>
          <a:p>
            <a:r>
              <a:rPr lang="en-US" sz="2800" dirty="0" smtClean="0"/>
              <a:t>Prepared for later use with machine learning algorithms with SERIOUS_FATALS the intended target variable.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9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Data Analysis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23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Analysis: Time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Mean, median and most frequent Month for fatalities is July</a:t>
            </a:r>
          </a:p>
          <a:p>
            <a:r>
              <a:rPr lang="en-US" sz="3200" dirty="0" smtClean="0"/>
              <a:t>Mean and median Weekday was Wednesday, but most frequent Weekday is Saturday.</a:t>
            </a:r>
          </a:p>
          <a:p>
            <a:r>
              <a:rPr lang="en-US" sz="3200" dirty="0" smtClean="0"/>
              <a:t>Mean and </a:t>
            </a:r>
            <a:r>
              <a:rPr lang="en-US" sz="3200" dirty="0"/>
              <a:t>median Hour is somewhere between 1pm and </a:t>
            </a:r>
            <a:r>
              <a:rPr lang="en-US" sz="3200" dirty="0" smtClean="0"/>
              <a:t>2pm, but most frequent Hour is 5pm (Rush Hour). </a:t>
            </a:r>
          </a:p>
        </p:txBody>
      </p:sp>
    </p:spTree>
    <p:extLst>
      <p:ext uri="{BB962C8B-B14F-4D97-AF65-F5344CB8AC3E}">
        <p14:creationId xmlns:p14="http://schemas.microsoft.com/office/powerpoint/2010/main" val="2686176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Fatalities</a:t>
            </a:r>
          </a:p>
        </p:txBody>
      </p:sp>
      <p:pic>
        <p:nvPicPr>
          <p:cNvPr id="4" name="Content Placeholder 3" descr="fatal_his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" b="27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32640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495</TotalTime>
  <Words>2374</Words>
  <Application>Microsoft Macintosh PowerPoint</Application>
  <PresentationFormat>On-screen Show (4:3)</PresentationFormat>
  <Paragraphs>269</Paragraphs>
  <Slides>51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Adjacency</vt:lpstr>
      <vt:lpstr>Analysis of Traffic Fatalities in 2015</vt:lpstr>
      <vt:lpstr>Questions Presented</vt:lpstr>
      <vt:lpstr>Initial Preparations: Getting the Data</vt:lpstr>
      <vt:lpstr>Initial Preparations: Merging the Datasets</vt:lpstr>
      <vt:lpstr>Initial Preparations: Cleaning the Data</vt:lpstr>
      <vt:lpstr>Initial Preparations: Cleaning the Data</vt:lpstr>
      <vt:lpstr>Data Analysis</vt:lpstr>
      <vt:lpstr>Data Analysis: Time Variables</vt:lpstr>
      <vt:lpstr>Data Analysis: Fatalities</vt:lpstr>
      <vt:lpstr>Data Analysis: Fatalities</vt:lpstr>
      <vt:lpstr>Data Analysis: Drunk Drivers</vt:lpstr>
      <vt:lpstr>Data Analysis: Drunk Drivers</vt:lpstr>
      <vt:lpstr>Data Analysis: Drug Users</vt:lpstr>
      <vt:lpstr>Data Analysis: Drug Users</vt:lpstr>
      <vt:lpstr>Data Analysis: Travel Speed</vt:lpstr>
      <vt:lpstr>Data Analysis: Travel Speed</vt:lpstr>
      <vt:lpstr>Data Analysis: Driver Distraction</vt:lpstr>
      <vt:lpstr>Data Analysis: Driver Distraction</vt:lpstr>
      <vt:lpstr>Data Analysis: Traffic Violations</vt:lpstr>
      <vt:lpstr>Data Analysis: Traffic Violations</vt:lpstr>
      <vt:lpstr>Data Analysis: Traffic Violations</vt:lpstr>
      <vt:lpstr>Data Analysis: Traffic Violations</vt:lpstr>
      <vt:lpstr>Data Analysis: Weather</vt:lpstr>
      <vt:lpstr>Data Analysis: Weather</vt:lpstr>
      <vt:lpstr>Data Analysis: Road Conditions</vt:lpstr>
      <vt:lpstr>Data Analysis: Road Conditions</vt:lpstr>
      <vt:lpstr>Data Analysis: Lighting</vt:lpstr>
      <vt:lpstr>Data Analysis: Lighting</vt:lpstr>
      <vt:lpstr>Data Analysis:  Causation Summary</vt:lpstr>
      <vt:lpstr>Data Analysis: Conclusions</vt:lpstr>
      <vt:lpstr>PowerPoint Presentation</vt:lpstr>
      <vt:lpstr>PowerPoint Presentation</vt:lpstr>
      <vt:lpstr>Machine Learning Analysis</vt:lpstr>
      <vt:lpstr>Machine Learning Analysis: Final Preparations</vt:lpstr>
      <vt:lpstr>Machine Learning Analysis: Final Preparations</vt:lpstr>
      <vt:lpstr>Machine Learning Analysis: Final Preparations</vt:lpstr>
      <vt:lpstr>Machine Learning Analysis: Final Preparations</vt:lpstr>
      <vt:lpstr>Machine Learning Analysis: Model Selection—Logisitic Regression</vt:lpstr>
      <vt:lpstr>Machine Learning Analysis: Model Selection—Logisitic Regression</vt:lpstr>
      <vt:lpstr>Machine Learning Analysis: Model Selection—Logisitic Regression</vt:lpstr>
      <vt:lpstr>Machine Learning Analysis: Model Selection—K-Nearest Neighbors</vt:lpstr>
      <vt:lpstr>Machine Learning Analysis: Model Selection—K-Nearest Neighbors</vt:lpstr>
      <vt:lpstr>Machine Learning Analysis: Model Selection—K-Nearest Neighbors</vt:lpstr>
      <vt:lpstr>Machine Learning Analysis: Model Selection—K-Nearest Neighbors</vt:lpstr>
      <vt:lpstr>Machine Learning Analysis: Conclusions</vt:lpstr>
      <vt:lpstr>Concluding Remarks and Recommendations</vt:lpstr>
      <vt:lpstr>Conclusions </vt:lpstr>
      <vt:lpstr>Conclusions?</vt:lpstr>
      <vt:lpstr>Conclusions Drawn</vt:lpstr>
      <vt:lpstr>Recommendations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Traffic Fatalities in 2015</dc:title>
  <dc:creator>C</dc:creator>
  <cp:lastModifiedBy>C</cp:lastModifiedBy>
  <cp:revision>61</cp:revision>
  <dcterms:created xsi:type="dcterms:W3CDTF">2018-07-14T23:11:05Z</dcterms:created>
  <dcterms:modified xsi:type="dcterms:W3CDTF">2018-08-23T01:40:27Z</dcterms:modified>
</cp:coreProperties>
</file>