
<file path=[Content_Types].xml><?xml version="1.0" encoding="utf-8"?>
<Types xmlns="http://schemas.openxmlformats.org/package/2006/content-types">
  <Default ContentType="image/jpeg" Extension="jpg"/>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http://customooxmlschemas.google.com/">
      <go:slidesCustomData xmlns:go="http://customooxmlschemas.google.com/" r:id="rId63" roundtripDataSignature="AMtx7mhYW9yycSO7GCTog95TtPZBriK9x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3" Type="http://customschemas.google.com/relationships/presentationmetadata" Target="metadata"/><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3" name="Google Shape;93;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2" name="Google Shape;172;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9" name="Google Shape;179;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6" name="Google Shape;186;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3" name="Google Shape;193;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0" name="Google Shape;200;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1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7" name="Google Shape;207;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4" name="Google Shape;214;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1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1" name="Google Shape;221;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p1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8" name="Google Shape;228;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p1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5" name="Google Shape;235;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0" name="Google Shape;100;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p2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2" name="Google Shape;242;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p2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9" name="Google Shape;249;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p2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6" name="Google Shape;256;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p2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3" name="Google Shape;263;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p2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0" name="Google Shape;270;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p2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7" name="Google Shape;277;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p2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3" name="Google Shape;283;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p2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0" name="Google Shape;290;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p2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6" name="Google Shape;296;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p2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4" name="Google Shape;304;p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7" name="Google Shape;107;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p3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1" name="Google Shape;311;p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p3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8" name="Google Shape;318;p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p3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4" name="Google Shape;324;p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p3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1" name="Google Shape;331;p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p3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8" name="Google Shape;338;p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p3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5" name="Google Shape;345;p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p3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1" name="Google Shape;351;p3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p3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7" name="Google Shape;357;p3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p3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4" name="Google Shape;364;p3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p3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1" name="Google Shape;371;p3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4" name="Google Shape;114;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p4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7" name="Google Shape;377;p4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p4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3" name="Google Shape;383;p4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p4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9" name="Google Shape;389;p4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p4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5" name="Google Shape;395;p4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p4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1" name="Google Shape;401;p4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p4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7" name="Google Shape;407;p4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p4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3" name="Google Shape;413;p4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7" name="Shape 417"/>
        <p:cNvGrpSpPr/>
        <p:nvPr/>
      </p:nvGrpSpPr>
      <p:grpSpPr>
        <a:xfrm>
          <a:off x="0" y="0"/>
          <a:ext cx="0" cy="0"/>
          <a:chOff x="0" y="0"/>
          <a:chExt cx="0" cy="0"/>
        </a:xfrm>
      </p:grpSpPr>
      <p:sp>
        <p:nvSpPr>
          <p:cNvPr id="418" name="Google Shape;418;p4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9" name="Google Shape;419;p4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3" name="Shape 423"/>
        <p:cNvGrpSpPr/>
        <p:nvPr/>
      </p:nvGrpSpPr>
      <p:grpSpPr>
        <a:xfrm>
          <a:off x="0" y="0"/>
          <a:ext cx="0" cy="0"/>
          <a:chOff x="0" y="0"/>
          <a:chExt cx="0" cy="0"/>
        </a:xfrm>
      </p:grpSpPr>
      <p:sp>
        <p:nvSpPr>
          <p:cNvPr id="424" name="Google Shape;424;p4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5" name="Google Shape;425;p4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0" name="Shape 430"/>
        <p:cNvGrpSpPr/>
        <p:nvPr/>
      </p:nvGrpSpPr>
      <p:grpSpPr>
        <a:xfrm>
          <a:off x="0" y="0"/>
          <a:ext cx="0" cy="0"/>
          <a:chOff x="0" y="0"/>
          <a:chExt cx="0" cy="0"/>
        </a:xfrm>
      </p:grpSpPr>
      <p:sp>
        <p:nvSpPr>
          <p:cNvPr id="431" name="Google Shape;431;p4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2" name="Google Shape;432;p4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1" name="Google Shape;121;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9" name="Shape 449"/>
        <p:cNvGrpSpPr/>
        <p:nvPr/>
      </p:nvGrpSpPr>
      <p:grpSpPr>
        <a:xfrm>
          <a:off x="0" y="0"/>
          <a:ext cx="0" cy="0"/>
          <a:chOff x="0" y="0"/>
          <a:chExt cx="0" cy="0"/>
        </a:xfrm>
      </p:grpSpPr>
      <p:sp>
        <p:nvSpPr>
          <p:cNvPr id="450" name="Google Shape;450;p5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1" name="Google Shape;451;p5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5" name="Shape 455"/>
        <p:cNvGrpSpPr/>
        <p:nvPr/>
      </p:nvGrpSpPr>
      <p:grpSpPr>
        <a:xfrm>
          <a:off x="0" y="0"/>
          <a:ext cx="0" cy="0"/>
          <a:chOff x="0" y="0"/>
          <a:chExt cx="0" cy="0"/>
        </a:xfrm>
      </p:grpSpPr>
      <p:sp>
        <p:nvSpPr>
          <p:cNvPr id="456" name="Google Shape;456;p5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7" name="Google Shape;457;p5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2" name="Shape 462"/>
        <p:cNvGrpSpPr/>
        <p:nvPr/>
      </p:nvGrpSpPr>
      <p:grpSpPr>
        <a:xfrm>
          <a:off x="0" y="0"/>
          <a:ext cx="0" cy="0"/>
          <a:chOff x="0" y="0"/>
          <a:chExt cx="0" cy="0"/>
        </a:xfrm>
      </p:grpSpPr>
      <p:sp>
        <p:nvSpPr>
          <p:cNvPr id="463" name="Google Shape;463;p5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4" name="Google Shape;464;p5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8" name="Shape 468"/>
        <p:cNvGrpSpPr/>
        <p:nvPr/>
      </p:nvGrpSpPr>
      <p:grpSpPr>
        <a:xfrm>
          <a:off x="0" y="0"/>
          <a:ext cx="0" cy="0"/>
          <a:chOff x="0" y="0"/>
          <a:chExt cx="0" cy="0"/>
        </a:xfrm>
      </p:grpSpPr>
      <p:sp>
        <p:nvSpPr>
          <p:cNvPr id="469" name="Google Shape;469;p5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0" name="Google Shape;470;p5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4" name="Shape 474"/>
        <p:cNvGrpSpPr/>
        <p:nvPr/>
      </p:nvGrpSpPr>
      <p:grpSpPr>
        <a:xfrm>
          <a:off x="0" y="0"/>
          <a:ext cx="0" cy="0"/>
          <a:chOff x="0" y="0"/>
          <a:chExt cx="0" cy="0"/>
        </a:xfrm>
      </p:grpSpPr>
      <p:sp>
        <p:nvSpPr>
          <p:cNvPr id="475" name="Google Shape;475;p5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6" name="Google Shape;476;p5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0" name="Shape 480"/>
        <p:cNvGrpSpPr/>
        <p:nvPr/>
      </p:nvGrpSpPr>
      <p:grpSpPr>
        <a:xfrm>
          <a:off x="0" y="0"/>
          <a:ext cx="0" cy="0"/>
          <a:chOff x="0" y="0"/>
          <a:chExt cx="0" cy="0"/>
        </a:xfrm>
      </p:grpSpPr>
      <p:sp>
        <p:nvSpPr>
          <p:cNvPr id="481" name="Google Shape;481;p5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2" name="Google Shape;482;p5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6" name="Shape 486"/>
        <p:cNvGrpSpPr/>
        <p:nvPr/>
      </p:nvGrpSpPr>
      <p:grpSpPr>
        <a:xfrm>
          <a:off x="0" y="0"/>
          <a:ext cx="0" cy="0"/>
          <a:chOff x="0" y="0"/>
          <a:chExt cx="0" cy="0"/>
        </a:xfrm>
      </p:grpSpPr>
      <p:sp>
        <p:nvSpPr>
          <p:cNvPr id="487" name="Google Shape;487;p5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8" name="Google Shape;488;p5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2" name="Shape 492"/>
        <p:cNvGrpSpPr/>
        <p:nvPr/>
      </p:nvGrpSpPr>
      <p:grpSpPr>
        <a:xfrm>
          <a:off x="0" y="0"/>
          <a:ext cx="0" cy="0"/>
          <a:chOff x="0" y="0"/>
          <a:chExt cx="0" cy="0"/>
        </a:xfrm>
      </p:grpSpPr>
      <p:sp>
        <p:nvSpPr>
          <p:cNvPr id="493" name="Google Shape;493;p5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4" name="Google Shape;494;p5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7" name="Google Shape;127;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1" name="Google Shape;151;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8" name="Google Shape;158;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5" name="Google Shape;165;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59"/>
          <p:cNvSpPr txBox="1"/>
          <p:nvPr>
            <p:ph type="ctrTitle"/>
          </p:nvPr>
        </p:nvSpPr>
        <p:spPr>
          <a:xfrm>
            <a:off x="1143000" y="1122363"/>
            <a:ext cx="6858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59"/>
          <p:cNvSpPr txBox="1"/>
          <p:nvPr>
            <p:ph idx="1" type="subTitle"/>
          </p:nvPr>
        </p:nvSpPr>
        <p:spPr>
          <a:xfrm>
            <a:off x="1143000" y="3602038"/>
            <a:ext cx="6858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750"/>
              </a:spcBef>
              <a:spcAft>
                <a:spcPts val="0"/>
              </a:spcAft>
              <a:buClr>
                <a:schemeClr val="dk1"/>
              </a:buClr>
              <a:buSzPts val="1800"/>
              <a:buNone/>
              <a:defRPr sz="1800"/>
            </a:lvl1pPr>
            <a:lvl2pPr lvl="1" algn="ctr">
              <a:lnSpc>
                <a:spcPct val="90000"/>
              </a:lnSpc>
              <a:spcBef>
                <a:spcPts val="375"/>
              </a:spcBef>
              <a:spcAft>
                <a:spcPts val="0"/>
              </a:spcAft>
              <a:buClr>
                <a:schemeClr val="dk1"/>
              </a:buClr>
              <a:buSzPts val="1500"/>
              <a:buNone/>
              <a:defRPr sz="1500"/>
            </a:lvl2pPr>
            <a:lvl3pPr lvl="2" algn="ctr">
              <a:lnSpc>
                <a:spcPct val="90000"/>
              </a:lnSpc>
              <a:spcBef>
                <a:spcPts val="375"/>
              </a:spcBef>
              <a:spcAft>
                <a:spcPts val="0"/>
              </a:spcAft>
              <a:buClr>
                <a:schemeClr val="dk1"/>
              </a:buClr>
              <a:buSzPts val="1350"/>
              <a:buNone/>
              <a:defRPr sz="1350"/>
            </a:lvl3pPr>
            <a:lvl4pPr lvl="3" algn="ctr">
              <a:lnSpc>
                <a:spcPct val="90000"/>
              </a:lnSpc>
              <a:spcBef>
                <a:spcPts val="375"/>
              </a:spcBef>
              <a:spcAft>
                <a:spcPts val="0"/>
              </a:spcAft>
              <a:buClr>
                <a:schemeClr val="dk1"/>
              </a:buClr>
              <a:buSzPts val="1200"/>
              <a:buNone/>
              <a:defRPr sz="1200"/>
            </a:lvl4pPr>
            <a:lvl5pPr lvl="4" algn="ctr">
              <a:lnSpc>
                <a:spcPct val="90000"/>
              </a:lnSpc>
              <a:spcBef>
                <a:spcPts val="375"/>
              </a:spcBef>
              <a:spcAft>
                <a:spcPts val="0"/>
              </a:spcAft>
              <a:buClr>
                <a:schemeClr val="dk1"/>
              </a:buClr>
              <a:buSzPts val="1200"/>
              <a:buNone/>
              <a:defRPr sz="1200"/>
            </a:lvl5pPr>
            <a:lvl6pPr lvl="5" algn="ctr">
              <a:lnSpc>
                <a:spcPct val="90000"/>
              </a:lnSpc>
              <a:spcBef>
                <a:spcPts val="375"/>
              </a:spcBef>
              <a:spcAft>
                <a:spcPts val="0"/>
              </a:spcAft>
              <a:buClr>
                <a:schemeClr val="dk1"/>
              </a:buClr>
              <a:buSzPts val="1200"/>
              <a:buNone/>
              <a:defRPr sz="1200"/>
            </a:lvl6pPr>
            <a:lvl7pPr lvl="6" algn="ctr">
              <a:lnSpc>
                <a:spcPct val="90000"/>
              </a:lnSpc>
              <a:spcBef>
                <a:spcPts val="375"/>
              </a:spcBef>
              <a:spcAft>
                <a:spcPts val="0"/>
              </a:spcAft>
              <a:buClr>
                <a:schemeClr val="dk1"/>
              </a:buClr>
              <a:buSzPts val="1200"/>
              <a:buNone/>
              <a:defRPr sz="1200"/>
            </a:lvl7pPr>
            <a:lvl8pPr lvl="7" algn="ctr">
              <a:lnSpc>
                <a:spcPct val="90000"/>
              </a:lnSpc>
              <a:spcBef>
                <a:spcPts val="375"/>
              </a:spcBef>
              <a:spcAft>
                <a:spcPts val="0"/>
              </a:spcAft>
              <a:buClr>
                <a:schemeClr val="dk1"/>
              </a:buClr>
              <a:buSzPts val="1200"/>
              <a:buNone/>
              <a:defRPr sz="1200"/>
            </a:lvl8pPr>
            <a:lvl9pPr lvl="8" algn="ctr">
              <a:lnSpc>
                <a:spcPct val="90000"/>
              </a:lnSpc>
              <a:spcBef>
                <a:spcPts val="375"/>
              </a:spcBef>
              <a:spcAft>
                <a:spcPts val="0"/>
              </a:spcAft>
              <a:buClr>
                <a:schemeClr val="dk1"/>
              </a:buClr>
              <a:buSzPts val="1200"/>
              <a:buNone/>
              <a:defRPr sz="1200"/>
            </a:lvl9pPr>
          </a:lstStyle>
          <a:p/>
        </p:txBody>
      </p:sp>
      <p:sp>
        <p:nvSpPr>
          <p:cNvPr id="18" name="Google Shape;18;p59"/>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59"/>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59"/>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2" name="Shape 72"/>
        <p:cNvGrpSpPr/>
        <p:nvPr/>
      </p:nvGrpSpPr>
      <p:grpSpPr>
        <a:xfrm>
          <a:off x="0" y="0"/>
          <a:ext cx="0" cy="0"/>
          <a:chOff x="0" y="0"/>
          <a:chExt cx="0" cy="0"/>
        </a:xfrm>
      </p:grpSpPr>
      <p:sp>
        <p:nvSpPr>
          <p:cNvPr id="73" name="Google Shape;73;p68"/>
          <p:cNvSpPr txBox="1"/>
          <p:nvPr>
            <p:ph type="title"/>
          </p:nvPr>
        </p:nvSpPr>
        <p:spPr>
          <a:xfrm>
            <a:off x="629841" y="457200"/>
            <a:ext cx="2949178"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68"/>
          <p:cNvSpPr/>
          <p:nvPr>
            <p:ph idx="2" type="pic"/>
          </p:nvPr>
        </p:nvSpPr>
        <p:spPr>
          <a:xfrm>
            <a:off x="3887391" y="987426"/>
            <a:ext cx="4629150" cy="4873625"/>
          </a:xfrm>
          <a:prstGeom prst="rect">
            <a:avLst/>
          </a:prstGeom>
          <a:noFill/>
          <a:ln>
            <a:noFill/>
          </a:ln>
        </p:spPr>
      </p:sp>
      <p:sp>
        <p:nvSpPr>
          <p:cNvPr id="75" name="Google Shape;75;p68"/>
          <p:cNvSpPr txBox="1"/>
          <p:nvPr>
            <p:ph idx="1" type="body"/>
          </p:nvPr>
        </p:nvSpPr>
        <p:spPr>
          <a:xfrm>
            <a:off x="629841" y="2057400"/>
            <a:ext cx="2949178"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750"/>
              </a:spcBef>
              <a:spcAft>
                <a:spcPts val="0"/>
              </a:spcAft>
              <a:buClr>
                <a:schemeClr val="dk1"/>
              </a:buClr>
              <a:buSzPts val="1200"/>
              <a:buNone/>
              <a:defRPr sz="1200"/>
            </a:lvl1pPr>
            <a:lvl2pPr indent="-228600" lvl="1" marL="914400" algn="l">
              <a:lnSpc>
                <a:spcPct val="90000"/>
              </a:lnSpc>
              <a:spcBef>
                <a:spcPts val="375"/>
              </a:spcBef>
              <a:spcAft>
                <a:spcPts val="0"/>
              </a:spcAft>
              <a:buClr>
                <a:schemeClr val="dk1"/>
              </a:buClr>
              <a:buSzPts val="1050"/>
              <a:buNone/>
              <a:defRPr sz="1050"/>
            </a:lvl2pPr>
            <a:lvl3pPr indent="-228600" lvl="2" marL="1371600" algn="l">
              <a:lnSpc>
                <a:spcPct val="90000"/>
              </a:lnSpc>
              <a:spcBef>
                <a:spcPts val="375"/>
              </a:spcBef>
              <a:spcAft>
                <a:spcPts val="0"/>
              </a:spcAft>
              <a:buClr>
                <a:schemeClr val="dk1"/>
              </a:buClr>
              <a:buSzPts val="900"/>
              <a:buNone/>
              <a:defRPr sz="900"/>
            </a:lvl3pPr>
            <a:lvl4pPr indent="-228600" lvl="3" marL="1828800" algn="l">
              <a:lnSpc>
                <a:spcPct val="90000"/>
              </a:lnSpc>
              <a:spcBef>
                <a:spcPts val="375"/>
              </a:spcBef>
              <a:spcAft>
                <a:spcPts val="0"/>
              </a:spcAft>
              <a:buClr>
                <a:schemeClr val="dk1"/>
              </a:buClr>
              <a:buSzPts val="750"/>
              <a:buNone/>
              <a:defRPr sz="750"/>
            </a:lvl4pPr>
            <a:lvl5pPr indent="-228600" lvl="4" marL="2286000" algn="l">
              <a:lnSpc>
                <a:spcPct val="90000"/>
              </a:lnSpc>
              <a:spcBef>
                <a:spcPts val="375"/>
              </a:spcBef>
              <a:spcAft>
                <a:spcPts val="0"/>
              </a:spcAft>
              <a:buClr>
                <a:schemeClr val="dk1"/>
              </a:buClr>
              <a:buSzPts val="750"/>
              <a:buNone/>
              <a:defRPr sz="750"/>
            </a:lvl5pPr>
            <a:lvl6pPr indent="-228600" lvl="5" marL="2743200" algn="l">
              <a:lnSpc>
                <a:spcPct val="90000"/>
              </a:lnSpc>
              <a:spcBef>
                <a:spcPts val="375"/>
              </a:spcBef>
              <a:spcAft>
                <a:spcPts val="0"/>
              </a:spcAft>
              <a:buClr>
                <a:schemeClr val="dk1"/>
              </a:buClr>
              <a:buSzPts val="750"/>
              <a:buNone/>
              <a:defRPr sz="750"/>
            </a:lvl6pPr>
            <a:lvl7pPr indent="-228600" lvl="6" marL="3200400" algn="l">
              <a:lnSpc>
                <a:spcPct val="90000"/>
              </a:lnSpc>
              <a:spcBef>
                <a:spcPts val="375"/>
              </a:spcBef>
              <a:spcAft>
                <a:spcPts val="0"/>
              </a:spcAft>
              <a:buClr>
                <a:schemeClr val="dk1"/>
              </a:buClr>
              <a:buSzPts val="750"/>
              <a:buNone/>
              <a:defRPr sz="750"/>
            </a:lvl7pPr>
            <a:lvl8pPr indent="-228600" lvl="7" marL="3657600" algn="l">
              <a:lnSpc>
                <a:spcPct val="90000"/>
              </a:lnSpc>
              <a:spcBef>
                <a:spcPts val="375"/>
              </a:spcBef>
              <a:spcAft>
                <a:spcPts val="0"/>
              </a:spcAft>
              <a:buClr>
                <a:schemeClr val="dk1"/>
              </a:buClr>
              <a:buSzPts val="750"/>
              <a:buNone/>
              <a:defRPr sz="750"/>
            </a:lvl8pPr>
            <a:lvl9pPr indent="-228600" lvl="8" marL="4114800" algn="l">
              <a:lnSpc>
                <a:spcPct val="90000"/>
              </a:lnSpc>
              <a:spcBef>
                <a:spcPts val="375"/>
              </a:spcBef>
              <a:spcAft>
                <a:spcPts val="0"/>
              </a:spcAft>
              <a:buClr>
                <a:schemeClr val="dk1"/>
              </a:buClr>
              <a:buSzPts val="750"/>
              <a:buNone/>
              <a:defRPr sz="750"/>
            </a:lvl9pPr>
          </a:lstStyle>
          <a:p/>
        </p:txBody>
      </p:sp>
      <p:sp>
        <p:nvSpPr>
          <p:cNvPr id="76" name="Google Shape;76;p68"/>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68"/>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68"/>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9" name="Shape 79"/>
        <p:cNvGrpSpPr/>
        <p:nvPr/>
      </p:nvGrpSpPr>
      <p:grpSpPr>
        <a:xfrm>
          <a:off x="0" y="0"/>
          <a:ext cx="0" cy="0"/>
          <a:chOff x="0" y="0"/>
          <a:chExt cx="0" cy="0"/>
        </a:xfrm>
      </p:grpSpPr>
      <p:sp>
        <p:nvSpPr>
          <p:cNvPr id="80" name="Google Shape;80;p69"/>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1" name="Google Shape;81;p69"/>
          <p:cNvSpPr txBox="1"/>
          <p:nvPr>
            <p:ph idx="1" type="body"/>
          </p:nvPr>
        </p:nvSpPr>
        <p:spPr>
          <a:xfrm rot="5400000">
            <a:off x="2396331" y="57944"/>
            <a:ext cx="4351338" cy="78867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82" name="Google Shape;82;p69"/>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69"/>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69"/>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5" name="Shape 85"/>
        <p:cNvGrpSpPr/>
        <p:nvPr/>
      </p:nvGrpSpPr>
      <p:grpSpPr>
        <a:xfrm>
          <a:off x="0" y="0"/>
          <a:ext cx="0" cy="0"/>
          <a:chOff x="0" y="0"/>
          <a:chExt cx="0" cy="0"/>
        </a:xfrm>
      </p:grpSpPr>
      <p:sp>
        <p:nvSpPr>
          <p:cNvPr id="86" name="Google Shape;86;p70"/>
          <p:cNvSpPr txBox="1"/>
          <p:nvPr>
            <p:ph type="title"/>
          </p:nvPr>
        </p:nvSpPr>
        <p:spPr>
          <a:xfrm rot="5400000">
            <a:off x="4623594" y="2285207"/>
            <a:ext cx="5811838" cy="197167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7" name="Google Shape;87;p70"/>
          <p:cNvSpPr txBox="1"/>
          <p:nvPr>
            <p:ph idx="1" type="body"/>
          </p:nvPr>
        </p:nvSpPr>
        <p:spPr>
          <a:xfrm rot="5400000">
            <a:off x="623094" y="370681"/>
            <a:ext cx="5811838" cy="5800725"/>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88" name="Google Shape;88;p70"/>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70"/>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70"/>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60"/>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60"/>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24" name="Google Shape;24;p60"/>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60"/>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60"/>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 name="Shape 27"/>
        <p:cNvGrpSpPr/>
        <p:nvPr/>
      </p:nvGrpSpPr>
      <p:grpSpPr>
        <a:xfrm>
          <a:off x="0" y="0"/>
          <a:ext cx="0" cy="0"/>
          <a:chOff x="0" y="0"/>
          <a:chExt cx="0" cy="0"/>
        </a:xfrm>
      </p:grpSpPr>
      <p:sp>
        <p:nvSpPr>
          <p:cNvPr id="28" name="Google Shape;28;p61"/>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61"/>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61"/>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ext, and Content" type="txAndObj">
  <p:cSld name="TEXT_AND_OBJECT">
    <p:spTree>
      <p:nvGrpSpPr>
        <p:cNvPr id="31" name="Shape 31"/>
        <p:cNvGrpSpPr/>
        <p:nvPr/>
      </p:nvGrpSpPr>
      <p:grpSpPr>
        <a:xfrm>
          <a:off x="0" y="0"/>
          <a:ext cx="0" cy="0"/>
          <a:chOff x="0" y="0"/>
          <a:chExt cx="0" cy="0"/>
        </a:xfrm>
      </p:grpSpPr>
      <p:sp>
        <p:nvSpPr>
          <p:cNvPr id="32" name="Google Shape;32;p62"/>
          <p:cNvSpPr txBox="1"/>
          <p:nvPr>
            <p:ph type="title"/>
          </p:nvPr>
        </p:nvSpPr>
        <p:spPr>
          <a:xfrm>
            <a:off x="914400" y="277813"/>
            <a:ext cx="7772400" cy="11430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62"/>
          <p:cNvSpPr txBox="1"/>
          <p:nvPr>
            <p:ph idx="1" type="body"/>
          </p:nvPr>
        </p:nvSpPr>
        <p:spPr>
          <a:xfrm>
            <a:off x="914400" y="1600200"/>
            <a:ext cx="3810000" cy="4530725"/>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34" name="Google Shape;34;p62"/>
          <p:cNvSpPr txBox="1"/>
          <p:nvPr>
            <p:ph idx="2" type="body"/>
          </p:nvPr>
        </p:nvSpPr>
        <p:spPr>
          <a:xfrm>
            <a:off x="4876800" y="1600200"/>
            <a:ext cx="3810000" cy="4530725"/>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35" name="Google Shape;35;p62"/>
          <p:cNvSpPr txBox="1"/>
          <p:nvPr>
            <p:ph idx="10" type="dt"/>
          </p:nvPr>
        </p:nvSpPr>
        <p:spPr>
          <a:xfrm>
            <a:off x="914400" y="6251575"/>
            <a:ext cx="1981200" cy="4572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62"/>
          <p:cNvSpPr txBox="1"/>
          <p:nvPr>
            <p:ph idx="11" type="ftr"/>
          </p:nvPr>
        </p:nvSpPr>
        <p:spPr>
          <a:xfrm>
            <a:off x="3352800" y="6248400"/>
            <a:ext cx="2971800" cy="4572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62"/>
          <p:cNvSpPr txBox="1"/>
          <p:nvPr>
            <p:ph idx="12" type="sldNum"/>
          </p:nvPr>
        </p:nvSpPr>
        <p:spPr>
          <a:xfrm>
            <a:off x="6781800" y="6248400"/>
            <a:ext cx="1905000" cy="4572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900">
                <a:solidFill>
                  <a:srgbClr val="888888"/>
                </a:solidFill>
                <a:latin typeface="Calibri"/>
                <a:ea typeface="Calibri"/>
                <a:cs typeface="Calibri"/>
                <a:sym typeface="Calibri"/>
              </a:defRPr>
            </a:lvl1pPr>
            <a:lvl2pPr indent="0" lvl="1" marL="0" algn="r">
              <a:spcBef>
                <a:spcPts val="0"/>
              </a:spcBef>
              <a:buNone/>
              <a:defRPr sz="900">
                <a:solidFill>
                  <a:srgbClr val="888888"/>
                </a:solidFill>
                <a:latin typeface="Calibri"/>
                <a:ea typeface="Calibri"/>
                <a:cs typeface="Calibri"/>
                <a:sym typeface="Calibri"/>
              </a:defRPr>
            </a:lvl2pPr>
            <a:lvl3pPr indent="0" lvl="2" marL="0" algn="r">
              <a:spcBef>
                <a:spcPts val="0"/>
              </a:spcBef>
              <a:buNone/>
              <a:defRPr sz="900">
                <a:solidFill>
                  <a:srgbClr val="888888"/>
                </a:solidFill>
                <a:latin typeface="Calibri"/>
                <a:ea typeface="Calibri"/>
                <a:cs typeface="Calibri"/>
                <a:sym typeface="Calibri"/>
              </a:defRPr>
            </a:lvl3pPr>
            <a:lvl4pPr indent="0" lvl="3" marL="0" algn="r">
              <a:spcBef>
                <a:spcPts val="0"/>
              </a:spcBef>
              <a:buNone/>
              <a:defRPr sz="900">
                <a:solidFill>
                  <a:srgbClr val="888888"/>
                </a:solidFill>
                <a:latin typeface="Calibri"/>
                <a:ea typeface="Calibri"/>
                <a:cs typeface="Calibri"/>
                <a:sym typeface="Calibri"/>
              </a:defRPr>
            </a:lvl4pPr>
            <a:lvl5pPr indent="0" lvl="4" marL="0" algn="r">
              <a:spcBef>
                <a:spcPts val="0"/>
              </a:spcBef>
              <a:buNone/>
              <a:defRPr sz="900">
                <a:solidFill>
                  <a:srgbClr val="888888"/>
                </a:solidFill>
                <a:latin typeface="Calibri"/>
                <a:ea typeface="Calibri"/>
                <a:cs typeface="Calibri"/>
                <a:sym typeface="Calibri"/>
              </a:defRPr>
            </a:lvl5pPr>
            <a:lvl6pPr indent="0" lvl="5" marL="0" algn="r">
              <a:spcBef>
                <a:spcPts val="0"/>
              </a:spcBef>
              <a:buNone/>
              <a:defRPr sz="900">
                <a:solidFill>
                  <a:srgbClr val="888888"/>
                </a:solidFill>
                <a:latin typeface="Calibri"/>
                <a:ea typeface="Calibri"/>
                <a:cs typeface="Calibri"/>
                <a:sym typeface="Calibri"/>
              </a:defRPr>
            </a:lvl6pPr>
            <a:lvl7pPr indent="0" lvl="6" marL="0" algn="r">
              <a:spcBef>
                <a:spcPts val="0"/>
              </a:spcBef>
              <a:buNone/>
              <a:defRPr sz="900">
                <a:solidFill>
                  <a:srgbClr val="888888"/>
                </a:solidFill>
                <a:latin typeface="Calibri"/>
                <a:ea typeface="Calibri"/>
                <a:cs typeface="Calibri"/>
                <a:sym typeface="Calibri"/>
              </a:defRPr>
            </a:lvl7pPr>
            <a:lvl8pPr indent="0" lvl="7" marL="0" algn="r">
              <a:spcBef>
                <a:spcPts val="0"/>
              </a:spcBef>
              <a:buNone/>
              <a:defRPr sz="900">
                <a:solidFill>
                  <a:srgbClr val="888888"/>
                </a:solidFill>
                <a:latin typeface="Calibri"/>
                <a:ea typeface="Calibri"/>
                <a:cs typeface="Calibri"/>
                <a:sym typeface="Calibri"/>
              </a:defRPr>
            </a:lvl8pPr>
            <a:lvl9pPr indent="0" lvl="8" marL="0" algn="r">
              <a:spcBef>
                <a:spcPts val="0"/>
              </a:spcBef>
              <a:buNone/>
              <a:defRPr sz="9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8" name="Shape 38"/>
        <p:cNvGrpSpPr/>
        <p:nvPr/>
      </p:nvGrpSpPr>
      <p:grpSpPr>
        <a:xfrm>
          <a:off x="0" y="0"/>
          <a:ext cx="0" cy="0"/>
          <a:chOff x="0" y="0"/>
          <a:chExt cx="0" cy="0"/>
        </a:xfrm>
      </p:grpSpPr>
      <p:sp>
        <p:nvSpPr>
          <p:cNvPr id="39" name="Google Shape;39;p63"/>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0" name="Google Shape;40;p63"/>
          <p:cNvSpPr txBox="1"/>
          <p:nvPr>
            <p:ph idx="1" type="body"/>
          </p:nvPr>
        </p:nvSpPr>
        <p:spPr>
          <a:xfrm>
            <a:off x="628650" y="1825625"/>
            <a:ext cx="38862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41" name="Google Shape;41;p63"/>
          <p:cNvSpPr txBox="1"/>
          <p:nvPr>
            <p:ph idx="2" type="body"/>
          </p:nvPr>
        </p:nvSpPr>
        <p:spPr>
          <a:xfrm>
            <a:off x="4629150" y="1825625"/>
            <a:ext cx="38862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42" name="Google Shape;42;p63"/>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63"/>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63"/>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5" name="Shape 45"/>
        <p:cNvGrpSpPr/>
        <p:nvPr/>
      </p:nvGrpSpPr>
      <p:grpSpPr>
        <a:xfrm>
          <a:off x="0" y="0"/>
          <a:ext cx="0" cy="0"/>
          <a:chOff x="0" y="0"/>
          <a:chExt cx="0" cy="0"/>
        </a:xfrm>
      </p:grpSpPr>
      <p:sp>
        <p:nvSpPr>
          <p:cNvPr id="46" name="Google Shape;46;p64"/>
          <p:cNvSpPr txBox="1"/>
          <p:nvPr>
            <p:ph type="title"/>
          </p:nvPr>
        </p:nvSpPr>
        <p:spPr>
          <a:xfrm>
            <a:off x="623888" y="1709739"/>
            <a:ext cx="78867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64"/>
          <p:cNvSpPr txBox="1"/>
          <p:nvPr>
            <p:ph idx="1" type="body"/>
          </p:nvPr>
        </p:nvSpPr>
        <p:spPr>
          <a:xfrm>
            <a:off x="623888" y="4589464"/>
            <a:ext cx="78867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750"/>
              </a:spcBef>
              <a:spcAft>
                <a:spcPts val="0"/>
              </a:spcAft>
              <a:buClr>
                <a:srgbClr val="888888"/>
              </a:buClr>
              <a:buSzPts val="1800"/>
              <a:buNone/>
              <a:defRPr sz="1800">
                <a:solidFill>
                  <a:srgbClr val="888888"/>
                </a:solidFill>
              </a:defRPr>
            </a:lvl1pPr>
            <a:lvl2pPr indent="-228600" lvl="1" marL="914400" algn="l">
              <a:lnSpc>
                <a:spcPct val="90000"/>
              </a:lnSpc>
              <a:spcBef>
                <a:spcPts val="375"/>
              </a:spcBef>
              <a:spcAft>
                <a:spcPts val="0"/>
              </a:spcAft>
              <a:buClr>
                <a:srgbClr val="888888"/>
              </a:buClr>
              <a:buSzPts val="1500"/>
              <a:buNone/>
              <a:defRPr sz="1500">
                <a:solidFill>
                  <a:srgbClr val="888888"/>
                </a:solidFill>
              </a:defRPr>
            </a:lvl2pPr>
            <a:lvl3pPr indent="-228600" lvl="2" marL="1371600" algn="l">
              <a:lnSpc>
                <a:spcPct val="90000"/>
              </a:lnSpc>
              <a:spcBef>
                <a:spcPts val="375"/>
              </a:spcBef>
              <a:spcAft>
                <a:spcPts val="0"/>
              </a:spcAft>
              <a:buClr>
                <a:srgbClr val="888888"/>
              </a:buClr>
              <a:buSzPts val="1350"/>
              <a:buNone/>
              <a:defRPr sz="1350">
                <a:solidFill>
                  <a:srgbClr val="888888"/>
                </a:solidFill>
              </a:defRPr>
            </a:lvl3pPr>
            <a:lvl4pPr indent="-228600" lvl="3" marL="1828800" algn="l">
              <a:lnSpc>
                <a:spcPct val="90000"/>
              </a:lnSpc>
              <a:spcBef>
                <a:spcPts val="375"/>
              </a:spcBef>
              <a:spcAft>
                <a:spcPts val="0"/>
              </a:spcAft>
              <a:buClr>
                <a:srgbClr val="888888"/>
              </a:buClr>
              <a:buSzPts val="1200"/>
              <a:buNone/>
              <a:defRPr sz="1200">
                <a:solidFill>
                  <a:srgbClr val="888888"/>
                </a:solidFill>
              </a:defRPr>
            </a:lvl4pPr>
            <a:lvl5pPr indent="-228600" lvl="4" marL="2286000" algn="l">
              <a:lnSpc>
                <a:spcPct val="90000"/>
              </a:lnSpc>
              <a:spcBef>
                <a:spcPts val="375"/>
              </a:spcBef>
              <a:spcAft>
                <a:spcPts val="0"/>
              </a:spcAft>
              <a:buClr>
                <a:srgbClr val="888888"/>
              </a:buClr>
              <a:buSzPts val="1200"/>
              <a:buNone/>
              <a:defRPr sz="1200">
                <a:solidFill>
                  <a:srgbClr val="888888"/>
                </a:solidFill>
              </a:defRPr>
            </a:lvl5pPr>
            <a:lvl6pPr indent="-228600" lvl="5" marL="2743200" algn="l">
              <a:lnSpc>
                <a:spcPct val="90000"/>
              </a:lnSpc>
              <a:spcBef>
                <a:spcPts val="375"/>
              </a:spcBef>
              <a:spcAft>
                <a:spcPts val="0"/>
              </a:spcAft>
              <a:buClr>
                <a:srgbClr val="888888"/>
              </a:buClr>
              <a:buSzPts val="1200"/>
              <a:buNone/>
              <a:defRPr sz="1200">
                <a:solidFill>
                  <a:srgbClr val="888888"/>
                </a:solidFill>
              </a:defRPr>
            </a:lvl6pPr>
            <a:lvl7pPr indent="-228600" lvl="6" marL="3200400" algn="l">
              <a:lnSpc>
                <a:spcPct val="90000"/>
              </a:lnSpc>
              <a:spcBef>
                <a:spcPts val="375"/>
              </a:spcBef>
              <a:spcAft>
                <a:spcPts val="0"/>
              </a:spcAft>
              <a:buClr>
                <a:srgbClr val="888888"/>
              </a:buClr>
              <a:buSzPts val="1200"/>
              <a:buNone/>
              <a:defRPr sz="1200">
                <a:solidFill>
                  <a:srgbClr val="888888"/>
                </a:solidFill>
              </a:defRPr>
            </a:lvl7pPr>
            <a:lvl8pPr indent="-228600" lvl="7" marL="3657600" algn="l">
              <a:lnSpc>
                <a:spcPct val="90000"/>
              </a:lnSpc>
              <a:spcBef>
                <a:spcPts val="375"/>
              </a:spcBef>
              <a:spcAft>
                <a:spcPts val="0"/>
              </a:spcAft>
              <a:buClr>
                <a:srgbClr val="888888"/>
              </a:buClr>
              <a:buSzPts val="1200"/>
              <a:buNone/>
              <a:defRPr sz="1200">
                <a:solidFill>
                  <a:srgbClr val="888888"/>
                </a:solidFill>
              </a:defRPr>
            </a:lvl8pPr>
            <a:lvl9pPr indent="-228600" lvl="8" marL="4114800" algn="l">
              <a:lnSpc>
                <a:spcPct val="90000"/>
              </a:lnSpc>
              <a:spcBef>
                <a:spcPts val="375"/>
              </a:spcBef>
              <a:spcAft>
                <a:spcPts val="0"/>
              </a:spcAft>
              <a:buClr>
                <a:srgbClr val="888888"/>
              </a:buClr>
              <a:buSzPts val="1200"/>
              <a:buNone/>
              <a:defRPr sz="1200">
                <a:solidFill>
                  <a:srgbClr val="888888"/>
                </a:solidFill>
              </a:defRPr>
            </a:lvl9pPr>
          </a:lstStyle>
          <a:p/>
        </p:txBody>
      </p:sp>
      <p:sp>
        <p:nvSpPr>
          <p:cNvPr id="48" name="Google Shape;48;p64"/>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64"/>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64"/>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1" name="Shape 51"/>
        <p:cNvGrpSpPr/>
        <p:nvPr/>
      </p:nvGrpSpPr>
      <p:grpSpPr>
        <a:xfrm>
          <a:off x="0" y="0"/>
          <a:ext cx="0" cy="0"/>
          <a:chOff x="0" y="0"/>
          <a:chExt cx="0" cy="0"/>
        </a:xfrm>
      </p:grpSpPr>
      <p:sp>
        <p:nvSpPr>
          <p:cNvPr id="52" name="Google Shape;52;p65"/>
          <p:cNvSpPr txBox="1"/>
          <p:nvPr>
            <p:ph type="title"/>
          </p:nvPr>
        </p:nvSpPr>
        <p:spPr>
          <a:xfrm>
            <a:off x="629841"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3" name="Google Shape;53;p65"/>
          <p:cNvSpPr txBox="1"/>
          <p:nvPr>
            <p:ph idx="1" type="body"/>
          </p:nvPr>
        </p:nvSpPr>
        <p:spPr>
          <a:xfrm>
            <a:off x="629842" y="1681163"/>
            <a:ext cx="3868340"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750"/>
              </a:spcBef>
              <a:spcAft>
                <a:spcPts val="0"/>
              </a:spcAft>
              <a:buClr>
                <a:schemeClr val="dk1"/>
              </a:buClr>
              <a:buSzPts val="1800"/>
              <a:buNone/>
              <a:defRPr b="1" sz="1800"/>
            </a:lvl1pPr>
            <a:lvl2pPr indent="-228600" lvl="1" marL="914400" algn="l">
              <a:lnSpc>
                <a:spcPct val="90000"/>
              </a:lnSpc>
              <a:spcBef>
                <a:spcPts val="375"/>
              </a:spcBef>
              <a:spcAft>
                <a:spcPts val="0"/>
              </a:spcAft>
              <a:buClr>
                <a:schemeClr val="dk1"/>
              </a:buClr>
              <a:buSzPts val="1500"/>
              <a:buNone/>
              <a:defRPr b="1" sz="1500"/>
            </a:lvl2pPr>
            <a:lvl3pPr indent="-228600" lvl="2" marL="1371600" algn="l">
              <a:lnSpc>
                <a:spcPct val="90000"/>
              </a:lnSpc>
              <a:spcBef>
                <a:spcPts val="375"/>
              </a:spcBef>
              <a:spcAft>
                <a:spcPts val="0"/>
              </a:spcAft>
              <a:buClr>
                <a:schemeClr val="dk1"/>
              </a:buClr>
              <a:buSzPts val="1350"/>
              <a:buNone/>
              <a:defRPr b="1" sz="1350"/>
            </a:lvl3pPr>
            <a:lvl4pPr indent="-228600" lvl="3" marL="1828800" algn="l">
              <a:lnSpc>
                <a:spcPct val="90000"/>
              </a:lnSpc>
              <a:spcBef>
                <a:spcPts val="375"/>
              </a:spcBef>
              <a:spcAft>
                <a:spcPts val="0"/>
              </a:spcAft>
              <a:buClr>
                <a:schemeClr val="dk1"/>
              </a:buClr>
              <a:buSzPts val="1200"/>
              <a:buNone/>
              <a:defRPr b="1" sz="1200"/>
            </a:lvl4pPr>
            <a:lvl5pPr indent="-228600" lvl="4" marL="2286000" algn="l">
              <a:lnSpc>
                <a:spcPct val="90000"/>
              </a:lnSpc>
              <a:spcBef>
                <a:spcPts val="375"/>
              </a:spcBef>
              <a:spcAft>
                <a:spcPts val="0"/>
              </a:spcAft>
              <a:buClr>
                <a:schemeClr val="dk1"/>
              </a:buClr>
              <a:buSzPts val="1200"/>
              <a:buNone/>
              <a:defRPr b="1" sz="1200"/>
            </a:lvl5pPr>
            <a:lvl6pPr indent="-228600" lvl="5" marL="2743200" algn="l">
              <a:lnSpc>
                <a:spcPct val="90000"/>
              </a:lnSpc>
              <a:spcBef>
                <a:spcPts val="375"/>
              </a:spcBef>
              <a:spcAft>
                <a:spcPts val="0"/>
              </a:spcAft>
              <a:buClr>
                <a:schemeClr val="dk1"/>
              </a:buClr>
              <a:buSzPts val="1200"/>
              <a:buNone/>
              <a:defRPr b="1" sz="1200"/>
            </a:lvl6pPr>
            <a:lvl7pPr indent="-228600" lvl="6" marL="3200400" algn="l">
              <a:lnSpc>
                <a:spcPct val="90000"/>
              </a:lnSpc>
              <a:spcBef>
                <a:spcPts val="375"/>
              </a:spcBef>
              <a:spcAft>
                <a:spcPts val="0"/>
              </a:spcAft>
              <a:buClr>
                <a:schemeClr val="dk1"/>
              </a:buClr>
              <a:buSzPts val="1200"/>
              <a:buNone/>
              <a:defRPr b="1" sz="1200"/>
            </a:lvl7pPr>
            <a:lvl8pPr indent="-228600" lvl="7" marL="3657600" algn="l">
              <a:lnSpc>
                <a:spcPct val="90000"/>
              </a:lnSpc>
              <a:spcBef>
                <a:spcPts val="375"/>
              </a:spcBef>
              <a:spcAft>
                <a:spcPts val="0"/>
              </a:spcAft>
              <a:buClr>
                <a:schemeClr val="dk1"/>
              </a:buClr>
              <a:buSzPts val="1200"/>
              <a:buNone/>
              <a:defRPr b="1" sz="1200"/>
            </a:lvl8pPr>
            <a:lvl9pPr indent="-228600" lvl="8" marL="4114800" algn="l">
              <a:lnSpc>
                <a:spcPct val="90000"/>
              </a:lnSpc>
              <a:spcBef>
                <a:spcPts val="375"/>
              </a:spcBef>
              <a:spcAft>
                <a:spcPts val="0"/>
              </a:spcAft>
              <a:buClr>
                <a:schemeClr val="dk1"/>
              </a:buClr>
              <a:buSzPts val="1200"/>
              <a:buNone/>
              <a:defRPr b="1" sz="1200"/>
            </a:lvl9pPr>
          </a:lstStyle>
          <a:p/>
        </p:txBody>
      </p:sp>
      <p:sp>
        <p:nvSpPr>
          <p:cNvPr id="54" name="Google Shape;54;p65"/>
          <p:cNvSpPr txBox="1"/>
          <p:nvPr>
            <p:ph idx="2" type="body"/>
          </p:nvPr>
        </p:nvSpPr>
        <p:spPr>
          <a:xfrm>
            <a:off x="629842" y="2505075"/>
            <a:ext cx="3868340"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55" name="Google Shape;55;p65"/>
          <p:cNvSpPr txBox="1"/>
          <p:nvPr>
            <p:ph idx="3" type="body"/>
          </p:nvPr>
        </p:nvSpPr>
        <p:spPr>
          <a:xfrm>
            <a:off x="4629150" y="1681163"/>
            <a:ext cx="3887391"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750"/>
              </a:spcBef>
              <a:spcAft>
                <a:spcPts val="0"/>
              </a:spcAft>
              <a:buClr>
                <a:schemeClr val="dk1"/>
              </a:buClr>
              <a:buSzPts val="1800"/>
              <a:buNone/>
              <a:defRPr b="1" sz="1800"/>
            </a:lvl1pPr>
            <a:lvl2pPr indent="-228600" lvl="1" marL="914400" algn="l">
              <a:lnSpc>
                <a:spcPct val="90000"/>
              </a:lnSpc>
              <a:spcBef>
                <a:spcPts val="375"/>
              </a:spcBef>
              <a:spcAft>
                <a:spcPts val="0"/>
              </a:spcAft>
              <a:buClr>
                <a:schemeClr val="dk1"/>
              </a:buClr>
              <a:buSzPts val="1500"/>
              <a:buNone/>
              <a:defRPr b="1" sz="1500"/>
            </a:lvl2pPr>
            <a:lvl3pPr indent="-228600" lvl="2" marL="1371600" algn="l">
              <a:lnSpc>
                <a:spcPct val="90000"/>
              </a:lnSpc>
              <a:spcBef>
                <a:spcPts val="375"/>
              </a:spcBef>
              <a:spcAft>
                <a:spcPts val="0"/>
              </a:spcAft>
              <a:buClr>
                <a:schemeClr val="dk1"/>
              </a:buClr>
              <a:buSzPts val="1350"/>
              <a:buNone/>
              <a:defRPr b="1" sz="1350"/>
            </a:lvl3pPr>
            <a:lvl4pPr indent="-228600" lvl="3" marL="1828800" algn="l">
              <a:lnSpc>
                <a:spcPct val="90000"/>
              </a:lnSpc>
              <a:spcBef>
                <a:spcPts val="375"/>
              </a:spcBef>
              <a:spcAft>
                <a:spcPts val="0"/>
              </a:spcAft>
              <a:buClr>
                <a:schemeClr val="dk1"/>
              </a:buClr>
              <a:buSzPts val="1200"/>
              <a:buNone/>
              <a:defRPr b="1" sz="1200"/>
            </a:lvl4pPr>
            <a:lvl5pPr indent="-228600" lvl="4" marL="2286000" algn="l">
              <a:lnSpc>
                <a:spcPct val="90000"/>
              </a:lnSpc>
              <a:spcBef>
                <a:spcPts val="375"/>
              </a:spcBef>
              <a:spcAft>
                <a:spcPts val="0"/>
              </a:spcAft>
              <a:buClr>
                <a:schemeClr val="dk1"/>
              </a:buClr>
              <a:buSzPts val="1200"/>
              <a:buNone/>
              <a:defRPr b="1" sz="1200"/>
            </a:lvl5pPr>
            <a:lvl6pPr indent="-228600" lvl="5" marL="2743200" algn="l">
              <a:lnSpc>
                <a:spcPct val="90000"/>
              </a:lnSpc>
              <a:spcBef>
                <a:spcPts val="375"/>
              </a:spcBef>
              <a:spcAft>
                <a:spcPts val="0"/>
              </a:spcAft>
              <a:buClr>
                <a:schemeClr val="dk1"/>
              </a:buClr>
              <a:buSzPts val="1200"/>
              <a:buNone/>
              <a:defRPr b="1" sz="1200"/>
            </a:lvl6pPr>
            <a:lvl7pPr indent="-228600" lvl="6" marL="3200400" algn="l">
              <a:lnSpc>
                <a:spcPct val="90000"/>
              </a:lnSpc>
              <a:spcBef>
                <a:spcPts val="375"/>
              </a:spcBef>
              <a:spcAft>
                <a:spcPts val="0"/>
              </a:spcAft>
              <a:buClr>
                <a:schemeClr val="dk1"/>
              </a:buClr>
              <a:buSzPts val="1200"/>
              <a:buNone/>
              <a:defRPr b="1" sz="1200"/>
            </a:lvl7pPr>
            <a:lvl8pPr indent="-228600" lvl="7" marL="3657600" algn="l">
              <a:lnSpc>
                <a:spcPct val="90000"/>
              </a:lnSpc>
              <a:spcBef>
                <a:spcPts val="375"/>
              </a:spcBef>
              <a:spcAft>
                <a:spcPts val="0"/>
              </a:spcAft>
              <a:buClr>
                <a:schemeClr val="dk1"/>
              </a:buClr>
              <a:buSzPts val="1200"/>
              <a:buNone/>
              <a:defRPr b="1" sz="1200"/>
            </a:lvl8pPr>
            <a:lvl9pPr indent="-228600" lvl="8" marL="4114800" algn="l">
              <a:lnSpc>
                <a:spcPct val="90000"/>
              </a:lnSpc>
              <a:spcBef>
                <a:spcPts val="375"/>
              </a:spcBef>
              <a:spcAft>
                <a:spcPts val="0"/>
              </a:spcAft>
              <a:buClr>
                <a:schemeClr val="dk1"/>
              </a:buClr>
              <a:buSzPts val="1200"/>
              <a:buNone/>
              <a:defRPr b="1" sz="1200"/>
            </a:lvl9pPr>
          </a:lstStyle>
          <a:p/>
        </p:txBody>
      </p:sp>
      <p:sp>
        <p:nvSpPr>
          <p:cNvPr id="56" name="Google Shape;56;p65"/>
          <p:cNvSpPr txBox="1"/>
          <p:nvPr>
            <p:ph idx="4" type="body"/>
          </p:nvPr>
        </p:nvSpPr>
        <p:spPr>
          <a:xfrm>
            <a:off x="4629150" y="2505075"/>
            <a:ext cx="3887391"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57" name="Google Shape;57;p65"/>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65"/>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65"/>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0" name="Shape 60"/>
        <p:cNvGrpSpPr/>
        <p:nvPr/>
      </p:nvGrpSpPr>
      <p:grpSpPr>
        <a:xfrm>
          <a:off x="0" y="0"/>
          <a:ext cx="0" cy="0"/>
          <a:chOff x="0" y="0"/>
          <a:chExt cx="0" cy="0"/>
        </a:xfrm>
      </p:grpSpPr>
      <p:sp>
        <p:nvSpPr>
          <p:cNvPr id="61" name="Google Shape;61;p66"/>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2" name="Google Shape;62;p66"/>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66"/>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66"/>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5" name="Shape 65"/>
        <p:cNvGrpSpPr/>
        <p:nvPr/>
      </p:nvGrpSpPr>
      <p:grpSpPr>
        <a:xfrm>
          <a:off x="0" y="0"/>
          <a:ext cx="0" cy="0"/>
          <a:chOff x="0" y="0"/>
          <a:chExt cx="0" cy="0"/>
        </a:xfrm>
      </p:grpSpPr>
      <p:sp>
        <p:nvSpPr>
          <p:cNvPr id="66" name="Google Shape;66;p67"/>
          <p:cNvSpPr txBox="1"/>
          <p:nvPr>
            <p:ph type="title"/>
          </p:nvPr>
        </p:nvSpPr>
        <p:spPr>
          <a:xfrm>
            <a:off x="629841" y="457200"/>
            <a:ext cx="2949178"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67"/>
          <p:cNvSpPr txBox="1"/>
          <p:nvPr>
            <p:ph idx="1" type="body"/>
          </p:nvPr>
        </p:nvSpPr>
        <p:spPr>
          <a:xfrm>
            <a:off x="3887391" y="987426"/>
            <a:ext cx="4629150" cy="4873625"/>
          </a:xfrm>
          <a:prstGeom prst="rect">
            <a:avLst/>
          </a:prstGeom>
          <a:noFill/>
          <a:ln>
            <a:noFill/>
          </a:ln>
        </p:spPr>
        <p:txBody>
          <a:bodyPr anchorCtr="0" anchor="t" bIns="45700" lIns="91425" spcFirstLastPara="1" rIns="91425" wrap="square" tIns="45700">
            <a:normAutofit/>
          </a:bodyPr>
          <a:lstStyle>
            <a:lvl1pPr indent="-381000" lvl="0" marL="457200" algn="l">
              <a:lnSpc>
                <a:spcPct val="90000"/>
              </a:lnSpc>
              <a:spcBef>
                <a:spcPts val="750"/>
              </a:spcBef>
              <a:spcAft>
                <a:spcPts val="0"/>
              </a:spcAft>
              <a:buClr>
                <a:schemeClr val="dk1"/>
              </a:buClr>
              <a:buSzPts val="2400"/>
              <a:buChar char="•"/>
              <a:defRPr sz="2400"/>
            </a:lvl1pPr>
            <a:lvl2pPr indent="-361950" lvl="1" marL="914400" algn="l">
              <a:lnSpc>
                <a:spcPct val="90000"/>
              </a:lnSpc>
              <a:spcBef>
                <a:spcPts val="375"/>
              </a:spcBef>
              <a:spcAft>
                <a:spcPts val="0"/>
              </a:spcAft>
              <a:buClr>
                <a:schemeClr val="dk1"/>
              </a:buClr>
              <a:buSzPts val="2100"/>
              <a:buChar char="•"/>
              <a:defRPr sz="2100"/>
            </a:lvl2pPr>
            <a:lvl3pPr indent="-342900" lvl="2" marL="1371600" algn="l">
              <a:lnSpc>
                <a:spcPct val="90000"/>
              </a:lnSpc>
              <a:spcBef>
                <a:spcPts val="375"/>
              </a:spcBef>
              <a:spcAft>
                <a:spcPts val="0"/>
              </a:spcAft>
              <a:buClr>
                <a:schemeClr val="dk1"/>
              </a:buClr>
              <a:buSzPts val="1800"/>
              <a:buChar char="•"/>
              <a:defRPr sz="1800"/>
            </a:lvl3pPr>
            <a:lvl4pPr indent="-323850" lvl="3" marL="1828800" algn="l">
              <a:lnSpc>
                <a:spcPct val="90000"/>
              </a:lnSpc>
              <a:spcBef>
                <a:spcPts val="375"/>
              </a:spcBef>
              <a:spcAft>
                <a:spcPts val="0"/>
              </a:spcAft>
              <a:buClr>
                <a:schemeClr val="dk1"/>
              </a:buClr>
              <a:buSzPts val="1500"/>
              <a:buChar char="•"/>
              <a:defRPr sz="1500"/>
            </a:lvl4pPr>
            <a:lvl5pPr indent="-323850" lvl="4" marL="2286000" algn="l">
              <a:lnSpc>
                <a:spcPct val="90000"/>
              </a:lnSpc>
              <a:spcBef>
                <a:spcPts val="375"/>
              </a:spcBef>
              <a:spcAft>
                <a:spcPts val="0"/>
              </a:spcAft>
              <a:buClr>
                <a:schemeClr val="dk1"/>
              </a:buClr>
              <a:buSzPts val="1500"/>
              <a:buChar char="•"/>
              <a:defRPr sz="1500"/>
            </a:lvl5pPr>
            <a:lvl6pPr indent="-323850" lvl="5" marL="2743200" algn="l">
              <a:lnSpc>
                <a:spcPct val="90000"/>
              </a:lnSpc>
              <a:spcBef>
                <a:spcPts val="375"/>
              </a:spcBef>
              <a:spcAft>
                <a:spcPts val="0"/>
              </a:spcAft>
              <a:buClr>
                <a:schemeClr val="dk1"/>
              </a:buClr>
              <a:buSzPts val="1500"/>
              <a:buChar char="•"/>
              <a:defRPr sz="1500"/>
            </a:lvl6pPr>
            <a:lvl7pPr indent="-323850" lvl="6" marL="3200400" algn="l">
              <a:lnSpc>
                <a:spcPct val="90000"/>
              </a:lnSpc>
              <a:spcBef>
                <a:spcPts val="375"/>
              </a:spcBef>
              <a:spcAft>
                <a:spcPts val="0"/>
              </a:spcAft>
              <a:buClr>
                <a:schemeClr val="dk1"/>
              </a:buClr>
              <a:buSzPts val="1500"/>
              <a:buChar char="•"/>
              <a:defRPr sz="1500"/>
            </a:lvl7pPr>
            <a:lvl8pPr indent="-323850" lvl="7" marL="3657600" algn="l">
              <a:lnSpc>
                <a:spcPct val="90000"/>
              </a:lnSpc>
              <a:spcBef>
                <a:spcPts val="375"/>
              </a:spcBef>
              <a:spcAft>
                <a:spcPts val="0"/>
              </a:spcAft>
              <a:buClr>
                <a:schemeClr val="dk1"/>
              </a:buClr>
              <a:buSzPts val="1500"/>
              <a:buChar char="•"/>
              <a:defRPr sz="1500"/>
            </a:lvl8pPr>
            <a:lvl9pPr indent="-323850" lvl="8" marL="4114800" algn="l">
              <a:lnSpc>
                <a:spcPct val="90000"/>
              </a:lnSpc>
              <a:spcBef>
                <a:spcPts val="375"/>
              </a:spcBef>
              <a:spcAft>
                <a:spcPts val="0"/>
              </a:spcAft>
              <a:buClr>
                <a:schemeClr val="dk1"/>
              </a:buClr>
              <a:buSzPts val="1500"/>
              <a:buChar char="•"/>
              <a:defRPr sz="1500"/>
            </a:lvl9pPr>
          </a:lstStyle>
          <a:p/>
        </p:txBody>
      </p:sp>
      <p:sp>
        <p:nvSpPr>
          <p:cNvPr id="68" name="Google Shape;68;p67"/>
          <p:cNvSpPr txBox="1"/>
          <p:nvPr>
            <p:ph idx="2" type="body"/>
          </p:nvPr>
        </p:nvSpPr>
        <p:spPr>
          <a:xfrm>
            <a:off x="629841" y="2057400"/>
            <a:ext cx="2949178"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750"/>
              </a:spcBef>
              <a:spcAft>
                <a:spcPts val="0"/>
              </a:spcAft>
              <a:buClr>
                <a:schemeClr val="dk1"/>
              </a:buClr>
              <a:buSzPts val="1200"/>
              <a:buNone/>
              <a:defRPr sz="1200"/>
            </a:lvl1pPr>
            <a:lvl2pPr indent="-228600" lvl="1" marL="914400" algn="l">
              <a:lnSpc>
                <a:spcPct val="90000"/>
              </a:lnSpc>
              <a:spcBef>
                <a:spcPts val="375"/>
              </a:spcBef>
              <a:spcAft>
                <a:spcPts val="0"/>
              </a:spcAft>
              <a:buClr>
                <a:schemeClr val="dk1"/>
              </a:buClr>
              <a:buSzPts val="1050"/>
              <a:buNone/>
              <a:defRPr sz="1050"/>
            </a:lvl2pPr>
            <a:lvl3pPr indent="-228600" lvl="2" marL="1371600" algn="l">
              <a:lnSpc>
                <a:spcPct val="90000"/>
              </a:lnSpc>
              <a:spcBef>
                <a:spcPts val="375"/>
              </a:spcBef>
              <a:spcAft>
                <a:spcPts val="0"/>
              </a:spcAft>
              <a:buClr>
                <a:schemeClr val="dk1"/>
              </a:buClr>
              <a:buSzPts val="900"/>
              <a:buNone/>
              <a:defRPr sz="900"/>
            </a:lvl3pPr>
            <a:lvl4pPr indent="-228600" lvl="3" marL="1828800" algn="l">
              <a:lnSpc>
                <a:spcPct val="90000"/>
              </a:lnSpc>
              <a:spcBef>
                <a:spcPts val="375"/>
              </a:spcBef>
              <a:spcAft>
                <a:spcPts val="0"/>
              </a:spcAft>
              <a:buClr>
                <a:schemeClr val="dk1"/>
              </a:buClr>
              <a:buSzPts val="750"/>
              <a:buNone/>
              <a:defRPr sz="750"/>
            </a:lvl4pPr>
            <a:lvl5pPr indent="-228600" lvl="4" marL="2286000" algn="l">
              <a:lnSpc>
                <a:spcPct val="90000"/>
              </a:lnSpc>
              <a:spcBef>
                <a:spcPts val="375"/>
              </a:spcBef>
              <a:spcAft>
                <a:spcPts val="0"/>
              </a:spcAft>
              <a:buClr>
                <a:schemeClr val="dk1"/>
              </a:buClr>
              <a:buSzPts val="750"/>
              <a:buNone/>
              <a:defRPr sz="750"/>
            </a:lvl5pPr>
            <a:lvl6pPr indent="-228600" lvl="5" marL="2743200" algn="l">
              <a:lnSpc>
                <a:spcPct val="90000"/>
              </a:lnSpc>
              <a:spcBef>
                <a:spcPts val="375"/>
              </a:spcBef>
              <a:spcAft>
                <a:spcPts val="0"/>
              </a:spcAft>
              <a:buClr>
                <a:schemeClr val="dk1"/>
              </a:buClr>
              <a:buSzPts val="750"/>
              <a:buNone/>
              <a:defRPr sz="750"/>
            </a:lvl6pPr>
            <a:lvl7pPr indent="-228600" lvl="6" marL="3200400" algn="l">
              <a:lnSpc>
                <a:spcPct val="90000"/>
              </a:lnSpc>
              <a:spcBef>
                <a:spcPts val="375"/>
              </a:spcBef>
              <a:spcAft>
                <a:spcPts val="0"/>
              </a:spcAft>
              <a:buClr>
                <a:schemeClr val="dk1"/>
              </a:buClr>
              <a:buSzPts val="750"/>
              <a:buNone/>
              <a:defRPr sz="750"/>
            </a:lvl7pPr>
            <a:lvl8pPr indent="-228600" lvl="7" marL="3657600" algn="l">
              <a:lnSpc>
                <a:spcPct val="90000"/>
              </a:lnSpc>
              <a:spcBef>
                <a:spcPts val="375"/>
              </a:spcBef>
              <a:spcAft>
                <a:spcPts val="0"/>
              </a:spcAft>
              <a:buClr>
                <a:schemeClr val="dk1"/>
              </a:buClr>
              <a:buSzPts val="750"/>
              <a:buNone/>
              <a:defRPr sz="750"/>
            </a:lvl8pPr>
            <a:lvl9pPr indent="-228600" lvl="8" marL="4114800" algn="l">
              <a:lnSpc>
                <a:spcPct val="90000"/>
              </a:lnSpc>
              <a:spcBef>
                <a:spcPts val="375"/>
              </a:spcBef>
              <a:spcAft>
                <a:spcPts val="0"/>
              </a:spcAft>
              <a:buClr>
                <a:schemeClr val="dk1"/>
              </a:buClr>
              <a:buSzPts val="750"/>
              <a:buNone/>
              <a:defRPr sz="750"/>
            </a:lvl9pPr>
          </a:lstStyle>
          <a:p/>
        </p:txBody>
      </p:sp>
      <p:sp>
        <p:nvSpPr>
          <p:cNvPr id="69" name="Google Shape;69;p67"/>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67"/>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67"/>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58"/>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58"/>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lvl1pPr indent="-361950" lvl="0" marL="457200" marR="0" rtl="0" algn="l">
              <a:lnSpc>
                <a:spcPct val="90000"/>
              </a:lnSpc>
              <a:spcBef>
                <a:spcPts val="75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12" name="Google Shape;12;p58"/>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58"/>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58"/>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rgbClr val="888888"/>
                </a:solidFill>
                <a:latin typeface="Calibri"/>
                <a:ea typeface="Calibri"/>
                <a:cs typeface="Calibri"/>
                <a:sym typeface="Calibri"/>
              </a:defRPr>
            </a:lvl1pPr>
            <a:lvl2pPr indent="0" lvl="1" marL="0" marR="0" rtl="0" algn="r">
              <a:spcBef>
                <a:spcPts val="0"/>
              </a:spcBef>
              <a:buNone/>
              <a:defRPr b="0" i="0" sz="900" u="none" cap="none" strike="noStrike">
                <a:solidFill>
                  <a:srgbClr val="888888"/>
                </a:solidFill>
                <a:latin typeface="Calibri"/>
                <a:ea typeface="Calibri"/>
                <a:cs typeface="Calibri"/>
                <a:sym typeface="Calibri"/>
              </a:defRPr>
            </a:lvl2pPr>
            <a:lvl3pPr indent="0" lvl="2" marL="0" marR="0" rtl="0" algn="r">
              <a:spcBef>
                <a:spcPts val="0"/>
              </a:spcBef>
              <a:buNone/>
              <a:defRPr b="0" i="0" sz="900" u="none" cap="none" strike="noStrike">
                <a:solidFill>
                  <a:srgbClr val="888888"/>
                </a:solidFill>
                <a:latin typeface="Calibri"/>
                <a:ea typeface="Calibri"/>
                <a:cs typeface="Calibri"/>
                <a:sym typeface="Calibri"/>
              </a:defRPr>
            </a:lvl3pPr>
            <a:lvl4pPr indent="0" lvl="3" marL="0" marR="0" rtl="0" algn="r">
              <a:spcBef>
                <a:spcPts val="0"/>
              </a:spcBef>
              <a:buNone/>
              <a:defRPr b="0" i="0" sz="900" u="none" cap="none" strike="noStrike">
                <a:solidFill>
                  <a:srgbClr val="888888"/>
                </a:solidFill>
                <a:latin typeface="Calibri"/>
                <a:ea typeface="Calibri"/>
                <a:cs typeface="Calibri"/>
                <a:sym typeface="Calibri"/>
              </a:defRPr>
            </a:lvl4pPr>
            <a:lvl5pPr indent="0" lvl="4" marL="0" marR="0" rtl="0" algn="r">
              <a:spcBef>
                <a:spcPts val="0"/>
              </a:spcBef>
              <a:buNone/>
              <a:defRPr b="0" i="0" sz="900" u="none" cap="none" strike="noStrike">
                <a:solidFill>
                  <a:srgbClr val="888888"/>
                </a:solidFill>
                <a:latin typeface="Calibri"/>
                <a:ea typeface="Calibri"/>
                <a:cs typeface="Calibri"/>
                <a:sym typeface="Calibri"/>
              </a:defRPr>
            </a:lvl5pPr>
            <a:lvl6pPr indent="0" lvl="5" marL="0" marR="0" rtl="0" algn="r">
              <a:spcBef>
                <a:spcPts val="0"/>
              </a:spcBef>
              <a:buNone/>
              <a:defRPr b="0" i="0" sz="900" u="none" cap="none" strike="noStrike">
                <a:solidFill>
                  <a:srgbClr val="888888"/>
                </a:solidFill>
                <a:latin typeface="Calibri"/>
                <a:ea typeface="Calibri"/>
                <a:cs typeface="Calibri"/>
                <a:sym typeface="Calibri"/>
              </a:defRPr>
            </a:lvl6pPr>
            <a:lvl7pPr indent="0" lvl="6" marL="0" marR="0" rtl="0" algn="r">
              <a:spcBef>
                <a:spcPts val="0"/>
              </a:spcBef>
              <a:buNone/>
              <a:defRPr b="0" i="0" sz="900" u="none" cap="none" strike="noStrike">
                <a:solidFill>
                  <a:srgbClr val="888888"/>
                </a:solidFill>
                <a:latin typeface="Calibri"/>
                <a:ea typeface="Calibri"/>
                <a:cs typeface="Calibri"/>
                <a:sym typeface="Calibri"/>
              </a:defRPr>
            </a:lvl7pPr>
            <a:lvl8pPr indent="0" lvl="7" marL="0" marR="0" rtl="0" algn="r">
              <a:spcBef>
                <a:spcPts val="0"/>
              </a:spcBef>
              <a:buNone/>
              <a:defRPr b="0" i="0" sz="900" u="none" cap="none" strike="noStrike">
                <a:solidFill>
                  <a:srgbClr val="888888"/>
                </a:solidFill>
                <a:latin typeface="Calibri"/>
                <a:ea typeface="Calibri"/>
                <a:cs typeface="Calibri"/>
                <a:sym typeface="Calibri"/>
              </a:defRPr>
            </a:lvl8pPr>
            <a:lvl9pPr indent="0" lvl="8" marL="0" marR="0" rtl="0" algn="r">
              <a:spcBef>
                <a:spcPts val="0"/>
              </a:spcBef>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2.gif"/></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1.jp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7.xml"/><Relationship Id="rId3" Type="http://schemas.openxmlformats.org/officeDocument/2006/relationships/image" Target="../media/image10.jp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11.jp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 Id="rId3" Type="http://schemas.openxmlformats.org/officeDocument/2006/relationships/image" Target="../media/image9.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image" Target="../media/image4.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 Id="rId3" Type="http://schemas.openxmlformats.org/officeDocument/2006/relationships/image" Target="../media/image8.jp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 Id="rId3" Type="http://schemas.openxmlformats.org/officeDocument/2006/relationships/image" Target="../media/image7.jp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
          <p:cNvSpPr txBox="1"/>
          <p:nvPr>
            <p:ph type="ctrTitle"/>
          </p:nvPr>
        </p:nvSpPr>
        <p:spPr>
          <a:xfrm>
            <a:off x="609600" y="4876800"/>
            <a:ext cx="8229600" cy="1066800"/>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dk1"/>
              </a:buClr>
              <a:buSzPts val="2800"/>
              <a:buFont typeface="Calibri"/>
              <a:buNone/>
            </a:pPr>
            <a:r>
              <a:t/>
            </a:r>
            <a:endParaRPr sz="2800">
              <a:solidFill>
                <a:srgbClr val="C00000"/>
              </a:solidFill>
            </a:endParaRPr>
          </a:p>
        </p:txBody>
      </p:sp>
      <p:sp>
        <p:nvSpPr>
          <p:cNvPr id="96" name="Google Shape;96;p1"/>
          <p:cNvSpPr txBox="1"/>
          <p:nvPr/>
        </p:nvSpPr>
        <p:spPr>
          <a:xfrm>
            <a:off x="1371600" y="304800"/>
            <a:ext cx="7086600" cy="609600"/>
          </a:xfrm>
          <a:prstGeom prst="rect">
            <a:avLst/>
          </a:prstGeom>
          <a:noFill/>
          <a:ln>
            <a:noFill/>
          </a:ln>
        </p:spPr>
        <p:txBody>
          <a:bodyPr anchorCtr="0" anchor="t" bIns="45700" lIns="91425" spcFirstLastPara="1" rIns="91425" wrap="square" tIns="0">
            <a:noAutofit/>
          </a:bodyPr>
          <a:lstStyle/>
          <a:p>
            <a:pPr indent="0" lvl="0" marL="0" marR="0" rtl="0" algn="ctr">
              <a:spcBef>
                <a:spcPts val="0"/>
              </a:spcBef>
              <a:spcAft>
                <a:spcPts val="0"/>
              </a:spcAft>
              <a:buNone/>
            </a:pPr>
            <a:r>
              <a:rPr b="0" i="0" lang="en-US" sz="3200" u="none" cap="none" strike="noStrike">
                <a:solidFill>
                  <a:srgbClr val="C00000"/>
                </a:solidFill>
                <a:latin typeface="Calibri"/>
                <a:ea typeface="Calibri"/>
                <a:cs typeface="Calibri"/>
                <a:sym typeface="Calibri"/>
              </a:rPr>
              <a:t>Essential of E-Business</a:t>
            </a:r>
            <a:endParaRPr b="0" i="0" sz="3200" u="none" cap="none" strike="noStrike">
              <a:solidFill>
                <a:schemeClr val="dk1"/>
              </a:solidFill>
              <a:latin typeface="Comic Sans MS"/>
              <a:ea typeface="Comic Sans MS"/>
              <a:cs typeface="Comic Sans MS"/>
              <a:sym typeface="Comic Sans MS"/>
            </a:endParaRPr>
          </a:p>
          <a:p>
            <a:pPr indent="0" lvl="0" marL="0" marR="0" rtl="0" algn="l">
              <a:spcBef>
                <a:spcPts val="0"/>
              </a:spcBef>
              <a:spcAft>
                <a:spcPts val="0"/>
              </a:spcAft>
              <a:buNone/>
            </a:pPr>
            <a:r>
              <a:t/>
            </a:r>
            <a:endParaRPr sz="2000">
              <a:solidFill>
                <a:srgbClr val="0070C0"/>
              </a:solidFill>
              <a:latin typeface="Calibri"/>
              <a:ea typeface="Calibri"/>
              <a:cs typeface="Calibri"/>
              <a:sym typeface="Calibri"/>
            </a:endParaRPr>
          </a:p>
        </p:txBody>
      </p:sp>
      <p:sp>
        <p:nvSpPr>
          <p:cNvPr id="97" name="Google Shape;97;p1"/>
          <p:cNvSpPr txBox="1"/>
          <p:nvPr/>
        </p:nvSpPr>
        <p:spPr>
          <a:xfrm>
            <a:off x="914400" y="1676400"/>
            <a:ext cx="8229600" cy="1981200"/>
          </a:xfrm>
          <a:prstGeom prst="rect">
            <a:avLst/>
          </a:prstGeom>
          <a:noFill/>
          <a:ln>
            <a:noFill/>
          </a:ln>
        </p:spPr>
        <p:txBody>
          <a:bodyPr anchorCtr="0" anchor="t" bIns="45700" lIns="91425" spcFirstLastPara="1" rIns="91425" wrap="square" tIns="0">
            <a:noAutofit/>
          </a:bodyPr>
          <a:lstStyle/>
          <a:p>
            <a:pPr indent="0" lvl="0" marL="0" marR="0" rtl="0" algn="ctr">
              <a:spcBef>
                <a:spcPts val="0"/>
              </a:spcBef>
              <a:spcAft>
                <a:spcPts val="0"/>
              </a:spcAft>
              <a:buNone/>
            </a:pPr>
            <a:r>
              <a:rPr b="1" lang="en-US" sz="2800">
                <a:solidFill>
                  <a:schemeClr val="dk1"/>
                </a:solidFill>
                <a:latin typeface="Times"/>
                <a:ea typeface="Times"/>
                <a:cs typeface="Times"/>
                <a:sym typeface="Times"/>
              </a:rPr>
              <a:t>Pokhara University</a:t>
            </a:r>
            <a:endParaRPr/>
          </a:p>
          <a:p>
            <a:pPr indent="0" lvl="0" marL="0" marR="0" rtl="0" algn="ctr">
              <a:spcBef>
                <a:spcPts val="0"/>
              </a:spcBef>
              <a:spcAft>
                <a:spcPts val="0"/>
              </a:spcAft>
              <a:buNone/>
            </a:pPr>
            <a:r>
              <a:t/>
            </a:r>
            <a:endParaRPr sz="2400">
              <a:solidFill>
                <a:schemeClr val="dk1"/>
              </a:solidFill>
              <a:latin typeface="Times"/>
              <a:ea typeface="Times"/>
              <a:cs typeface="Times"/>
              <a:sym typeface="Times"/>
            </a:endParaRPr>
          </a:p>
          <a:p>
            <a:pPr indent="0" lvl="0" marL="0" marR="0" rtl="0" algn="ctr">
              <a:spcBef>
                <a:spcPts val="0"/>
              </a:spcBef>
              <a:spcAft>
                <a:spcPts val="0"/>
              </a:spcAft>
              <a:buNone/>
            </a:pPr>
            <a:r>
              <a:t/>
            </a:r>
            <a:endParaRPr sz="2400">
              <a:solidFill>
                <a:schemeClr val="dk1"/>
              </a:solidFill>
              <a:latin typeface="Times"/>
              <a:ea typeface="Times"/>
              <a:cs typeface="Times"/>
              <a:sym typeface="Times"/>
            </a:endParaRPr>
          </a:p>
          <a:p>
            <a:pPr indent="0" lvl="0" marL="0" marR="0" rtl="0" algn="l">
              <a:spcBef>
                <a:spcPts val="0"/>
              </a:spcBef>
              <a:spcAft>
                <a:spcPts val="0"/>
              </a:spcAft>
              <a:buNone/>
            </a:pPr>
            <a:r>
              <a:rPr lang="en-US" sz="2400">
                <a:solidFill>
                  <a:schemeClr val="dk1"/>
                </a:solidFill>
                <a:latin typeface="Times"/>
                <a:ea typeface="Times"/>
                <a:cs typeface="Times"/>
                <a:sym typeface="Times"/>
              </a:rPr>
              <a:t>BBA						Semester-VIII</a:t>
            </a:r>
            <a:endParaRPr sz="2400">
              <a:solidFill>
                <a:schemeClr val="dk1"/>
              </a:solidFill>
              <a:latin typeface="Times"/>
              <a:ea typeface="Times"/>
              <a:cs typeface="Times"/>
              <a:sym typeface="Times"/>
            </a:endParaRPr>
          </a:p>
          <a:p>
            <a:pPr indent="0" lvl="0" marL="0" marR="0" rtl="0" algn="l">
              <a:spcBef>
                <a:spcPts val="0"/>
              </a:spcBef>
              <a:spcAft>
                <a:spcPts val="0"/>
              </a:spcAft>
              <a:buNone/>
            </a:pPr>
            <a:r>
              <a:rPr lang="en-US" sz="2400">
                <a:solidFill>
                  <a:schemeClr val="dk1"/>
                </a:solidFill>
                <a:latin typeface="Times"/>
                <a:ea typeface="Times"/>
                <a:cs typeface="Times"/>
                <a:sym typeface="Times"/>
              </a:rPr>
              <a:t>Course Code: CMP-261       			Credit Hours:3	</a:t>
            </a:r>
            <a:endParaRPr sz="2400">
              <a:solidFill>
                <a:schemeClr val="dk1"/>
              </a:solidFill>
              <a:latin typeface="Times"/>
              <a:ea typeface="Times"/>
              <a:cs typeface="Times"/>
              <a:sym typeface="Times"/>
            </a:endParaRPr>
          </a:p>
          <a:p>
            <a:pPr indent="0" lvl="0" marL="0" marR="0" rtl="0" algn="l">
              <a:spcBef>
                <a:spcPts val="0"/>
              </a:spcBef>
              <a:spcAft>
                <a:spcPts val="0"/>
              </a:spcAft>
              <a:buNone/>
            </a:pPr>
            <a:r>
              <a:t/>
            </a:r>
            <a:endParaRPr sz="1600">
              <a:solidFill>
                <a:srgbClr val="0070C0"/>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10"/>
          <p:cNvSpPr txBox="1"/>
          <p:nvPr/>
        </p:nvSpPr>
        <p:spPr>
          <a:xfrm>
            <a:off x="990600" y="990600"/>
            <a:ext cx="7924800" cy="5715000"/>
          </a:xfrm>
          <a:prstGeom prst="rect">
            <a:avLst/>
          </a:prstGeom>
          <a:noFill/>
          <a:ln>
            <a:noFill/>
          </a:ln>
        </p:spPr>
        <p:txBody>
          <a:bodyPr anchorCtr="0" anchor="t" bIns="45700" lIns="91425" spcFirstLastPara="1" rIns="91425" wrap="square" tIns="0">
            <a:noAutofit/>
          </a:bodyPr>
          <a:lstStyle/>
          <a:p>
            <a:pPr indent="-457200" lvl="0" marL="457200" marR="0" rtl="0" algn="l">
              <a:spcBef>
                <a:spcPts val="0"/>
              </a:spcBef>
              <a:spcAft>
                <a:spcPts val="0"/>
              </a:spcAft>
              <a:buNone/>
            </a:pPr>
            <a:r>
              <a:rPr lang="en-US" sz="2400">
                <a:solidFill>
                  <a:srgbClr val="0070C0"/>
                </a:solidFill>
                <a:latin typeface="Verdana"/>
                <a:ea typeface="Verdana"/>
                <a:cs typeface="Verdana"/>
                <a:sym typeface="Verdana"/>
              </a:rPr>
              <a:t>Nature, Scope and impact of E-business:</a:t>
            </a:r>
            <a:endParaRPr/>
          </a:p>
          <a:p>
            <a:pPr indent="-457200" lvl="0" marL="457200" marR="0" rtl="0" algn="l">
              <a:spcBef>
                <a:spcPts val="0"/>
              </a:spcBef>
              <a:spcAft>
                <a:spcPts val="0"/>
              </a:spcAft>
              <a:buNone/>
            </a:pPr>
            <a:r>
              <a:t/>
            </a:r>
            <a:endParaRPr sz="2000">
              <a:solidFill>
                <a:srgbClr val="0070C0"/>
              </a:solidFill>
              <a:latin typeface="Verdana"/>
              <a:ea typeface="Verdana"/>
              <a:cs typeface="Verdana"/>
              <a:sym typeface="Verdana"/>
            </a:endParaRPr>
          </a:p>
          <a:p>
            <a:pPr indent="-457200" lvl="0" marL="457200" marR="0" rtl="0" algn="l">
              <a:spcBef>
                <a:spcPts val="0"/>
              </a:spcBef>
              <a:spcAft>
                <a:spcPts val="0"/>
              </a:spcAft>
              <a:buNone/>
            </a:pPr>
            <a:r>
              <a:rPr lang="en-US" sz="2000">
                <a:solidFill>
                  <a:srgbClr val="0070C0"/>
                </a:solidFill>
                <a:latin typeface="Verdana"/>
                <a:ea typeface="Verdana"/>
                <a:cs typeface="Verdana"/>
                <a:sym typeface="Verdana"/>
              </a:rPr>
              <a:t>Background:</a:t>
            </a:r>
            <a:endParaRPr/>
          </a:p>
          <a:p>
            <a:pPr indent="-457200" lvl="0" marL="457200" marR="0" rtl="0" algn="l">
              <a:spcBef>
                <a:spcPts val="0"/>
              </a:spcBef>
              <a:spcAft>
                <a:spcPts val="0"/>
              </a:spcAft>
              <a:buNone/>
            </a:pPr>
            <a:r>
              <a:t/>
            </a:r>
            <a:endParaRPr sz="2000">
              <a:solidFill>
                <a:schemeClr val="dk1"/>
              </a:solidFill>
              <a:latin typeface="Verdana"/>
              <a:ea typeface="Verdana"/>
              <a:cs typeface="Verdana"/>
              <a:sym typeface="Verdana"/>
            </a:endParaRPr>
          </a:p>
          <a:p>
            <a:pPr indent="-457200" lvl="1" marL="914400" marR="0" rtl="0" algn="l">
              <a:spcBef>
                <a:spcPts val="0"/>
              </a:spcBef>
              <a:spcAft>
                <a:spcPts val="0"/>
              </a:spcAft>
              <a:buNone/>
            </a:pPr>
            <a:r>
              <a:rPr b="0" i="0" lang="en-US" sz="2000" u="none" cap="none" strike="noStrike">
                <a:solidFill>
                  <a:schemeClr val="dk1"/>
                </a:solidFill>
                <a:latin typeface="Calibri"/>
                <a:ea typeface="Calibri"/>
                <a:cs typeface="Calibri"/>
                <a:sym typeface="Calibri"/>
              </a:rPr>
              <a:t>E-business technological changes are:</a:t>
            </a:r>
            <a:endParaRPr/>
          </a:p>
          <a:p>
            <a:pPr indent="-457200" lvl="1" marL="914400" marR="0" rtl="0" algn="l">
              <a:spcBef>
                <a:spcPts val="0"/>
              </a:spcBef>
              <a:spcAft>
                <a:spcPts val="0"/>
              </a:spcAft>
              <a:buClr>
                <a:schemeClr val="dk1"/>
              </a:buClr>
              <a:buSzPts val="2000"/>
              <a:buFont typeface="Calibri"/>
              <a:buChar char="-"/>
            </a:pPr>
            <a:r>
              <a:rPr b="0" i="0" lang="en-US" sz="2000" u="none" cap="none" strike="noStrike">
                <a:solidFill>
                  <a:schemeClr val="dk1"/>
                </a:solidFill>
                <a:latin typeface="Calibri"/>
                <a:ea typeface="Calibri"/>
                <a:cs typeface="Calibri"/>
                <a:sym typeface="Calibri"/>
              </a:rPr>
              <a:t>Miniaturization of technology</a:t>
            </a:r>
            <a:endParaRPr/>
          </a:p>
          <a:p>
            <a:pPr indent="-457200" lvl="1" marL="914400" marR="0" rtl="0" algn="l">
              <a:spcBef>
                <a:spcPts val="0"/>
              </a:spcBef>
              <a:spcAft>
                <a:spcPts val="0"/>
              </a:spcAft>
              <a:buClr>
                <a:schemeClr val="dk1"/>
              </a:buClr>
              <a:buSzPts val="2000"/>
              <a:buFont typeface="Calibri"/>
              <a:buChar char="-"/>
            </a:pPr>
            <a:r>
              <a:rPr b="0" i="0" lang="en-US" sz="2000" u="none" cap="none" strike="noStrike">
                <a:solidFill>
                  <a:schemeClr val="dk1"/>
                </a:solidFill>
                <a:latin typeface="Calibri"/>
                <a:ea typeface="Calibri"/>
                <a:cs typeface="Calibri"/>
                <a:sym typeface="Calibri"/>
              </a:rPr>
              <a:t>Impressive devices</a:t>
            </a:r>
            <a:endParaRPr/>
          </a:p>
          <a:p>
            <a:pPr indent="-457200" lvl="1" marL="914400" marR="0" rtl="0" algn="l">
              <a:spcBef>
                <a:spcPts val="0"/>
              </a:spcBef>
              <a:spcAft>
                <a:spcPts val="0"/>
              </a:spcAft>
              <a:buClr>
                <a:schemeClr val="dk1"/>
              </a:buClr>
              <a:buSzPts val="2000"/>
              <a:buFont typeface="Calibri"/>
              <a:buChar char="-"/>
            </a:pPr>
            <a:r>
              <a:rPr b="0" i="0" lang="en-US" sz="2000" u="none" cap="none" strike="noStrike">
                <a:solidFill>
                  <a:schemeClr val="dk1"/>
                </a:solidFill>
                <a:latin typeface="Calibri"/>
                <a:ea typeface="Calibri"/>
                <a:cs typeface="Calibri"/>
                <a:sym typeface="Calibri"/>
              </a:rPr>
              <a:t>Social networks (Internet based)</a:t>
            </a:r>
            <a:endParaRPr/>
          </a:p>
          <a:p>
            <a:pPr indent="-457200" lvl="1" marL="914400" marR="0" rtl="0" algn="l">
              <a:spcBef>
                <a:spcPts val="0"/>
              </a:spcBef>
              <a:spcAft>
                <a:spcPts val="0"/>
              </a:spcAft>
              <a:buClr>
                <a:schemeClr val="dk1"/>
              </a:buClr>
              <a:buSzPts val="2000"/>
              <a:buFont typeface="Calibri"/>
              <a:buChar char="-"/>
            </a:pPr>
            <a:r>
              <a:rPr b="0" i="0" lang="en-US" sz="2000" u="none" cap="none" strike="noStrike">
                <a:solidFill>
                  <a:schemeClr val="dk1"/>
                </a:solidFill>
                <a:latin typeface="Calibri"/>
                <a:ea typeface="Calibri"/>
                <a:cs typeface="Calibri"/>
                <a:sym typeface="Calibri"/>
              </a:rPr>
              <a:t>Discovery, sharing, use, and collaboration</a:t>
            </a:r>
            <a:endParaRPr/>
          </a:p>
          <a:p>
            <a:pPr indent="-457200" lvl="1" marL="914400" marR="0" rtl="0" algn="l">
              <a:spcBef>
                <a:spcPts val="0"/>
              </a:spcBef>
              <a:spcAft>
                <a:spcPts val="0"/>
              </a:spcAft>
              <a:buClr>
                <a:schemeClr val="dk1"/>
              </a:buClr>
              <a:buSzPts val="2000"/>
              <a:buFont typeface="Calibri"/>
              <a:buChar char="-"/>
            </a:pPr>
            <a:r>
              <a:rPr b="0" i="0" lang="en-US" sz="2000" u="none" cap="none" strike="noStrike">
                <a:solidFill>
                  <a:schemeClr val="dk1"/>
                </a:solidFill>
                <a:latin typeface="Calibri"/>
                <a:ea typeface="Calibri"/>
                <a:cs typeface="Calibri"/>
                <a:sym typeface="Calibri"/>
              </a:rPr>
              <a:t>Online business platforms including e-procurement</a:t>
            </a:r>
            <a:endParaRPr/>
          </a:p>
          <a:p>
            <a:pPr indent="-457200" lvl="1" marL="914400" marR="0" rtl="0" algn="l">
              <a:spcBef>
                <a:spcPts val="0"/>
              </a:spcBef>
              <a:spcAft>
                <a:spcPts val="0"/>
              </a:spcAft>
              <a:buClr>
                <a:schemeClr val="dk1"/>
              </a:buClr>
              <a:buSzPts val="2000"/>
              <a:buFont typeface="Calibri"/>
              <a:buChar char="-"/>
            </a:pPr>
            <a:r>
              <a:rPr b="0" i="0" lang="en-US" sz="2000" u="none" cap="none" strike="noStrike">
                <a:solidFill>
                  <a:schemeClr val="dk1"/>
                </a:solidFill>
                <a:latin typeface="Calibri"/>
                <a:ea typeface="Calibri"/>
                <a:cs typeface="Calibri"/>
                <a:sym typeface="Calibri"/>
              </a:rPr>
              <a:t>Supply chain management (outsourcing, In-sourcing, retail links) </a:t>
            </a:r>
            <a:endParaRPr/>
          </a:p>
          <a:p>
            <a:pPr indent="-457200" lvl="1" marL="914400" marR="0" rtl="0" algn="l">
              <a:spcBef>
                <a:spcPts val="0"/>
              </a:spcBef>
              <a:spcAft>
                <a:spcPts val="0"/>
              </a:spcAft>
              <a:buClr>
                <a:schemeClr val="dk1"/>
              </a:buClr>
              <a:buSzPts val="2000"/>
              <a:buFont typeface="Calibri"/>
              <a:buChar char="-"/>
            </a:pPr>
            <a:r>
              <a:rPr b="0" i="0" lang="en-US" sz="2000" u="none" cap="none" strike="noStrike">
                <a:solidFill>
                  <a:schemeClr val="dk1"/>
                </a:solidFill>
                <a:latin typeface="Calibri"/>
                <a:ea typeface="Calibri"/>
                <a:cs typeface="Calibri"/>
                <a:sym typeface="Calibri"/>
              </a:rPr>
              <a:t>Levelled playing field for all scale enterprises</a:t>
            </a:r>
            <a:endParaRPr/>
          </a:p>
          <a:p>
            <a:pPr indent="-457200" lvl="0" marL="457200" marR="0" rtl="0" algn="l">
              <a:spcBef>
                <a:spcPts val="0"/>
              </a:spcBef>
              <a:spcAft>
                <a:spcPts val="0"/>
              </a:spcAft>
              <a:buNone/>
            </a:pPr>
            <a:r>
              <a:t/>
            </a:r>
            <a:endParaRPr sz="2000">
              <a:solidFill>
                <a:schemeClr val="dk1"/>
              </a:solidFill>
              <a:latin typeface="Calibri"/>
              <a:ea typeface="Calibri"/>
              <a:cs typeface="Calibri"/>
              <a:sym typeface="Calibri"/>
            </a:endParaRPr>
          </a:p>
          <a:p>
            <a:pPr indent="-457200" lvl="0" marL="457200" marR="0" rtl="0" algn="l">
              <a:spcBef>
                <a:spcPts val="0"/>
              </a:spcBef>
              <a:spcAft>
                <a:spcPts val="0"/>
              </a:spcAft>
              <a:buNone/>
            </a:pPr>
            <a:r>
              <a:rPr lang="en-US" sz="2000">
                <a:solidFill>
                  <a:srgbClr val="0070C0"/>
                </a:solidFill>
                <a:latin typeface="Calibri"/>
                <a:ea typeface="Calibri"/>
                <a:cs typeface="Calibri"/>
                <a:sym typeface="Calibri"/>
              </a:rPr>
              <a:t>These are internationally recognized, transformational drivers of social and economic growth for individuals, organizations, nations, </a:t>
            </a:r>
            <a:r>
              <a:rPr lang="en-US" sz="2000">
                <a:solidFill>
                  <a:srgbClr val="FF0000"/>
                </a:solidFill>
                <a:latin typeface="Calibri"/>
                <a:ea typeface="Calibri"/>
                <a:cs typeface="Calibri"/>
                <a:sym typeface="Calibri"/>
              </a:rPr>
              <a:t>regions for development.</a:t>
            </a:r>
            <a:endParaRPr/>
          </a:p>
          <a:p>
            <a:pPr indent="-457200" lvl="0" marL="457200" marR="0" rtl="0" algn="l">
              <a:spcBef>
                <a:spcPts val="0"/>
              </a:spcBef>
              <a:spcAft>
                <a:spcPts val="0"/>
              </a:spcAft>
              <a:buNone/>
            </a:pPr>
            <a:r>
              <a:t/>
            </a:r>
            <a:endParaRPr sz="2400">
              <a:solidFill>
                <a:schemeClr val="dk1"/>
              </a:solidFill>
              <a:latin typeface="Calibri"/>
              <a:ea typeface="Calibri"/>
              <a:cs typeface="Calibri"/>
              <a:sym typeface="Calibri"/>
            </a:endParaRPr>
          </a:p>
          <a:p>
            <a:pPr indent="-457200" lvl="0" marL="457200" marR="0" rtl="0" algn="l">
              <a:spcBef>
                <a:spcPts val="0"/>
              </a:spcBef>
              <a:spcAft>
                <a:spcPts val="0"/>
              </a:spcAft>
              <a:buNone/>
            </a:pPr>
            <a:r>
              <a:t/>
            </a:r>
            <a:endParaRPr sz="2400">
              <a:solidFill>
                <a:schemeClr val="dk1"/>
              </a:solidFill>
              <a:latin typeface="Calibri"/>
              <a:ea typeface="Calibri"/>
              <a:cs typeface="Calibri"/>
              <a:sym typeface="Calibri"/>
            </a:endParaRPr>
          </a:p>
          <a:p>
            <a:pPr indent="-457200" lvl="0" marL="457200" marR="0" rtl="0" algn="l">
              <a:spcBef>
                <a:spcPts val="0"/>
              </a:spcBef>
              <a:spcAft>
                <a:spcPts val="0"/>
              </a:spcAft>
              <a:buNone/>
            </a:pPr>
            <a:r>
              <a:t/>
            </a:r>
            <a:endParaRPr sz="2400">
              <a:solidFill>
                <a:schemeClr val="dk1"/>
              </a:solidFill>
              <a:latin typeface="Verdana"/>
              <a:ea typeface="Verdana"/>
              <a:cs typeface="Verdana"/>
              <a:sym typeface="Verdana"/>
            </a:endParaRPr>
          </a:p>
        </p:txBody>
      </p:sp>
      <p:sp>
        <p:nvSpPr>
          <p:cNvPr id="175" name="Google Shape;175;p10"/>
          <p:cNvSpPr txBox="1"/>
          <p:nvPr/>
        </p:nvSpPr>
        <p:spPr>
          <a:xfrm>
            <a:off x="1066800" y="533400"/>
            <a:ext cx="7406640" cy="685800"/>
          </a:xfrm>
          <a:prstGeom prst="rect">
            <a:avLst/>
          </a:prstGeom>
          <a:noFill/>
          <a:ln>
            <a:noFill/>
          </a:ln>
        </p:spPr>
        <p:txBody>
          <a:bodyPr anchorCtr="0" anchor="t" bIns="45700" lIns="91425" spcFirstLastPara="1" rIns="91425" wrap="square" tIns="0">
            <a:normAutofit/>
          </a:bodyPr>
          <a:lstStyle/>
          <a:p>
            <a:pPr indent="0" lvl="0" marL="27432" marR="0" rtl="0" algn="ctr">
              <a:lnSpc>
                <a:spcPct val="100000"/>
              </a:lnSpc>
              <a:spcBef>
                <a:spcPts val="0"/>
              </a:spcBef>
              <a:spcAft>
                <a:spcPts val="0"/>
              </a:spcAft>
              <a:buClr>
                <a:schemeClr val="accent1"/>
              </a:buClr>
              <a:buSzPts val="2080"/>
              <a:buFont typeface="Noto Sans Symbols"/>
              <a:buNone/>
            </a:pPr>
            <a:r>
              <a:rPr b="0" i="0" lang="en-US" sz="2600" u="none" cap="none" strike="noStrike">
                <a:solidFill>
                  <a:srgbClr val="00B050"/>
                </a:solidFill>
                <a:latin typeface="Calibri"/>
                <a:ea typeface="Calibri"/>
                <a:cs typeface="Calibri"/>
                <a:sym typeface="Calibri"/>
              </a:rPr>
              <a:t>Unit – One : </a:t>
            </a:r>
            <a:r>
              <a:rPr lang="en-US" sz="2600">
                <a:solidFill>
                  <a:srgbClr val="00B050"/>
                </a:solidFill>
                <a:latin typeface="Calibri"/>
                <a:ea typeface="Calibri"/>
                <a:cs typeface="Calibri"/>
                <a:sym typeface="Calibri"/>
              </a:rPr>
              <a:t>Introduction</a:t>
            </a:r>
            <a:endParaRPr b="0" i="0" sz="2600" u="none" cap="none" strike="noStrike">
              <a:solidFill>
                <a:srgbClr val="00B050"/>
              </a:solidFill>
              <a:latin typeface="Calibri"/>
              <a:ea typeface="Calibri"/>
              <a:cs typeface="Calibri"/>
              <a:sym typeface="Calibri"/>
            </a:endParaRPr>
          </a:p>
        </p:txBody>
      </p:sp>
      <p:sp>
        <p:nvSpPr>
          <p:cNvPr id="176" name="Google Shape;176;p10"/>
          <p:cNvSpPr txBox="1"/>
          <p:nvPr/>
        </p:nvSpPr>
        <p:spPr>
          <a:xfrm>
            <a:off x="1371600" y="0"/>
            <a:ext cx="7086600" cy="609600"/>
          </a:xfrm>
          <a:prstGeom prst="rect">
            <a:avLst/>
          </a:prstGeom>
          <a:noFill/>
          <a:ln>
            <a:noFill/>
          </a:ln>
        </p:spPr>
        <p:txBody>
          <a:bodyPr anchorCtr="0" anchor="t" bIns="45700" lIns="91425" spcFirstLastPara="1" rIns="91425" wrap="square" tIns="0">
            <a:noAutofit/>
          </a:bodyPr>
          <a:lstStyle/>
          <a:p>
            <a:pPr indent="0" lvl="0" marL="0" marR="0" rtl="0" algn="ctr">
              <a:spcBef>
                <a:spcPts val="0"/>
              </a:spcBef>
              <a:spcAft>
                <a:spcPts val="0"/>
              </a:spcAft>
              <a:buNone/>
            </a:pPr>
            <a:r>
              <a:rPr lang="en-US" sz="3200">
                <a:solidFill>
                  <a:srgbClr val="C00000"/>
                </a:solidFill>
                <a:latin typeface="Calibri"/>
                <a:ea typeface="Calibri"/>
                <a:cs typeface="Calibri"/>
                <a:sym typeface="Calibri"/>
              </a:rPr>
              <a:t>Essential of E-Business</a:t>
            </a:r>
            <a:endParaRPr sz="3200">
              <a:solidFill>
                <a:schemeClr val="dk1"/>
              </a:solidFill>
              <a:latin typeface="Comic Sans MS"/>
              <a:ea typeface="Comic Sans MS"/>
              <a:cs typeface="Comic Sans MS"/>
              <a:sym typeface="Comic Sans MS"/>
            </a:endParaRPr>
          </a:p>
          <a:p>
            <a:pPr indent="0" lvl="0" marL="0" marR="0" rtl="0" algn="l">
              <a:spcBef>
                <a:spcPts val="0"/>
              </a:spcBef>
              <a:spcAft>
                <a:spcPts val="0"/>
              </a:spcAft>
              <a:buNone/>
            </a:pPr>
            <a:r>
              <a:t/>
            </a:r>
            <a:endParaRPr sz="2000">
              <a:solidFill>
                <a:srgbClr val="0070C0"/>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11"/>
          <p:cNvSpPr txBox="1"/>
          <p:nvPr/>
        </p:nvSpPr>
        <p:spPr>
          <a:xfrm>
            <a:off x="990600" y="990600"/>
            <a:ext cx="7924800" cy="5715000"/>
          </a:xfrm>
          <a:prstGeom prst="rect">
            <a:avLst/>
          </a:prstGeom>
          <a:noFill/>
          <a:ln>
            <a:noFill/>
          </a:ln>
        </p:spPr>
        <p:txBody>
          <a:bodyPr anchorCtr="0" anchor="t" bIns="45700" lIns="91425" spcFirstLastPara="1" rIns="91425" wrap="square" tIns="0">
            <a:noAutofit/>
          </a:bodyPr>
          <a:lstStyle/>
          <a:p>
            <a:pPr indent="-457200" lvl="0" marL="457200" marR="0" rtl="0" algn="l">
              <a:spcBef>
                <a:spcPts val="0"/>
              </a:spcBef>
              <a:spcAft>
                <a:spcPts val="0"/>
              </a:spcAft>
              <a:buNone/>
            </a:pPr>
            <a:r>
              <a:rPr lang="en-US" sz="2400">
                <a:solidFill>
                  <a:srgbClr val="0070C0"/>
                </a:solidFill>
                <a:latin typeface="Verdana"/>
                <a:ea typeface="Verdana"/>
                <a:cs typeface="Verdana"/>
                <a:sym typeface="Verdana"/>
              </a:rPr>
              <a:t>Nature, Scope and impact of E-business:</a:t>
            </a:r>
            <a:endParaRPr/>
          </a:p>
          <a:p>
            <a:pPr indent="-457200" lvl="0" marL="457200" marR="0" rtl="0" algn="l">
              <a:spcBef>
                <a:spcPts val="0"/>
              </a:spcBef>
              <a:spcAft>
                <a:spcPts val="0"/>
              </a:spcAft>
              <a:buNone/>
            </a:pPr>
            <a:r>
              <a:t/>
            </a:r>
            <a:endParaRPr sz="2000">
              <a:solidFill>
                <a:srgbClr val="0070C0"/>
              </a:solidFill>
              <a:latin typeface="Verdana"/>
              <a:ea typeface="Verdana"/>
              <a:cs typeface="Verdana"/>
              <a:sym typeface="Verdana"/>
            </a:endParaRPr>
          </a:p>
          <a:p>
            <a:pPr indent="-457200" lvl="0" marL="457200" marR="0" rtl="0" algn="l">
              <a:spcBef>
                <a:spcPts val="0"/>
              </a:spcBef>
              <a:spcAft>
                <a:spcPts val="0"/>
              </a:spcAft>
              <a:buNone/>
            </a:pPr>
            <a:r>
              <a:rPr lang="en-US" sz="2000">
                <a:solidFill>
                  <a:srgbClr val="FF0000"/>
                </a:solidFill>
                <a:latin typeface="Verdana"/>
                <a:ea typeface="Verdana"/>
                <a:cs typeface="Verdana"/>
                <a:sym typeface="Verdana"/>
              </a:rPr>
              <a:t>So,</a:t>
            </a:r>
            <a:endParaRPr/>
          </a:p>
          <a:p>
            <a:pPr indent="-457200" lvl="0" marL="457200" marR="0" rtl="0" algn="l">
              <a:spcBef>
                <a:spcPts val="0"/>
              </a:spcBef>
              <a:spcAft>
                <a:spcPts val="0"/>
              </a:spcAft>
              <a:buNone/>
            </a:pPr>
            <a:r>
              <a:t/>
            </a:r>
            <a:endParaRPr sz="2000">
              <a:solidFill>
                <a:srgbClr val="0070C0"/>
              </a:solidFill>
              <a:latin typeface="Verdana"/>
              <a:ea typeface="Verdana"/>
              <a:cs typeface="Verdana"/>
              <a:sym typeface="Verdana"/>
            </a:endParaRPr>
          </a:p>
          <a:p>
            <a:pPr indent="-457200" lvl="0" marL="457200" marR="0" rtl="0" algn="l">
              <a:spcBef>
                <a:spcPts val="0"/>
              </a:spcBef>
              <a:spcAft>
                <a:spcPts val="0"/>
              </a:spcAft>
              <a:buNone/>
            </a:pPr>
            <a:r>
              <a:rPr lang="en-US" sz="2000">
                <a:solidFill>
                  <a:schemeClr val="dk1"/>
                </a:solidFill>
                <a:latin typeface="Calibri"/>
                <a:ea typeface="Calibri"/>
                <a:cs typeface="Calibri"/>
                <a:sym typeface="Calibri"/>
              </a:rPr>
              <a:t>Economic transformation (development) can be achieved in two broad ways: </a:t>
            </a:r>
            <a:endParaRPr/>
          </a:p>
          <a:p>
            <a:pPr indent="-457200" lvl="0" marL="457200" marR="0" rtl="0" algn="l">
              <a:spcBef>
                <a:spcPts val="0"/>
              </a:spcBef>
              <a:spcAft>
                <a:spcPts val="0"/>
              </a:spcAft>
              <a:buClr>
                <a:srgbClr val="C00000"/>
              </a:buClr>
              <a:buSzPts val="2000"/>
              <a:buFont typeface="Calibri"/>
              <a:buAutoNum type="arabicPeriod"/>
            </a:pPr>
            <a:r>
              <a:rPr lang="en-US" sz="2000">
                <a:solidFill>
                  <a:srgbClr val="C00000"/>
                </a:solidFill>
                <a:latin typeface="Calibri"/>
                <a:ea typeface="Calibri"/>
                <a:cs typeface="Calibri"/>
                <a:sym typeface="Calibri"/>
              </a:rPr>
              <a:t>Doing new and better things:  </a:t>
            </a:r>
            <a:r>
              <a:rPr lang="en-US" sz="2000">
                <a:solidFill>
                  <a:schemeClr val="dk1"/>
                </a:solidFill>
                <a:latin typeface="Calibri"/>
                <a:ea typeface="Calibri"/>
                <a:cs typeface="Calibri"/>
                <a:sym typeface="Calibri"/>
              </a:rPr>
              <a:t>innovative products/services or more effective substitutes of existing products/services.</a:t>
            </a:r>
            <a:endParaRPr/>
          </a:p>
          <a:p>
            <a:pPr indent="-457200" lvl="0" marL="457200" marR="0" rtl="0" algn="l">
              <a:spcBef>
                <a:spcPts val="0"/>
              </a:spcBef>
              <a:spcAft>
                <a:spcPts val="0"/>
              </a:spcAft>
              <a:buNone/>
            </a:pPr>
            <a:r>
              <a:t/>
            </a:r>
            <a:endParaRPr sz="2000">
              <a:solidFill>
                <a:schemeClr val="dk1"/>
              </a:solidFill>
              <a:latin typeface="Calibri"/>
              <a:ea typeface="Calibri"/>
              <a:cs typeface="Calibri"/>
              <a:sym typeface="Calibri"/>
            </a:endParaRPr>
          </a:p>
          <a:p>
            <a:pPr indent="-457200" lvl="0" marL="457200" marR="0" rtl="0" algn="l">
              <a:spcBef>
                <a:spcPts val="0"/>
              </a:spcBef>
              <a:spcAft>
                <a:spcPts val="0"/>
              </a:spcAft>
              <a:buNone/>
            </a:pPr>
            <a:r>
              <a:rPr lang="en-US" sz="2000">
                <a:solidFill>
                  <a:srgbClr val="C00000"/>
                </a:solidFill>
                <a:latin typeface="Calibri"/>
                <a:ea typeface="Calibri"/>
                <a:cs typeface="Calibri"/>
                <a:sym typeface="Calibri"/>
              </a:rPr>
              <a:t>2.    Doing things better.  </a:t>
            </a:r>
            <a:r>
              <a:rPr lang="en-US" sz="2000">
                <a:solidFill>
                  <a:schemeClr val="dk1"/>
                </a:solidFill>
                <a:latin typeface="Calibri"/>
                <a:ea typeface="Calibri"/>
                <a:cs typeface="Calibri"/>
                <a:sym typeface="Calibri"/>
              </a:rPr>
              <a:t>Bring efficiency in existing tasks and services for individuals / organizations.</a:t>
            </a:r>
            <a:endParaRPr/>
          </a:p>
          <a:p>
            <a:pPr indent="-457200" lvl="0" marL="457200" marR="0" rtl="0" algn="l">
              <a:spcBef>
                <a:spcPts val="0"/>
              </a:spcBef>
              <a:spcAft>
                <a:spcPts val="0"/>
              </a:spcAft>
              <a:buNone/>
            </a:pPr>
            <a:r>
              <a:t/>
            </a:r>
            <a:endParaRPr sz="2000">
              <a:solidFill>
                <a:schemeClr val="dk1"/>
              </a:solidFill>
              <a:latin typeface="Calibri"/>
              <a:ea typeface="Calibri"/>
              <a:cs typeface="Calibri"/>
              <a:sym typeface="Calibri"/>
            </a:endParaRPr>
          </a:p>
          <a:p>
            <a:pPr indent="-457200" lvl="0" marL="457200" marR="0" rtl="0" algn="l">
              <a:spcBef>
                <a:spcPts val="0"/>
              </a:spcBef>
              <a:spcAft>
                <a:spcPts val="0"/>
              </a:spcAft>
              <a:buNone/>
            </a:pPr>
            <a:r>
              <a:rPr lang="en-US" sz="2000">
                <a:solidFill>
                  <a:srgbClr val="0070C0"/>
                </a:solidFill>
                <a:latin typeface="Calibri"/>
                <a:ea typeface="Calibri"/>
                <a:cs typeface="Calibri"/>
                <a:sym typeface="Calibri"/>
              </a:rPr>
              <a:t>And this is possible because:</a:t>
            </a:r>
            <a:endParaRPr/>
          </a:p>
          <a:p>
            <a:pPr indent="-457200" lvl="0" marL="457200" marR="0" rtl="0" algn="l">
              <a:spcBef>
                <a:spcPts val="0"/>
              </a:spcBef>
              <a:spcAft>
                <a:spcPts val="0"/>
              </a:spcAft>
              <a:buNone/>
            </a:pPr>
            <a:r>
              <a:rPr lang="en-US" sz="2400">
                <a:solidFill>
                  <a:schemeClr val="dk1"/>
                </a:solidFill>
                <a:latin typeface="Calibri"/>
                <a:ea typeface="Calibri"/>
                <a:cs typeface="Calibri"/>
                <a:sym typeface="Calibri"/>
              </a:rPr>
              <a:t>The ICT sector alone contributed for nearly a quarter of GDP growth in north America  and Europe from 1999 to 2004.</a:t>
            </a:r>
            <a:endParaRPr/>
          </a:p>
          <a:p>
            <a:pPr indent="-457200" lvl="0" marL="457200" marR="0" rtl="0" algn="l">
              <a:spcBef>
                <a:spcPts val="0"/>
              </a:spcBef>
              <a:spcAft>
                <a:spcPts val="0"/>
              </a:spcAft>
              <a:buNone/>
            </a:pPr>
            <a:r>
              <a:t/>
            </a:r>
            <a:endParaRPr sz="2400">
              <a:solidFill>
                <a:schemeClr val="dk1"/>
              </a:solidFill>
              <a:latin typeface="Calibri"/>
              <a:ea typeface="Calibri"/>
              <a:cs typeface="Calibri"/>
              <a:sym typeface="Calibri"/>
            </a:endParaRPr>
          </a:p>
          <a:p>
            <a:pPr indent="-457200" lvl="0" marL="457200" marR="0" rtl="0" algn="l">
              <a:spcBef>
                <a:spcPts val="0"/>
              </a:spcBef>
              <a:spcAft>
                <a:spcPts val="0"/>
              </a:spcAft>
              <a:buNone/>
            </a:pPr>
            <a:r>
              <a:t/>
            </a:r>
            <a:endParaRPr sz="2400">
              <a:solidFill>
                <a:schemeClr val="dk1"/>
              </a:solidFill>
              <a:latin typeface="Verdana"/>
              <a:ea typeface="Verdana"/>
              <a:cs typeface="Verdana"/>
              <a:sym typeface="Verdana"/>
            </a:endParaRPr>
          </a:p>
        </p:txBody>
      </p:sp>
      <p:sp>
        <p:nvSpPr>
          <p:cNvPr id="182" name="Google Shape;182;p11"/>
          <p:cNvSpPr txBox="1"/>
          <p:nvPr/>
        </p:nvSpPr>
        <p:spPr>
          <a:xfrm>
            <a:off x="1066800" y="533400"/>
            <a:ext cx="7406640" cy="685800"/>
          </a:xfrm>
          <a:prstGeom prst="rect">
            <a:avLst/>
          </a:prstGeom>
          <a:noFill/>
          <a:ln>
            <a:noFill/>
          </a:ln>
        </p:spPr>
        <p:txBody>
          <a:bodyPr anchorCtr="0" anchor="t" bIns="45700" lIns="91425" spcFirstLastPara="1" rIns="91425" wrap="square" tIns="0">
            <a:normAutofit/>
          </a:bodyPr>
          <a:lstStyle/>
          <a:p>
            <a:pPr indent="0" lvl="0" marL="27432" marR="0" rtl="0" algn="ctr">
              <a:lnSpc>
                <a:spcPct val="100000"/>
              </a:lnSpc>
              <a:spcBef>
                <a:spcPts val="0"/>
              </a:spcBef>
              <a:spcAft>
                <a:spcPts val="0"/>
              </a:spcAft>
              <a:buClr>
                <a:schemeClr val="accent1"/>
              </a:buClr>
              <a:buSzPts val="2080"/>
              <a:buFont typeface="Noto Sans Symbols"/>
              <a:buNone/>
            </a:pPr>
            <a:r>
              <a:rPr b="0" i="0" lang="en-US" sz="2600" u="none" cap="none" strike="noStrike">
                <a:solidFill>
                  <a:srgbClr val="00B050"/>
                </a:solidFill>
                <a:latin typeface="Calibri"/>
                <a:ea typeface="Calibri"/>
                <a:cs typeface="Calibri"/>
                <a:sym typeface="Calibri"/>
              </a:rPr>
              <a:t>Unit – One : </a:t>
            </a:r>
            <a:r>
              <a:rPr lang="en-US" sz="2600">
                <a:solidFill>
                  <a:srgbClr val="00B050"/>
                </a:solidFill>
                <a:latin typeface="Calibri"/>
                <a:ea typeface="Calibri"/>
                <a:cs typeface="Calibri"/>
                <a:sym typeface="Calibri"/>
              </a:rPr>
              <a:t>Introduction</a:t>
            </a:r>
            <a:endParaRPr b="0" i="0" sz="2600" u="none" cap="none" strike="noStrike">
              <a:solidFill>
                <a:srgbClr val="00B050"/>
              </a:solidFill>
              <a:latin typeface="Calibri"/>
              <a:ea typeface="Calibri"/>
              <a:cs typeface="Calibri"/>
              <a:sym typeface="Calibri"/>
            </a:endParaRPr>
          </a:p>
        </p:txBody>
      </p:sp>
      <p:sp>
        <p:nvSpPr>
          <p:cNvPr id="183" name="Google Shape;183;p11"/>
          <p:cNvSpPr txBox="1"/>
          <p:nvPr/>
        </p:nvSpPr>
        <p:spPr>
          <a:xfrm>
            <a:off x="1371600" y="0"/>
            <a:ext cx="7086600" cy="609600"/>
          </a:xfrm>
          <a:prstGeom prst="rect">
            <a:avLst/>
          </a:prstGeom>
          <a:noFill/>
          <a:ln>
            <a:noFill/>
          </a:ln>
        </p:spPr>
        <p:txBody>
          <a:bodyPr anchorCtr="0" anchor="t" bIns="45700" lIns="91425" spcFirstLastPara="1" rIns="91425" wrap="square" tIns="0">
            <a:noAutofit/>
          </a:bodyPr>
          <a:lstStyle/>
          <a:p>
            <a:pPr indent="0" lvl="0" marL="0" marR="0" rtl="0" algn="ctr">
              <a:spcBef>
                <a:spcPts val="0"/>
              </a:spcBef>
              <a:spcAft>
                <a:spcPts val="0"/>
              </a:spcAft>
              <a:buNone/>
            </a:pPr>
            <a:r>
              <a:rPr lang="en-US" sz="3200">
                <a:solidFill>
                  <a:srgbClr val="C00000"/>
                </a:solidFill>
                <a:latin typeface="Calibri"/>
                <a:ea typeface="Calibri"/>
                <a:cs typeface="Calibri"/>
                <a:sym typeface="Calibri"/>
              </a:rPr>
              <a:t>Essential of E-Business</a:t>
            </a:r>
            <a:endParaRPr sz="3200">
              <a:solidFill>
                <a:schemeClr val="dk1"/>
              </a:solidFill>
              <a:latin typeface="Comic Sans MS"/>
              <a:ea typeface="Comic Sans MS"/>
              <a:cs typeface="Comic Sans MS"/>
              <a:sym typeface="Comic Sans MS"/>
            </a:endParaRPr>
          </a:p>
          <a:p>
            <a:pPr indent="0" lvl="0" marL="0" marR="0" rtl="0" algn="l">
              <a:spcBef>
                <a:spcPts val="0"/>
              </a:spcBef>
              <a:spcAft>
                <a:spcPts val="0"/>
              </a:spcAft>
              <a:buNone/>
            </a:pPr>
            <a:r>
              <a:t/>
            </a:r>
            <a:endParaRPr sz="2000">
              <a:solidFill>
                <a:srgbClr val="0070C0"/>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12"/>
          <p:cNvSpPr txBox="1"/>
          <p:nvPr/>
        </p:nvSpPr>
        <p:spPr>
          <a:xfrm>
            <a:off x="990600" y="990600"/>
            <a:ext cx="7924800" cy="5715000"/>
          </a:xfrm>
          <a:prstGeom prst="rect">
            <a:avLst/>
          </a:prstGeom>
          <a:noFill/>
          <a:ln>
            <a:noFill/>
          </a:ln>
        </p:spPr>
        <p:txBody>
          <a:bodyPr anchorCtr="0" anchor="t" bIns="45700" lIns="91425" spcFirstLastPara="1" rIns="91425" wrap="square" tIns="0">
            <a:noAutofit/>
          </a:bodyPr>
          <a:lstStyle/>
          <a:p>
            <a:pPr indent="-457200" lvl="0" marL="457200" marR="0" rtl="0" algn="l">
              <a:spcBef>
                <a:spcPts val="0"/>
              </a:spcBef>
              <a:spcAft>
                <a:spcPts val="0"/>
              </a:spcAft>
              <a:buNone/>
            </a:pPr>
            <a:r>
              <a:rPr lang="en-US" sz="2400">
                <a:solidFill>
                  <a:srgbClr val="0070C0"/>
                </a:solidFill>
                <a:latin typeface="Verdana"/>
                <a:ea typeface="Verdana"/>
                <a:cs typeface="Verdana"/>
                <a:sym typeface="Verdana"/>
              </a:rPr>
              <a:t>Nature, Scope and impact of E-business:</a:t>
            </a:r>
            <a:endParaRPr/>
          </a:p>
          <a:p>
            <a:pPr indent="-457200" lvl="0" marL="457200" marR="0" rtl="0" algn="l">
              <a:spcBef>
                <a:spcPts val="0"/>
              </a:spcBef>
              <a:spcAft>
                <a:spcPts val="0"/>
              </a:spcAft>
              <a:buNone/>
            </a:pPr>
            <a:r>
              <a:t/>
            </a:r>
            <a:endParaRPr sz="2000">
              <a:solidFill>
                <a:srgbClr val="0070C0"/>
              </a:solidFill>
              <a:latin typeface="Verdana"/>
              <a:ea typeface="Verdana"/>
              <a:cs typeface="Verdana"/>
              <a:sym typeface="Verdana"/>
            </a:endParaRPr>
          </a:p>
          <a:p>
            <a:pPr indent="-457200" lvl="0" marL="457200" marR="0" rtl="0" algn="l">
              <a:spcBef>
                <a:spcPts val="0"/>
              </a:spcBef>
              <a:spcAft>
                <a:spcPts val="0"/>
              </a:spcAft>
              <a:buNone/>
            </a:pPr>
            <a:r>
              <a:rPr lang="en-US" sz="2000">
                <a:solidFill>
                  <a:srgbClr val="FF0000"/>
                </a:solidFill>
                <a:latin typeface="Verdana"/>
                <a:ea typeface="Verdana"/>
                <a:cs typeface="Verdana"/>
                <a:sym typeface="Verdana"/>
              </a:rPr>
              <a:t>In social transformation sector,</a:t>
            </a:r>
            <a:endParaRPr/>
          </a:p>
          <a:p>
            <a:pPr indent="-457200" lvl="0" marL="457200" marR="0" rtl="0" algn="l">
              <a:spcBef>
                <a:spcPts val="0"/>
              </a:spcBef>
              <a:spcAft>
                <a:spcPts val="0"/>
              </a:spcAft>
              <a:buNone/>
            </a:pPr>
            <a:r>
              <a:t/>
            </a:r>
            <a:endParaRPr sz="2000">
              <a:solidFill>
                <a:srgbClr val="0070C0"/>
              </a:solidFill>
              <a:latin typeface="Verdana"/>
              <a:ea typeface="Verdana"/>
              <a:cs typeface="Verdana"/>
              <a:sym typeface="Verdana"/>
            </a:endParaRPr>
          </a:p>
          <a:p>
            <a:pPr indent="-457200" lvl="0" marL="457200" marR="0" rtl="0" algn="l">
              <a:spcBef>
                <a:spcPts val="0"/>
              </a:spcBef>
              <a:spcAft>
                <a:spcPts val="0"/>
              </a:spcAft>
              <a:buNone/>
            </a:pPr>
            <a:r>
              <a:rPr lang="en-US" sz="2000">
                <a:solidFill>
                  <a:schemeClr val="dk1"/>
                </a:solidFill>
                <a:latin typeface="Calibri"/>
                <a:ea typeface="Calibri"/>
                <a:cs typeface="Calibri"/>
                <a:sym typeface="Calibri"/>
              </a:rPr>
              <a:t>E-business technologies have changed-</a:t>
            </a:r>
            <a:endParaRPr/>
          </a:p>
          <a:p>
            <a:pPr indent="-457200" lvl="0" marL="457200" marR="0" rtl="0" algn="l">
              <a:spcBef>
                <a:spcPts val="0"/>
              </a:spcBef>
              <a:spcAft>
                <a:spcPts val="0"/>
              </a:spcAft>
              <a:buClr>
                <a:schemeClr val="dk1"/>
              </a:buClr>
              <a:buSzPts val="2000"/>
              <a:buFont typeface="Calibri"/>
              <a:buChar char="-"/>
            </a:pPr>
            <a:r>
              <a:rPr lang="en-US" sz="2000">
                <a:solidFill>
                  <a:schemeClr val="dk1"/>
                </a:solidFill>
                <a:latin typeface="Calibri"/>
                <a:ea typeface="Calibri"/>
                <a:cs typeface="Calibri"/>
                <a:sym typeface="Calibri"/>
              </a:rPr>
              <a:t>The scale, style, and mechanisms of communication between individuals, groups,  networked people. </a:t>
            </a:r>
            <a:endParaRPr/>
          </a:p>
          <a:p>
            <a:pPr indent="-457200" lvl="0" marL="457200" marR="0" rtl="0" algn="l">
              <a:spcBef>
                <a:spcPts val="0"/>
              </a:spcBef>
              <a:spcAft>
                <a:spcPts val="0"/>
              </a:spcAft>
              <a:buClr>
                <a:schemeClr val="dk1"/>
              </a:buClr>
              <a:buSzPts val="2000"/>
              <a:buFont typeface="Calibri"/>
              <a:buChar char="-"/>
            </a:pPr>
            <a:r>
              <a:rPr lang="en-US" sz="2000">
                <a:solidFill>
                  <a:schemeClr val="dk1"/>
                </a:solidFill>
                <a:latin typeface="Calibri"/>
                <a:ea typeface="Calibri"/>
                <a:cs typeface="Calibri"/>
                <a:sym typeface="Calibri"/>
              </a:rPr>
              <a:t>Consumer behaviour in consumption of physical goods  and digitized products (downloadable music, video, software, games) , services and information goods (news, views, gossips)</a:t>
            </a:r>
            <a:endParaRPr/>
          </a:p>
          <a:p>
            <a:pPr indent="-457200" lvl="0" marL="457200" marR="0" rtl="0" algn="l">
              <a:spcBef>
                <a:spcPts val="0"/>
              </a:spcBef>
              <a:spcAft>
                <a:spcPts val="0"/>
              </a:spcAft>
              <a:buClr>
                <a:schemeClr val="dk1"/>
              </a:buClr>
              <a:buSzPts val="2000"/>
              <a:buFont typeface="Calibri"/>
              <a:buChar char="-"/>
            </a:pPr>
            <a:r>
              <a:rPr lang="en-US" sz="2000">
                <a:solidFill>
                  <a:schemeClr val="dk1"/>
                </a:solidFill>
                <a:latin typeface="Calibri"/>
                <a:ea typeface="Calibri"/>
                <a:cs typeface="Calibri"/>
                <a:sym typeface="Calibri"/>
              </a:rPr>
              <a:t>Substitution of existing and conventional channels of retail business to online portals</a:t>
            </a:r>
            <a:endParaRPr/>
          </a:p>
          <a:p>
            <a:pPr indent="-457200" lvl="0" marL="457200" marR="0" rtl="0" algn="l">
              <a:spcBef>
                <a:spcPts val="0"/>
              </a:spcBef>
              <a:spcAft>
                <a:spcPts val="0"/>
              </a:spcAft>
              <a:buClr>
                <a:schemeClr val="dk1"/>
              </a:buClr>
              <a:buSzPts val="2000"/>
              <a:buFont typeface="Calibri"/>
              <a:buChar char="-"/>
            </a:pPr>
            <a:r>
              <a:rPr lang="en-US" sz="2000">
                <a:solidFill>
                  <a:schemeClr val="dk1"/>
                </a:solidFill>
                <a:latin typeface="Calibri"/>
                <a:ea typeface="Calibri"/>
                <a:cs typeface="Calibri"/>
                <a:sym typeface="Calibri"/>
              </a:rPr>
              <a:t>Consumer decision making process due to search technologies.</a:t>
            </a:r>
            <a:endParaRPr/>
          </a:p>
          <a:p>
            <a:pPr indent="-457200" lvl="0" marL="457200" marR="0" rtl="0" algn="l">
              <a:spcBef>
                <a:spcPts val="0"/>
              </a:spcBef>
              <a:spcAft>
                <a:spcPts val="0"/>
              </a:spcAft>
              <a:buNone/>
            </a:pPr>
            <a:r>
              <a:t/>
            </a:r>
            <a:endParaRPr sz="2000">
              <a:solidFill>
                <a:schemeClr val="dk1"/>
              </a:solidFill>
              <a:latin typeface="Calibri"/>
              <a:ea typeface="Calibri"/>
              <a:cs typeface="Calibri"/>
              <a:sym typeface="Calibri"/>
            </a:endParaRPr>
          </a:p>
          <a:p>
            <a:pPr indent="-457200" lvl="0" marL="457200" marR="0" rtl="0" algn="l">
              <a:spcBef>
                <a:spcPts val="0"/>
              </a:spcBef>
              <a:spcAft>
                <a:spcPts val="0"/>
              </a:spcAft>
              <a:buNone/>
            </a:pPr>
            <a:r>
              <a:rPr lang="en-US" sz="2000">
                <a:solidFill>
                  <a:srgbClr val="0070C0"/>
                </a:solidFill>
                <a:latin typeface="Calibri"/>
                <a:ea typeface="Calibri"/>
                <a:cs typeface="Calibri"/>
                <a:sym typeface="Calibri"/>
              </a:rPr>
              <a:t>In positive advocacies </a:t>
            </a:r>
            <a:r>
              <a:rPr lang="en-US" sz="2000">
                <a:solidFill>
                  <a:schemeClr val="dk1"/>
                </a:solidFill>
                <a:latin typeface="Calibri"/>
                <a:ea typeface="Calibri"/>
                <a:cs typeface="Calibri"/>
                <a:sym typeface="Calibri"/>
              </a:rPr>
              <a:t>of Internet society is that “Internet has seen as a force for good- providing opportunities, for social cohesion, enriching the quality of life,  and promoting diversity (supply side) and inclusiveness (demand side)”.</a:t>
            </a:r>
            <a:endParaRPr/>
          </a:p>
          <a:p>
            <a:pPr indent="-457200" lvl="0" marL="457200" marR="0" rtl="0" algn="l">
              <a:spcBef>
                <a:spcPts val="0"/>
              </a:spcBef>
              <a:spcAft>
                <a:spcPts val="0"/>
              </a:spcAft>
              <a:buNone/>
            </a:pPr>
            <a:r>
              <a:t/>
            </a:r>
            <a:endParaRPr sz="2000">
              <a:solidFill>
                <a:schemeClr val="dk1"/>
              </a:solidFill>
              <a:latin typeface="Calibri"/>
              <a:ea typeface="Calibri"/>
              <a:cs typeface="Calibri"/>
              <a:sym typeface="Calibri"/>
            </a:endParaRPr>
          </a:p>
        </p:txBody>
      </p:sp>
      <p:sp>
        <p:nvSpPr>
          <p:cNvPr id="189" name="Google Shape;189;p12"/>
          <p:cNvSpPr txBox="1"/>
          <p:nvPr/>
        </p:nvSpPr>
        <p:spPr>
          <a:xfrm>
            <a:off x="1066800" y="533400"/>
            <a:ext cx="7406640" cy="685800"/>
          </a:xfrm>
          <a:prstGeom prst="rect">
            <a:avLst/>
          </a:prstGeom>
          <a:noFill/>
          <a:ln>
            <a:noFill/>
          </a:ln>
        </p:spPr>
        <p:txBody>
          <a:bodyPr anchorCtr="0" anchor="t" bIns="45700" lIns="91425" spcFirstLastPara="1" rIns="91425" wrap="square" tIns="0">
            <a:normAutofit/>
          </a:bodyPr>
          <a:lstStyle/>
          <a:p>
            <a:pPr indent="0" lvl="0" marL="27432" marR="0" rtl="0" algn="ctr">
              <a:lnSpc>
                <a:spcPct val="100000"/>
              </a:lnSpc>
              <a:spcBef>
                <a:spcPts val="0"/>
              </a:spcBef>
              <a:spcAft>
                <a:spcPts val="0"/>
              </a:spcAft>
              <a:buClr>
                <a:schemeClr val="accent1"/>
              </a:buClr>
              <a:buSzPts val="2080"/>
              <a:buFont typeface="Noto Sans Symbols"/>
              <a:buNone/>
            </a:pPr>
            <a:r>
              <a:rPr b="0" i="0" lang="en-US" sz="2600" u="none" cap="none" strike="noStrike">
                <a:solidFill>
                  <a:srgbClr val="00B050"/>
                </a:solidFill>
                <a:latin typeface="Calibri"/>
                <a:ea typeface="Calibri"/>
                <a:cs typeface="Calibri"/>
                <a:sym typeface="Calibri"/>
              </a:rPr>
              <a:t>Unit – One : </a:t>
            </a:r>
            <a:r>
              <a:rPr lang="en-US" sz="2600">
                <a:solidFill>
                  <a:srgbClr val="00B050"/>
                </a:solidFill>
                <a:latin typeface="Calibri"/>
                <a:ea typeface="Calibri"/>
                <a:cs typeface="Calibri"/>
                <a:sym typeface="Calibri"/>
              </a:rPr>
              <a:t>Introduction</a:t>
            </a:r>
            <a:endParaRPr b="0" i="0" sz="2600" u="none" cap="none" strike="noStrike">
              <a:solidFill>
                <a:srgbClr val="00B050"/>
              </a:solidFill>
              <a:latin typeface="Calibri"/>
              <a:ea typeface="Calibri"/>
              <a:cs typeface="Calibri"/>
              <a:sym typeface="Calibri"/>
            </a:endParaRPr>
          </a:p>
        </p:txBody>
      </p:sp>
      <p:sp>
        <p:nvSpPr>
          <p:cNvPr id="190" name="Google Shape;190;p12"/>
          <p:cNvSpPr txBox="1"/>
          <p:nvPr/>
        </p:nvSpPr>
        <p:spPr>
          <a:xfrm>
            <a:off x="1371600" y="0"/>
            <a:ext cx="7086600" cy="609600"/>
          </a:xfrm>
          <a:prstGeom prst="rect">
            <a:avLst/>
          </a:prstGeom>
          <a:noFill/>
          <a:ln>
            <a:noFill/>
          </a:ln>
        </p:spPr>
        <p:txBody>
          <a:bodyPr anchorCtr="0" anchor="t" bIns="45700" lIns="91425" spcFirstLastPara="1" rIns="91425" wrap="square" tIns="0">
            <a:noAutofit/>
          </a:bodyPr>
          <a:lstStyle/>
          <a:p>
            <a:pPr indent="0" lvl="0" marL="0" marR="0" rtl="0" algn="ctr">
              <a:spcBef>
                <a:spcPts val="0"/>
              </a:spcBef>
              <a:spcAft>
                <a:spcPts val="0"/>
              </a:spcAft>
              <a:buNone/>
            </a:pPr>
            <a:r>
              <a:rPr lang="en-US" sz="3200">
                <a:solidFill>
                  <a:srgbClr val="C00000"/>
                </a:solidFill>
                <a:latin typeface="Calibri"/>
                <a:ea typeface="Calibri"/>
                <a:cs typeface="Calibri"/>
                <a:sym typeface="Calibri"/>
              </a:rPr>
              <a:t>Essential of E-Business</a:t>
            </a:r>
            <a:endParaRPr sz="3200">
              <a:solidFill>
                <a:schemeClr val="dk1"/>
              </a:solidFill>
              <a:latin typeface="Comic Sans MS"/>
              <a:ea typeface="Comic Sans MS"/>
              <a:cs typeface="Comic Sans MS"/>
              <a:sym typeface="Comic Sans MS"/>
            </a:endParaRPr>
          </a:p>
          <a:p>
            <a:pPr indent="0" lvl="0" marL="0" marR="0" rtl="0" algn="l">
              <a:spcBef>
                <a:spcPts val="0"/>
              </a:spcBef>
              <a:spcAft>
                <a:spcPts val="0"/>
              </a:spcAft>
              <a:buNone/>
            </a:pPr>
            <a:r>
              <a:t/>
            </a:r>
            <a:endParaRPr sz="2000">
              <a:solidFill>
                <a:srgbClr val="0070C0"/>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13"/>
          <p:cNvSpPr txBox="1"/>
          <p:nvPr/>
        </p:nvSpPr>
        <p:spPr>
          <a:xfrm>
            <a:off x="990600" y="914400"/>
            <a:ext cx="7924800" cy="5715000"/>
          </a:xfrm>
          <a:prstGeom prst="rect">
            <a:avLst/>
          </a:prstGeom>
          <a:noFill/>
          <a:ln>
            <a:noFill/>
          </a:ln>
        </p:spPr>
        <p:txBody>
          <a:bodyPr anchorCtr="0" anchor="t" bIns="45700" lIns="91425" spcFirstLastPara="1" rIns="91425" wrap="square" tIns="0">
            <a:noAutofit/>
          </a:bodyPr>
          <a:lstStyle/>
          <a:p>
            <a:pPr indent="-457200" lvl="0" marL="457200" marR="0" rtl="0" algn="l">
              <a:spcBef>
                <a:spcPts val="0"/>
              </a:spcBef>
              <a:spcAft>
                <a:spcPts val="0"/>
              </a:spcAft>
              <a:buNone/>
            </a:pPr>
            <a:r>
              <a:rPr lang="en-US" sz="2400">
                <a:solidFill>
                  <a:srgbClr val="0070C0"/>
                </a:solidFill>
                <a:latin typeface="Verdana"/>
                <a:ea typeface="Verdana"/>
                <a:cs typeface="Verdana"/>
                <a:sym typeface="Verdana"/>
              </a:rPr>
              <a:t>Nature, Scope and impact of E-business:</a:t>
            </a:r>
            <a:endParaRPr/>
          </a:p>
          <a:p>
            <a:pPr indent="-457200" lvl="0" marL="457200" marR="0" rtl="0" algn="l">
              <a:spcBef>
                <a:spcPts val="0"/>
              </a:spcBef>
              <a:spcAft>
                <a:spcPts val="0"/>
              </a:spcAft>
              <a:buNone/>
            </a:pPr>
            <a:r>
              <a:t/>
            </a:r>
            <a:endParaRPr sz="2000">
              <a:solidFill>
                <a:srgbClr val="0070C0"/>
              </a:solidFill>
              <a:latin typeface="Verdana"/>
              <a:ea typeface="Verdana"/>
              <a:cs typeface="Verdana"/>
              <a:sym typeface="Verdana"/>
            </a:endParaRPr>
          </a:p>
          <a:p>
            <a:pPr indent="-457200" lvl="0" marL="457200" marR="0" rtl="0" algn="l">
              <a:spcBef>
                <a:spcPts val="0"/>
              </a:spcBef>
              <a:spcAft>
                <a:spcPts val="0"/>
              </a:spcAft>
              <a:buNone/>
            </a:pPr>
            <a:r>
              <a:rPr lang="en-US" sz="2000">
                <a:solidFill>
                  <a:srgbClr val="FF0000"/>
                </a:solidFill>
                <a:latin typeface="Verdana"/>
                <a:ea typeface="Verdana"/>
                <a:cs typeface="Verdana"/>
                <a:sym typeface="Verdana"/>
              </a:rPr>
              <a:t>In social transformation sector (contd.),</a:t>
            </a:r>
            <a:endParaRPr/>
          </a:p>
          <a:p>
            <a:pPr indent="-457200" lvl="0" marL="457200" marR="0" rtl="0" algn="l">
              <a:spcBef>
                <a:spcPts val="0"/>
              </a:spcBef>
              <a:spcAft>
                <a:spcPts val="0"/>
              </a:spcAft>
              <a:buNone/>
            </a:pPr>
            <a:r>
              <a:t/>
            </a:r>
            <a:endParaRPr sz="2000">
              <a:solidFill>
                <a:srgbClr val="0070C0"/>
              </a:solidFill>
              <a:latin typeface="Verdana"/>
              <a:ea typeface="Verdana"/>
              <a:cs typeface="Verdana"/>
              <a:sym typeface="Verdana"/>
            </a:endParaRPr>
          </a:p>
          <a:p>
            <a:pPr indent="-457200" lvl="0" marL="457200" marR="0" rtl="0" algn="l">
              <a:spcBef>
                <a:spcPts val="0"/>
              </a:spcBef>
              <a:spcAft>
                <a:spcPts val="0"/>
              </a:spcAft>
              <a:buNone/>
            </a:pPr>
            <a:r>
              <a:rPr lang="en-US" sz="2000">
                <a:solidFill>
                  <a:srgbClr val="0070C0"/>
                </a:solidFill>
                <a:latin typeface="Calibri"/>
                <a:ea typeface="Calibri"/>
                <a:cs typeface="Calibri"/>
                <a:sym typeface="Calibri"/>
              </a:rPr>
              <a:t>The critical advocacies </a:t>
            </a:r>
            <a:r>
              <a:rPr lang="en-US" sz="2000">
                <a:solidFill>
                  <a:schemeClr val="dk1"/>
                </a:solidFill>
                <a:latin typeface="Calibri"/>
                <a:ea typeface="Calibri"/>
                <a:cs typeface="Calibri"/>
                <a:sym typeface="Calibri"/>
              </a:rPr>
              <a:t>of Internet are “Creating and extending consequences of digital divides between groups within society,  countries, resulting into economic polarization,  social exclusion, fear of undesirable results of mass participation like news gathering and politics”.</a:t>
            </a:r>
            <a:endParaRPr/>
          </a:p>
          <a:p>
            <a:pPr indent="-457200" lvl="0" marL="457200" marR="0" rtl="0" algn="l">
              <a:spcBef>
                <a:spcPts val="0"/>
              </a:spcBef>
              <a:spcAft>
                <a:spcPts val="0"/>
              </a:spcAft>
              <a:buNone/>
            </a:pPr>
            <a:r>
              <a:t/>
            </a:r>
            <a:endParaRPr sz="2000">
              <a:solidFill>
                <a:schemeClr val="dk1"/>
              </a:solidFill>
              <a:latin typeface="Calibri"/>
              <a:ea typeface="Calibri"/>
              <a:cs typeface="Calibri"/>
              <a:sym typeface="Calibri"/>
            </a:endParaRPr>
          </a:p>
          <a:p>
            <a:pPr indent="-457200" lvl="0" marL="457200" marR="0" rtl="0" algn="l">
              <a:spcBef>
                <a:spcPts val="0"/>
              </a:spcBef>
              <a:spcAft>
                <a:spcPts val="0"/>
              </a:spcAft>
              <a:buNone/>
            </a:pPr>
            <a:r>
              <a:rPr lang="en-US" sz="2000">
                <a:solidFill>
                  <a:srgbClr val="FF0000"/>
                </a:solidFill>
                <a:latin typeface="Calibri"/>
                <a:ea typeface="Calibri"/>
                <a:cs typeface="Calibri"/>
                <a:sym typeface="Calibri"/>
              </a:rPr>
              <a:t>What is the challenge?</a:t>
            </a:r>
            <a:endParaRPr/>
          </a:p>
          <a:p>
            <a:pPr indent="-457200" lvl="0" marL="457200" marR="0" rtl="0" algn="l">
              <a:spcBef>
                <a:spcPts val="0"/>
              </a:spcBef>
              <a:spcAft>
                <a:spcPts val="0"/>
              </a:spcAft>
              <a:buNone/>
            </a:pPr>
            <a:r>
              <a:t/>
            </a:r>
            <a:endParaRPr sz="2000">
              <a:solidFill>
                <a:schemeClr val="dk1"/>
              </a:solidFill>
              <a:latin typeface="Calibri"/>
              <a:ea typeface="Calibri"/>
              <a:cs typeface="Calibri"/>
              <a:sym typeface="Calibri"/>
            </a:endParaRPr>
          </a:p>
          <a:p>
            <a:pPr indent="-457200" lvl="0" marL="457200" marR="0" rtl="0" algn="l">
              <a:spcBef>
                <a:spcPts val="0"/>
              </a:spcBef>
              <a:spcAft>
                <a:spcPts val="0"/>
              </a:spcAft>
              <a:buNone/>
            </a:pPr>
            <a:r>
              <a:rPr lang="en-US" sz="2000">
                <a:solidFill>
                  <a:schemeClr val="dk1"/>
                </a:solidFill>
                <a:latin typeface="Calibri"/>
                <a:ea typeface="Calibri"/>
                <a:cs typeface="Calibri"/>
                <a:sym typeface="Calibri"/>
              </a:rPr>
              <a:t>Distinguish opportunities and challenges arising from technological possibilities through e-business innovation.  </a:t>
            </a:r>
            <a:endParaRPr/>
          </a:p>
          <a:p>
            <a:pPr indent="-457200" lvl="0" marL="457200" marR="0" rtl="0" algn="l">
              <a:spcBef>
                <a:spcPts val="0"/>
              </a:spcBef>
              <a:spcAft>
                <a:spcPts val="0"/>
              </a:spcAft>
              <a:buNone/>
            </a:pPr>
            <a:r>
              <a:rPr lang="en-US" sz="2000">
                <a:solidFill>
                  <a:schemeClr val="dk1"/>
                </a:solidFill>
                <a:latin typeface="Calibri"/>
                <a:ea typeface="Calibri"/>
                <a:cs typeface="Calibri"/>
                <a:sym typeface="Calibri"/>
              </a:rPr>
              <a:t>Identify genuine and clear-cut improvements in efficiency and effectiveness from e-business technologies over cost addition and no-net benefits or reducing efficiency. </a:t>
            </a:r>
            <a:endParaRPr/>
          </a:p>
        </p:txBody>
      </p:sp>
      <p:sp>
        <p:nvSpPr>
          <p:cNvPr id="196" name="Google Shape;196;p13"/>
          <p:cNvSpPr txBox="1"/>
          <p:nvPr/>
        </p:nvSpPr>
        <p:spPr>
          <a:xfrm>
            <a:off x="1066800" y="533400"/>
            <a:ext cx="7406640" cy="685800"/>
          </a:xfrm>
          <a:prstGeom prst="rect">
            <a:avLst/>
          </a:prstGeom>
          <a:noFill/>
          <a:ln>
            <a:noFill/>
          </a:ln>
        </p:spPr>
        <p:txBody>
          <a:bodyPr anchorCtr="0" anchor="t" bIns="45700" lIns="91425" spcFirstLastPara="1" rIns="91425" wrap="square" tIns="0">
            <a:normAutofit/>
          </a:bodyPr>
          <a:lstStyle/>
          <a:p>
            <a:pPr indent="0" lvl="0" marL="27432" marR="0" rtl="0" algn="ctr">
              <a:lnSpc>
                <a:spcPct val="100000"/>
              </a:lnSpc>
              <a:spcBef>
                <a:spcPts val="0"/>
              </a:spcBef>
              <a:spcAft>
                <a:spcPts val="0"/>
              </a:spcAft>
              <a:buClr>
                <a:schemeClr val="accent1"/>
              </a:buClr>
              <a:buSzPts val="2080"/>
              <a:buFont typeface="Noto Sans Symbols"/>
              <a:buNone/>
            </a:pPr>
            <a:r>
              <a:rPr b="0" i="0" lang="en-US" sz="2600" u="none" cap="none" strike="noStrike">
                <a:solidFill>
                  <a:srgbClr val="00B050"/>
                </a:solidFill>
                <a:latin typeface="Calibri"/>
                <a:ea typeface="Calibri"/>
                <a:cs typeface="Calibri"/>
                <a:sym typeface="Calibri"/>
              </a:rPr>
              <a:t>Unit – One : </a:t>
            </a:r>
            <a:r>
              <a:rPr lang="en-US" sz="2600">
                <a:solidFill>
                  <a:srgbClr val="00B050"/>
                </a:solidFill>
                <a:latin typeface="Calibri"/>
                <a:ea typeface="Calibri"/>
                <a:cs typeface="Calibri"/>
                <a:sym typeface="Calibri"/>
              </a:rPr>
              <a:t>Introduction</a:t>
            </a:r>
            <a:endParaRPr b="0" i="0" sz="2600" u="none" cap="none" strike="noStrike">
              <a:solidFill>
                <a:srgbClr val="00B050"/>
              </a:solidFill>
              <a:latin typeface="Calibri"/>
              <a:ea typeface="Calibri"/>
              <a:cs typeface="Calibri"/>
              <a:sym typeface="Calibri"/>
            </a:endParaRPr>
          </a:p>
        </p:txBody>
      </p:sp>
      <p:sp>
        <p:nvSpPr>
          <p:cNvPr id="197" name="Google Shape;197;p13"/>
          <p:cNvSpPr txBox="1"/>
          <p:nvPr/>
        </p:nvSpPr>
        <p:spPr>
          <a:xfrm>
            <a:off x="1371600" y="0"/>
            <a:ext cx="7086600" cy="609600"/>
          </a:xfrm>
          <a:prstGeom prst="rect">
            <a:avLst/>
          </a:prstGeom>
          <a:noFill/>
          <a:ln>
            <a:noFill/>
          </a:ln>
        </p:spPr>
        <p:txBody>
          <a:bodyPr anchorCtr="0" anchor="t" bIns="45700" lIns="91425" spcFirstLastPara="1" rIns="91425" wrap="square" tIns="0">
            <a:noAutofit/>
          </a:bodyPr>
          <a:lstStyle/>
          <a:p>
            <a:pPr indent="0" lvl="0" marL="0" marR="0" rtl="0" algn="ctr">
              <a:spcBef>
                <a:spcPts val="0"/>
              </a:spcBef>
              <a:spcAft>
                <a:spcPts val="0"/>
              </a:spcAft>
              <a:buNone/>
            </a:pPr>
            <a:r>
              <a:rPr lang="en-US" sz="3200">
                <a:solidFill>
                  <a:srgbClr val="C00000"/>
                </a:solidFill>
                <a:latin typeface="Calibri"/>
                <a:ea typeface="Calibri"/>
                <a:cs typeface="Calibri"/>
                <a:sym typeface="Calibri"/>
              </a:rPr>
              <a:t>Essential of E-Business</a:t>
            </a:r>
            <a:endParaRPr sz="3200">
              <a:solidFill>
                <a:schemeClr val="dk1"/>
              </a:solidFill>
              <a:latin typeface="Comic Sans MS"/>
              <a:ea typeface="Comic Sans MS"/>
              <a:cs typeface="Comic Sans MS"/>
              <a:sym typeface="Comic Sans MS"/>
            </a:endParaRPr>
          </a:p>
          <a:p>
            <a:pPr indent="0" lvl="0" marL="0" marR="0" rtl="0" algn="l">
              <a:spcBef>
                <a:spcPts val="0"/>
              </a:spcBef>
              <a:spcAft>
                <a:spcPts val="0"/>
              </a:spcAft>
              <a:buNone/>
            </a:pPr>
            <a:r>
              <a:t/>
            </a:r>
            <a:endParaRPr sz="2000">
              <a:solidFill>
                <a:srgbClr val="0070C0"/>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14"/>
          <p:cNvSpPr txBox="1"/>
          <p:nvPr/>
        </p:nvSpPr>
        <p:spPr>
          <a:xfrm>
            <a:off x="990600" y="914400"/>
            <a:ext cx="7924800" cy="5715000"/>
          </a:xfrm>
          <a:prstGeom prst="rect">
            <a:avLst/>
          </a:prstGeom>
          <a:noFill/>
          <a:ln>
            <a:noFill/>
          </a:ln>
        </p:spPr>
        <p:txBody>
          <a:bodyPr anchorCtr="0" anchor="t" bIns="45700" lIns="91425" spcFirstLastPara="1" rIns="91425" wrap="square" tIns="0">
            <a:noAutofit/>
          </a:bodyPr>
          <a:lstStyle/>
          <a:p>
            <a:pPr indent="-457200" lvl="0" marL="457200" marR="0" rtl="0" algn="l">
              <a:spcBef>
                <a:spcPts val="0"/>
              </a:spcBef>
              <a:spcAft>
                <a:spcPts val="0"/>
              </a:spcAft>
              <a:buNone/>
            </a:pPr>
            <a:r>
              <a:rPr lang="en-US" sz="2400">
                <a:solidFill>
                  <a:srgbClr val="0070C0"/>
                </a:solidFill>
                <a:latin typeface="Verdana"/>
                <a:ea typeface="Verdana"/>
                <a:cs typeface="Verdana"/>
                <a:sym typeface="Verdana"/>
              </a:rPr>
              <a:t>Nature, Scope and impact of E-business:</a:t>
            </a:r>
            <a:endParaRPr/>
          </a:p>
          <a:p>
            <a:pPr indent="-457200" lvl="0" marL="457200" marR="0" rtl="0" algn="l">
              <a:spcBef>
                <a:spcPts val="0"/>
              </a:spcBef>
              <a:spcAft>
                <a:spcPts val="0"/>
              </a:spcAft>
              <a:buNone/>
            </a:pPr>
            <a:r>
              <a:t/>
            </a:r>
            <a:endParaRPr sz="2000">
              <a:solidFill>
                <a:srgbClr val="0070C0"/>
              </a:solidFill>
              <a:latin typeface="Verdana"/>
              <a:ea typeface="Verdana"/>
              <a:cs typeface="Verdana"/>
              <a:sym typeface="Verdana"/>
            </a:endParaRPr>
          </a:p>
          <a:p>
            <a:pPr indent="-457200" lvl="0" marL="457200" marR="0" rtl="0" algn="l">
              <a:spcBef>
                <a:spcPts val="0"/>
              </a:spcBef>
              <a:spcAft>
                <a:spcPts val="0"/>
              </a:spcAft>
              <a:buNone/>
            </a:pPr>
            <a:r>
              <a:rPr lang="en-US" sz="2000">
                <a:solidFill>
                  <a:srgbClr val="FF0000"/>
                </a:solidFill>
                <a:latin typeface="Verdana"/>
                <a:ea typeface="Verdana"/>
                <a:cs typeface="Verdana"/>
                <a:sym typeface="Verdana"/>
              </a:rPr>
              <a:t>In social transformation sector (contd.),</a:t>
            </a:r>
            <a:endParaRPr/>
          </a:p>
          <a:p>
            <a:pPr indent="-457200" lvl="0" marL="457200" marR="0" rtl="0" algn="l">
              <a:spcBef>
                <a:spcPts val="0"/>
              </a:spcBef>
              <a:spcAft>
                <a:spcPts val="0"/>
              </a:spcAft>
              <a:buNone/>
            </a:pPr>
            <a:r>
              <a:t/>
            </a:r>
            <a:endParaRPr sz="2000">
              <a:solidFill>
                <a:srgbClr val="0070C0"/>
              </a:solidFill>
              <a:latin typeface="Verdana"/>
              <a:ea typeface="Verdana"/>
              <a:cs typeface="Verdana"/>
              <a:sym typeface="Verdana"/>
            </a:endParaRPr>
          </a:p>
          <a:p>
            <a:pPr indent="-457200" lvl="0" marL="457200" marR="0" rtl="0" algn="l">
              <a:spcBef>
                <a:spcPts val="0"/>
              </a:spcBef>
              <a:spcAft>
                <a:spcPts val="0"/>
              </a:spcAft>
              <a:buNone/>
            </a:pPr>
            <a:r>
              <a:rPr lang="en-US" sz="2000">
                <a:solidFill>
                  <a:srgbClr val="0070C0"/>
                </a:solidFill>
                <a:latin typeface="Calibri"/>
                <a:ea typeface="Calibri"/>
                <a:cs typeface="Calibri"/>
                <a:sym typeface="Calibri"/>
              </a:rPr>
              <a:t>For Example:</a:t>
            </a:r>
            <a:endParaRPr/>
          </a:p>
          <a:p>
            <a:pPr indent="-457200" lvl="0" marL="457200" marR="0" rtl="0" algn="l">
              <a:spcBef>
                <a:spcPts val="0"/>
              </a:spcBef>
              <a:spcAft>
                <a:spcPts val="0"/>
              </a:spcAft>
              <a:buNone/>
            </a:pPr>
            <a:r>
              <a:t/>
            </a:r>
            <a:endParaRPr sz="2000">
              <a:solidFill>
                <a:schemeClr val="dk1"/>
              </a:solidFill>
              <a:latin typeface="Calibri"/>
              <a:ea typeface="Calibri"/>
              <a:cs typeface="Calibri"/>
              <a:sym typeface="Calibri"/>
            </a:endParaRPr>
          </a:p>
          <a:p>
            <a:pPr indent="-457200" lvl="0" marL="457200" marR="0" rtl="0" algn="l">
              <a:spcBef>
                <a:spcPts val="0"/>
              </a:spcBef>
              <a:spcAft>
                <a:spcPts val="0"/>
              </a:spcAft>
              <a:buNone/>
            </a:pPr>
            <a:r>
              <a:rPr lang="en-US" sz="2000">
                <a:solidFill>
                  <a:schemeClr val="dk1"/>
                </a:solidFill>
                <a:latin typeface="Calibri"/>
                <a:ea typeface="Calibri"/>
                <a:cs typeface="Calibri"/>
                <a:sym typeface="Calibri"/>
              </a:rPr>
              <a:t>1) Introduction of interactive white boards,  projector-laptop  use in class room is assumed to be of prima facie benefit of learning environment but it is derived from existing teaching technique being exploited (becta, 2003).</a:t>
            </a:r>
            <a:endParaRPr/>
          </a:p>
          <a:p>
            <a:pPr indent="-457200" lvl="0" marL="457200" marR="0" rtl="0" algn="l">
              <a:spcBef>
                <a:spcPts val="0"/>
              </a:spcBef>
              <a:spcAft>
                <a:spcPts val="0"/>
              </a:spcAft>
              <a:buNone/>
            </a:pPr>
            <a:r>
              <a:t/>
            </a:r>
            <a:endParaRPr sz="2000">
              <a:solidFill>
                <a:schemeClr val="dk1"/>
              </a:solidFill>
              <a:latin typeface="Calibri"/>
              <a:ea typeface="Calibri"/>
              <a:cs typeface="Calibri"/>
              <a:sym typeface="Calibri"/>
            </a:endParaRPr>
          </a:p>
          <a:p>
            <a:pPr indent="-457200" lvl="0" marL="457200" marR="0" rtl="0" algn="l">
              <a:spcBef>
                <a:spcPts val="0"/>
              </a:spcBef>
              <a:spcAft>
                <a:spcPts val="0"/>
              </a:spcAft>
              <a:buNone/>
            </a:pPr>
            <a:r>
              <a:rPr lang="en-US" sz="2000">
                <a:solidFill>
                  <a:schemeClr val="dk1"/>
                </a:solidFill>
                <a:latin typeface="Calibri"/>
                <a:ea typeface="Calibri"/>
                <a:cs typeface="Calibri"/>
                <a:sym typeface="Calibri"/>
              </a:rPr>
              <a:t>2) Use of mobile phones (smart) by employees of commercial enterprises are likely to cause a wide variety of unanticipated processes and behavioural changes, both positive and negative. Goldman (2001) demonstrated 45% decline in laptop use and employees availability by an extra hour in office.</a:t>
            </a:r>
            <a:endParaRPr/>
          </a:p>
          <a:p>
            <a:pPr indent="-457200" lvl="0" marL="457200" marR="0" rtl="0" algn="l">
              <a:spcBef>
                <a:spcPts val="0"/>
              </a:spcBef>
              <a:spcAft>
                <a:spcPts val="0"/>
              </a:spcAft>
              <a:buNone/>
            </a:pPr>
            <a:r>
              <a:t/>
            </a:r>
            <a:endParaRPr sz="2000">
              <a:solidFill>
                <a:schemeClr val="dk1"/>
              </a:solidFill>
              <a:latin typeface="Calibri"/>
              <a:ea typeface="Calibri"/>
              <a:cs typeface="Calibri"/>
              <a:sym typeface="Calibri"/>
            </a:endParaRPr>
          </a:p>
          <a:p>
            <a:pPr indent="-457200" lvl="0" marL="457200" marR="0" rtl="0" algn="l">
              <a:spcBef>
                <a:spcPts val="0"/>
              </a:spcBef>
              <a:spcAft>
                <a:spcPts val="0"/>
              </a:spcAft>
              <a:buNone/>
            </a:pPr>
            <a:r>
              <a:rPr lang="en-US" sz="2000">
                <a:solidFill>
                  <a:schemeClr val="dk1"/>
                </a:solidFill>
                <a:latin typeface="Calibri"/>
                <a:ea typeface="Calibri"/>
                <a:cs typeface="Calibri"/>
                <a:sym typeface="Calibri"/>
              </a:rPr>
              <a:t>Such trends are in varieties of forms and dynamic in nature.</a:t>
            </a:r>
            <a:endParaRPr/>
          </a:p>
        </p:txBody>
      </p:sp>
      <p:sp>
        <p:nvSpPr>
          <p:cNvPr id="203" name="Google Shape;203;p14"/>
          <p:cNvSpPr txBox="1"/>
          <p:nvPr/>
        </p:nvSpPr>
        <p:spPr>
          <a:xfrm>
            <a:off x="1066800" y="533400"/>
            <a:ext cx="7406640" cy="685800"/>
          </a:xfrm>
          <a:prstGeom prst="rect">
            <a:avLst/>
          </a:prstGeom>
          <a:noFill/>
          <a:ln>
            <a:noFill/>
          </a:ln>
        </p:spPr>
        <p:txBody>
          <a:bodyPr anchorCtr="0" anchor="t" bIns="45700" lIns="91425" spcFirstLastPara="1" rIns="91425" wrap="square" tIns="0">
            <a:normAutofit/>
          </a:bodyPr>
          <a:lstStyle/>
          <a:p>
            <a:pPr indent="0" lvl="0" marL="27432" marR="0" rtl="0" algn="ctr">
              <a:lnSpc>
                <a:spcPct val="100000"/>
              </a:lnSpc>
              <a:spcBef>
                <a:spcPts val="0"/>
              </a:spcBef>
              <a:spcAft>
                <a:spcPts val="0"/>
              </a:spcAft>
              <a:buClr>
                <a:schemeClr val="accent1"/>
              </a:buClr>
              <a:buSzPts val="2080"/>
              <a:buFont typeface="Noto Sans Symbols"/>
              <a:buNone/>
            </a:pPr>
            <a:r>
              <a:rPr b="0" i="0" lang="en-US" sz="2600" u="none" cap="none" strike="noStrike">
                <a:solidFill>
                  <a:srgbClr val="00B050"/>
                </a:solidFill>
                <a:latin typeface="Calibri"/>
                <a:ea typeface="Calibri"/>
                <a:cs typeface="Calibri"/>
                <a:sym typeface="Calibri"/>
              </a:rPr>
              <a:t>Unit – One : </a:t>
            </a:r>
            <a:r>
              <a:rPr lang="en-US" sz="2600">
                <a:solidFill>
                  <a:srgbClr val="00B050"/>
                </a:solidFill>
                <a:latin typeface="Calibri"/>
                <a:ea typeface="Calibri"/>
                <a:cs typeface="Calibri"/>
                <a:sym typeface="Calibri"/>
              </a:rPr>
              <a:t>Introduction</a:t>
            </a:r>
            <a:endParaRPr b="0" i="0" sz="2600" u="none" cap="none" strike="noStrike">
              <a:solidFill>
                <a:srgbClr val="00B050"/>
              </a:solidFill>
              <a:latin typeface="Calibri"/>
              <a:ea typeface="Calibri"/>
              <a:cs typeface="Calibri"/>
              <a:sym typeface="Calibri"/>
            </a:endParaRPr>
          </a:p>
        </p:txBody>
      </p:sp>
      <p:sp>
        <p:nvSpPr>
          <p:cNvPr id="204" name="Google Shape;204;p14"/>
          <p:cNvSpPr txBox="1"/>
          <p:nvPr/>
        </p:nvSpPr>
        <p:spPr>
          <a:xfrm>
            <a:off x="1371600" y="0"/>
            <a:ext cx="7086600" cy="609600"/>
          </a:xfrm>
          <a:prstGeom prst="rect">
            <a:avLst/>
          </a:prstGeom>
          <a:noFill/>
          <a:ln>
            <a:noFill/>
          </a:ln>
        </p:spPr>
        <p:txBody>
          <a:bodyPr anchorCtr="0" anchor="t" bIns="45700" lIns="91425" spcFirstLastPara="1" rIns="91425" wrap="square" tIns="0">
            <a:noAutofit/>
          </a:bodyPr>
          <a:lstStyle/>
          <a:p>
            <a:pPr indent="0" lvl="0" marL="0" marR="0" rtl="0" algn="ctr">
              <a:spcBef>
                <a:spcPts val="0"/>
              </a:spcBef>
              <a:spcAft>
                <a:spcPts val="0"/>
              </a:spcAft>
              <a:buNone/>
            </a:pPr>
            <a:r>
              <a:rPr lang="en-US" sz="3200">
                <a:solidFill>
                  <a:srgbClr val="C00000"/>
                </a:solidFill>
                <a:latin typeface="Calibri"/>
                <a:ea typeface="Calibri"/>
                <a:cs typeface="Calibri"/>
                <a:sym typeface="Calibri"/>
              </a:rPr>
              <a:t>Essential of E-Business</a:t>
            </a:r>
            <a:endParaRPr sz="3200">
              <a:solidFill>
                <a:schemeClr val="dk1"/>
              </a:solidFill>
              <a:latin typeface="Comic Sans MS"/>
              <a:ea typeface="Comic Sans MS"/>
              <a:cs typeface="Comic Sans MS"/>
              <a:sym typeface="Comic Sans MS"/>
            </a:endParaRPr>
          </a:p>
          <a:p>
            <a:pPr indent="0" lvl="0" marL="0" marR="0" rtl="0" algn="l">
              <a:spcBef>
                <a:spcPts val="0"/>
              </a:spcBef>
              <a:spcAft>
                <a:spcPts val="0"/>
              </a:spcAft>
              <a:buNone/>
            </a:pPr>
            <a:r>
              <a:t/>
            </a:r>
            <a:endParaRPr sz="2000">
              <a:solidFill>
                <a:srgbClr val="0070C0"/>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15"/>
          <p:cNvSpPr txBox="1"/>
          <p:nvPr/>
        </p:nvSpPr>
        <p:spPr>
          <a:xfrm>
            <a:off x="990600" y="914400"/>
            <a:ext cx="7924800" cy="5715000"/>
          </a:xfrm>
          <a:prstGeom prst="rect">
            <a:avLst/>
          </a:prstGeom>
          <a:noFill/>
          <a:ln>
            <a:noFill/>
          </a:ln>
        </p:spPr>
        <p:txBody>
          <a:bodyPr anchorCtr="0" anchor="t" bIns="45700" lIns="91425" spcFirstLastPara="1" rIns="91425" wrap="square" tIns="0">
            <a:noAutofit/>
          </a:bodyPr>
          <a:lstStyle/>
          <a:p>
            <a:pPr indent="-457200" lvl="0" marL="457200" marR="0" rtl="0" algn="l">
              <a:spcBef>
                <a:spcPts val="0"/>
              </a:spcBef>
              <a:spcAft>
                <a:spcPts val="0"/>
              </a:spcAft>
              <a:buNone/>
            </a:pPr>
            <a:r>
              <a:rPr lang="en-US" sz="2400">
                <a:solidFill>
                  <a:srgbClr val="0070C0"/>
                </a:solidFill>
                <a:latin typeface="Verdana"/>
                <a:ea typeface="Verdana"/>
                <a:cs typeface="Verdana"/>
                <a:sym typeface="Verdana"/>
              </a:rPr>
              <a:t>Nature, Scope and impact of E-business:</a:t>
            </a:r>
            <a:endParaRPr/>
          </a:p>
          <a:p>
            <a:pPr indent="-457200" lvl="0" marL="457200" marR="0" rtl="0" algn="l">
              <a:spcBef>
                <a:spcPts val="0"/>
              </a:spcBef>
              <a:spcAft>
                <a:spcPts val="0"/>
              </a:spcAft>
              <a:buNone/>
            </a:pPr>
            <a:r>
              <a:t/>
            </a:r>
            <a:endParaRPr sz="2000">
              <a:solidFill>
                <a:srgbClr val="0070C0"/>
              </a:solidFill>
              <a:latin typeface="Verdana"/>
              <a:ea typeface="Verdana"/>
              <a:cs typeface="Verdana"/>
              <a:sym typeface="Verdana"/>
            </a:endParaRPr>
          </a:p>
          <a:p>
            <a:pPr indent="-457200" lvl="0" marL="457200" marR="0" rtl="0" algn="l">
              <a:spcBef>
                <a:spcPts val="0"/>
              </a:spcBef>
              <a:spcAft>
                <a:spcPts val="0"/>
              </a:spcAft>
              <a:buNone/>
            </a:pPr>
            <a:r>
              <a:rPr lang="en-US" sz="2000">
                <a:solidFill>
                  <a:srgbClr val="FF0000"/>
                </a:solidFill>
                <a:latin typeface="Verdana"/>
                <a:ea typeface="Verdana"/>
                <a:cs typeface="Verdana"/>
                <a:sym typeface="Verdana"/>
              </a:rPr>
              <a:t>Challenges in commercial sector,</a:t>
            </a:r>
            <a:endParaRPr/>
          </a:p>
          <a:p>
            <a:pPr indent="-457200" lvl="0" marL="457200" marR="0" rtl="0" algn="l">
              <a:spcBef>
                <a:spcPts val="0"/>
              </a:spcBef>
              <a:spcAft>
                <a:spcPts val="0"/>
              </a:spcAft>
              <a:buNone/>
            </a:pPr>
            <a:r>
              <a:t/>
            </a:r>
            <a:endParaRPr sz="2000">
              <a:solidFill>
                <a:srgbClr val="0070C0"/>
              </a:solidFill>
              <a:latin typeface="Verdana"/>
              <a:ea typeface="Verdana"/>
              <a:cs typeface="Verdana"/>
              <a:sym typeface="Verdana"/>
            </a:endParaRPr>
          </a:p>
          <a:p>
            <a:pPr indent="-457200" lvl="0" marL="457200" marR="0" rtl="0" algn="l">
              <a:spcBef>
                <a:spcPts val="0"/>
              </a:spcBef>
              <a:spcAft>
                <a:spcPts val="0"/>
              </a:spcAft>
              <a:buNone/>
            </a:pPr>
            <a:r>
              <a:rPr lang="en-US" sz="2000">
                <a:solidFill>
                  <a:srgbClr val="0070C0"/>
                </a:solidFill>
                <a:latin typeface="Calibri"/>
                <a:ea typeface="Calibri"/>
                <a:cs typeface="Calibri"/>
                <a:sym typeface="Calibri"/>
              </a:rPr>
              <a:t>For Example:</a:t>
            </a:r>
            <a:endParaRPr/>
          </a:p>
          <a:p>
            <a:pPr indent="-457200" lvl="0" marL="457200" marR="0" rtl="0" algn="l">
              <a:spcBef>
                <a:spcPts val="0"/>
              </a:spcBef>
              <a:spcAft>
                <a:spcPts val="0"/>
              </a:spcAft>
              <a:buNone/>
            </a:pPr>
            <a:r>
              <a:t/>
            </a:r>
            <a:endParaRPr sz="2000">
              <a:solidFill>
                <a:schemeClr val="dk1"/>
              </a:solidFill>
              <a:latin typeface="Calibri"/>
              <a:ea typeface="Calibri"/>
              <a:cs typeface="Calibri"/>
              <a:sym typeface="Calibri"/>
            </a:endParaRPr>
          </a:p>
          <a:p>
            <a:pPr indent="-457200" lvl="0" marL="457200" marR="0" rtl="0" algn="l">
              <a:spcBef>
                <a:spcPts val="0"/>
              </a:spcBef>
              <a:spcAft>
                <a:spcPts val="0"/>
              </a:spcAft>
              <a:buNone/>
            </a:pPr>
            <a:r>
              <a:rPr lang="en-US" sz="2000">
                <a:solidFill>
                  <a:schemeClr val="dk1"/>
                </a:solidFill>
                <a:latin typeface="Calibri"/>
                <a:ea typeface="Calibri"/>
                <a:cs typeface="Calibri"/>
                <a:sym typeface="Calibri"/>
              </a:rPr>
              <a:t>1) Whether innovation in and implementation of e-business can profitably complement current business models ( If yes How?).</a:t>
            </a:r>
            <a:endParaRPr/>
          </a:p>
          <a:p>
            <a:pPr indent="-457200" lvl="0" marL="457200" marR="0" rtl="0" algn="l">
              <a:spcBef>
                <a:spcPts val="0"/>
              </a:spcBef>
              <a:spcAft>
                <a:spcPts val="0"/>
              </a:spcAft>
              <a:buNone/>
            </a:pPr>
            <a:r>
              <a:t/>
            </a:r>
            <a:endParaRPr sz="2000">
              <a:solidFill>
                <a:schemeClr val="dk1"/>
              </a:solidFill>
              <a:latin typeface="Calibri"/>
              <a:ea typeface="Calibri"/>
              <a:cs typeface="Calibri"/>
              <a:sym typeface="Calibri"/>
            </a:endParaRPr>
          </a:p>
          <a:p>
            <a:pPr indent="-457200" lvl="0" marL="457200" marR="0" rtl="0" algn="l">
              <a:spcBef>
                <a:spcPts val="0"/>
              </a:spcBef>
              <a:spcAft>
                <a:spcPts val="0"/>
              </a:spcAft>
              <a:buNone/>
            </a:pPr>
            <a:r>
              <a:rPr lang="en-US" sz="2000">
                <a:solidFill>
                  <a:schemeClr val="dk1"/>
                </a:solidFill>
                <a:latin typeface="Calibri"/>
                <a:ea typeface="Calibri"/>
                <a:cs typeface="Calibri"/>
                <a:sym typeface="Calibri"/>
              </a:rPr>
              <a:t>2) Whether such technologies can-alternatively-lead to new, potentially more effective but also commercially sustainable ways of doing business.  (If yes how to transform?) </a:t>
            </a:r>
            <a:endParaRPr/>
          </a:p>
          <a:p>
            <a:pPr indent="-457200" lvl="0" marL="457200" marR="0" rtl="0" algn="l">
              <a:spcBef>
                <a:spcPts val="0"/>
              </a:spcBef>
              <a:spcAft>
                <a:spcPts val="0"/>
              </a:spcAft>
              <a:buNone/>
            </a:pPr>
            <a:r>
              <a:t/>
            </a:r>
            <a:endParaRPr sz="2000">
              <a:solidFill>
                <a:schemeClr val="dk1"/>
              </a:solidFill>
              <a:latin typeface="Calibri"/>
              <a:ea typeface="Calibri"/>
              <a:cs typeface="Calibri"/>
              <a:sym typeface="Calibri"/>
            </a:endParaRPr>
          </a:p>
          <a:p>
            <a:pPr indent="-457200" lvl="0" marL="457200" marR="0" rtl="0" algn="l">
              <a:spcBef>
                <a:spcPts val="0"/>
              </a:spcBef>
              <a:spcAft>
                <a:spcPts val="0"/>
              </a:spcAft>
              <a:buNone/>
            </a:pPr>
            <a:r>
              <a:rPr lang="en-US" sz="2000">
                <a:solidFill>
                  <a:schemeClr val="dk1"/>
                </a:solidFill>
                <a:latin typeface="Calibri"/>
                <a:ea typeface="Calibri"/>
                <a:cs typeface="Calibri"/>
                <a:sym typeface="Calibri"/>
              </a:rPr>
              <a:t>Such questions and examples are numerous. </a:t>
            </a:r>
            <a:endParaRPr/>
          </a:p>
          <a:p>
            <a:pPr indent="-457200" lvl="0" marL="457200" marR="0" rtl="0" algn="l">
              <a:spcBef>
                <a:spcPts val="0"/>
              </a:spcBef>
              <a:spcAft>
                <a:spcPts val="0"/>
              </a:spcAft>
              <a:buNone/>
            </a:pPr>
            <a:r>
              <a:t/>
            </a:r>
            <a:endParaRPr sz="2000">
              <a:solidFill>
                <a:schemeClr val="dk1"/>
              </a:solidFill>
              <a:latin typeface="Calibri"/>
              <a:ea typeface="Calibri"/>
              <a:cs typeface="Calibri"/>
              <a:sym typeface="Calibri"/>
            </a:endParaRPr>
          </a:p>
          <a:p>
            <a:pPr indent="-457200" lvl="0" marL="457200" marR="0" rtl="0" algn="l">
              <a:spcBef>
                <a:spcPts val="0"/>
              </a:spcBef>
              <a:spcAft>
                <a:spcPts val="0"/>
              </a:spcAft>
              <a:buNone/>
            </a:pPr>
            <a:r>
              <a:rPr lang="en-US" sz="2000">
                <a:solidFill>
                  <a:srgbClr val="7030A0"/>
                </a:solidFill>
                <a:latin typeface="Calibri"/>
                <a:ea typeface="Calibri"/>
                <a:cs typeface="Calibri"/>
                <a:sym typeface="Calibri"/>
              </a:rPr>
              <a:t>We listen the success stories. So what about the failed ones?</a:t>
            </a:r>
            <a:endParaRPr/>
          </a:p>
        </p:txBody>
      </p:sp>
      <p:sp>
        <p:nvSpPr>
          <p:cNvPr id="210" name="Google Shape;210;p15"/>
          <p:cNvSpPr txBox="1"/>
          <p:nvPr/>
        </p:nvSpPr>
        <p:spPr>
          <a:xfrm>
            <a:off x="1066800" y="533400"/>
            <a:ext cx="7406640" cy="685800"/>
          </a:xfrm>
          <a:prstGeom prst="rect">
            <a:avLst/>
          </a:prstGeom>
          <a:noFill/>
          <a:ln>
            <a:noFill/>
          </a:ln>
        </p:spPr>
        <p:txBody>
          <a:bodyPr anchorCtr="0" anchor="t" bIns="45700" lIns="91425" spcFirstLastPara="1" rIns="91425" wrap="square" tIns="0">
            <a:normAutofit/>
          </a:bodyPr>
          <a:lstStyle/>
          <a:p>
            <a:pPr indent="0" lvl="0" marL="27432" marR="0" rtl="0" algn="ctr">
              <a:lnSpc>
                <a:spcPct val="100000"/>
              </a:lnSpc>
              <a:spcBef>
                <a:spcPts val="0"/>
              </a:spcBef>
              <a:spcAft>
                <a:spcPts val="0"/>
              </a:spcAft>
              <a:buClr>
                <a:schemeClr val="accent1"/>
              </a:buClr>
              <a:buSzPts val="2080"/>
              <a:buFont typeface="Noto Sans Symbols"/>
              <a:buNone/>
            </a:pPr>
            <a:r>
              <a:rPr b="0" i="0" lang="en-US" sz="2600" u="none" cap="none" strike="noStrike">
                <a:solidFill>
                  <a:srgbClr val="00B050"/>
                </a:solidFill>
                <a:latin typeface="Calibri"/>
                <a:ea typeface="Calibri"/>
                <a:cs typeface="Calibri"/>
                <a:sym typeface="Calibri"/>
              </a:rPr>
              <a:t>Unit – One : </a:t>
            </a:r>
            <a:r>
              <a:rPr lang="en-US" sz="2600">
                <a:solidFill>
                  <a:srgbClr val="00B050"/>
                </a:solidFill>
                <a:latin typeface="Calibri"/>
                <a:ea typeface="Calibri"/>
                <a:cs typeface="Calibri"/>
                <a:sym typeface="Calibri"/>
              </a:rPr>
              <a:t>Introduction</a:t>
            </a:r>
            <a:endParaRPr b="0" i="0" sz="2600" u="none" cap="none" strike="noStrike">
              <a:solidFill>
                <a:srgbClr val="00B050"/>
              </a:solidFill>
              <a:latin typeface="Calibri"/>
              <a:ea typeface="Calibri"/>
              <a:cs typeface="Calibri"/>
              <a:sym typeface="Calibri"/>
            </a:endParaRPr>
          </a:p>
        </p:txBody>
      </p:sp>
      <p:sp>
        <p:nvSpPr>
          <p:cNvPr id="211" name="Google Shape;211;p15"/>
          <p:cNvSpPr txBox="1"/>
          <p:nvPr/>
        </p:nvSpPr>
        <p:spPr>
          <a:xfrm>
            <a:off x="1371600" y="0"/>
            <a:ext cx="7086600" cy="609600"/>
          </a:xfrm>
          <a:prstGeom prst="rect">
            <a:avLst/>
          </a:prstGeom>
          <a:noFill/>
          <a:ln>
            <a:noFill/>
          </a:ln>
        </p:spPr>
        <p:txBody>
          <a:bodyPr anchorCtr="0" anchor="t" bIns="45700" lIns="91425" spcFirstLastPara="1" rIns="91425" wrap="square" tIns="0">
            <a:noAutofit/>
          </a:bodyPr>
          <a:lstStyle/>
          <a:p>
            <a:pPr indent="0" lvl="0" marL="0" marR="0" rtl="0" algn="ctr">
              <a:spcBef>
                <a:spcPts val="0"/>
              </a:spcBef>
              <a:spcAft>
                <a:spcPts val="0"/>
              </a:spcAft>
              <a:buNone/>
            </a:pPr>
            <a:r>
              <a:rPr lang="en-US" sz="3200">
                <a:solidFill>
                  <a:srgbClr val="C00000"/>
                </a:solidFill>
                <a:latin typeface="Calibri"/>
                <a:ea typeface="Calibri"/>
                <a:cs typeface="Calibri"/>
                <a:sym typeface="Calibri"/>
              </a:rPr>
              <a:t>Essential of E-Business</a:t>
            </a:r>
            <a:endParaRPr sz="3200">
              <a:solidFill>
                <a:schemeClr val="dk1"/>
              </a:solidFill>
              <a:latin typeface="Comic Sans MS"/>
              <a:ea typeface="Comic Sans MS"/>
              <a:cs typeface="Comic Sans MS"/>
              <a:sym typeface="Comic Sans MS"/>
            </a:endParaRPr>
          </a:p>
          <a:p>
            <a:pPr indent="0" lvl="0" marL="0" marR="0" rtl="0" algn="l">
              <a:spcBef>
                <a:spcPts val="0"/>
              </a:spcBef>
              <a:spcAft>
                <a:spcPts val="0"/>
              </a:spcAft>
              <a:buNone/>
            </a:pPr>
            <a:r>
              <a:t/>
            </a:r>
            <a:endParaRPr sz="2000">
              <a:solidFill>
                <a:srgbClr val="0070C0"/>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16"/>
          <p:cNvSpPr txBox="1"/>
          <p:nvPr/>
        </p:nvSpPr>
        <p:spPr>
          <a:xfrm>
            <a:off x="990600" y="914400"/>
            <a:ext cx="7924800" cy="5715000"/>
          </a:xfrm>
          <a:prstGeom prst="rect">
            <a:avLst/>
          </a:prstGeom>
          <a:noFill/>
          <a:ln>
            <a:noFill/>
          </a:ln>
        </p:spPr>
        <p:txBody>
          <a:bodyPr anchorCtr="0" anchor="t" bIns="45700" lIns="91425" spcFirstLastPara="1" rIns="91425" wrap="square" tIns="0">
            <a:noAutofit/>
          </a:bodyPr>
          <a:lstStyle/>
          <a:p>
            <a:pPr indent="-457200" lvl="0" marL="457200" marR="0" rtl="0" algn="l">
              <a:spcBef>
                <a:spcPts val="0"/>
              </a:spcBef>
              <a:spcAft>
                <a:spcPts val="0"/>
              </a:spcAft>
              <a:buNone/>
            </a:pPr>
            <a:r>
              <a:rPr lang="en-US" sz="2400">
                <a:solidFill>
                  <a:srgbClr val="0070C0"/>
                </a:solidFill>
                <a:latin typeface="Verdana"/>
                <a:ea typeface="Verdana"/>
                <a:cs typeface="Verdana"/>
                <a:sym typeface="Verdana"/>
              </a:rPr>
              <a:t>Nature, Scope and impact of E-business:</a:t>
            </a:r>
            <a:endParaRPr/>
          </a:p>
          <a:p>
            <a:pPr indent="-457200" lvl="0" marL="457200" marR="0" rtl="0" algn="l">
              <a:spcBef>
                <a:spcPts val="0"/>
              </a:spcBef>
              <a:spcAft>
                <a:spcPts val="0"/>
              </a:spcAft>
              <a:buNone/>
            </a:pPr>
            <a:r>
              <a:rPr lang="en-US" sz="2000">
                <a:solidFill>
                  <a:srgbClr val="FF0000"/>
                </a:solidFill>
                <a:latin typeface="Verdana"/>
                <a:ea typeface="Verdana"/>
                <a:cs typeface="Verdana"/>
                <a:sym typeface="Verdana"/>
              </a:rPr>
              <a:t>Opportunities and challenges of digitized music and its consequences due to the impact of e-business models,</a:t>
            </a:r>
            <a:endParaRPr/>
          </a:p>
          <a:p>
            <a:pPr indent="-457200" lvl="0" marL="457200" marR="0" rtl="0" algn="l">
              <a:spcBef>
                <a:spcPts val="0"/>
              </a:spcBef>
              <a:spcAft>
                <a:spcPts val="0"/>
              </a:spcAft>
              <a:buNone/>
            </a:pPr>
            <a:r>
              <a:t/>
            </a:r>
            <a:endParaRPr sz="2000">
              <a:solidFill>
                <a:srgbClr val="0070C0"/>
              </a:solidFill>
              <a:latin typeface="Verdana"/>
              <a:ea typeface="Verdana"/>
              <a:cs typeface="Verdana"/>
              <a:sym typeface="Verdana"/>
            </a:endParaRPr>
          </a:p>
          <a:p>
            <a:pPr indent="-457200" lvl="0" marL="457200" marR="0" rtl="0" algn="l">
              <a:spcBef>
                <a:spcPts val="0"/>
              </a:spcBef>
              <a:spcAft>
                <a:spcPts val="0"/>
              </a:spcAft>
              <a:buNone/>
            </a:pPr>
            <a:r>
              <a:rPr lang="en-US" sz="2000">
                <a:solidFill>
                  <a:srgbClr val="0070C0"/>
                </a:solidFill>
                <a:latin typeface="Verdana"/>
                <a:ea typeface="Verdana"/>
                <a:cs typeface="Verdana"/>
                <a:sym typeface="Verdana"/>
              </a:rPr>
              <a:t>Example case: digital downloading of music</a:t>
            </a:r>
            <a:endParaRPr/>
          </a:p>
          <a:p>
            <a:pPr indent="-457200" lvl="0" marL="457200" marR="0" rtl="0" algn="l">
              <a:spcBef>
                <a:spcPts val="0"/>
              </a:spcBef>
              <a:spcAft>
                <a:spcPts val="0"/>
              </a:spcAft>
              <a:buNone/>
            </a:pPr>
            <a:r>
              <a:rPr lang="en-US" sz="2000">
                <a:solidFill>
                  <a:schemeClr val="dk1"/>
                </a:solidFill>
                <a:latin typeface="Calibri"/>
                <a:ea typeface="Calibri"/>
                <a:cs typeface="Calibri"/>
                <a:sym typeface="Calibri"/>
              </a:rPr>
              <a:t>1) The creation of new market for physical products (portable players)</a:t>
            </a:r>
            <a:endParaRPr/>
          </a:p>
          <a:p>
            <a:pPr indent="-457200" lvl="0" marL="457200" marR="0" rtl="0" algn="l">
              <a:spcBef>
                <a:spcPts val="0"/>
              </a:spcBef>
              <a:spcAft>
                <a:spcPts val="0"/>
              </a:spcAft>
              <a:buNone/>
            </a:pPr>
            <a:r>
              <a:rPr lang="en-US" sz="2000">
                <a:solidFill>
                  <a:schemeClr val="dk1"/>
                </a:solidFill>
                <a:latin typeface="Calibri"/>
                <a:ea typeface="Calibri"/>
                <a:cs typeface="Calibri"/>
                <a:sym typeface="Calibri"/>
              </a:rPr>
              <a:t>2) The creation of new, information based services like internet radio, music search and download systems.</a:t>
            </a:r>
            <a:endParaRPr/>
          </a:p>
          <a:p>
            <a:pPr indent="-457200" lvl="0" marL="457200" marR="0" rtl="0" algn="l">
              <a:spcBef>
                <a:spcPts val="0"/>
              </a:spcBef>
              <a:spcAft>
                <a:spcPts val="0"/>
              </a:spcAft>
              <a:buNone/>
            </a:pPr>
            <a:r>
              <a:rPr lang="en-US" sz="2000">
                <a:solidFill>
                  <a:schemeClr val="dk1"/>
                </a:solidFill>
                <a:latin typeface="Calibri"/>
                <a:ea typeface="Calibri"/>
                <a:cs typeface="Calibri"/>
                <a:sym typeface="Calibri"/>
              </a:rPr>
              <a:t>3) Changed customer behaviour for music products, vanishing of old products.</a:t>
            </a:r>
            <a:endParaRPr/>
          </a:p>
          <a:p>
            <a:pPr indent="-457200" lvl="0" marL="457200" marR="0" rtl="0" algn="l">
              <a:spcBef>
                <a:spcPts val="0"/>
              </a:spcBef>
              <a:spcAft>
                <a:spcPts val="0"/>
              </a:spcAft>
              <a:buNone/>
            </a:pPr>
            <a:r>
              <a:rPr lang="en-US" sz="2000">
                <a:solidFill>
                  <a:schemeClr val="dk1"/>
                </a:solidFill>
                <a:latin typeface="Calibri"/>
                <a:ea typeface="Calibri"/>
                <a:cs typeface="Calibri"/>
                <a:sym typeface="Calibri"/>
              </a:rPr>
              <a:t>4) New ways for artist to obtain direct access to consumers / listeners through youtube,  myspace, own network.</a:t>
            </a:r>
            <a:endParaRPr/>
          </a:p>
          <a:p>
            <a:pPr indent="-457200" lvl="0" marL="457200" marR="0" rtl="0" algn="l">
              <a:spcBef>
                <a:spcPts val="0"/>
              </a:spcBef>
              <a:spcAft>
                <a:spcPts val="0"/>
              </a:spcAft>
              <a:buNone/>
            </a:pPr>
            <a:r>
              <a:rPr lang="en-US" sz="2000">
                <a:solidFill>
                  <a:schemeClr val="dk1"/>
                </a:solidFill>
                <a:latin typeface="Calibri"/>
                <a:ea typeface="Calibri"/>
                <a:cs typeface="Calibri"/>
                <a:sym typeface="Calibri"/>
              </a:rPr>
              <a:t>5) Debate over ethical issues in relation to intellectual property rights and unauthorised downloading and sharing.</a:t>
            </a:r>
            <a:endParaRPr/>
          </a:p>
          <a:p>
            <a:pPr indent="-457200" lvl="0" marL="457200" marR="0" rtl="0" algn="l">
              <a:spcBef>
                <a:spcPts val="0"/>
              </a:spcBef>
              <a:spcAft>
                <a:spcPts val="0"/>
              </a:spcAft>
              <a:buNone/>
            </a:pPr>
            <a:r>
              <a:t/>
            </a:r>
            <a:endParaRPr sz="2000">
              <a:solidFill>
                <a:schemeClr val="dk1"/>
              </a:solidFill>
              <a:latin typeface="Calibri"/>
              <a:ea typeface="Calibri"/>
              <a:cs typeface="Calibri"/>
              <a:sym typeface="Calibri"/>
            </a:endParaRPr>
          </a:p>
          <a:p>
            <a:pPr indent="-457200" lvl="0" marL="457200" marR="0" rtl="0" algn="l">
              <a:spcBef>
                <a:spcPts val="0"/>
              </a:spcBef>
              <a:spcAft>
                <a:spcPts val="0"/>
              </a:spcAft>
              <a:buNone/>
            </a:pPr>
            <a:r>
              <a:rPr lang="en-US" sz="2000">
                <a:solidFill>
                  <a:schemeClr val="dk1"/>
                </a:solidFill>
                <a:latin typeface="Calibri"/>
                <a:ea typeface="Calibri"/>
                <a:cs typeface="Calibri"/>
                <a:sym typeface="Calibri"/>
              </a:rPr>
              <a:t>Is this the end of the story? What is the impact on other sectors?</a:t>
            </a:r>
            <a:endParaRPr/>
          </a:p>
        </p:txBody>
      </p:sp>
      <p:sp>
        <p:nvSpPr>
          <p:cNvPr id="217" name="Google Shape;217;p16"/>
          <p:cNvSpPr txBox="1"/>
          <p:nvPr/>
        </p:nvSpPr>
        <p:spPr>
          <a:xfrm>
            <a:off x="1066800" y="533400"/>
            <a:ext cx="7406640" cy="685800"/>
          </a:xfrm>
          <a:prstGeom prst="rect">
            <a:avLst/>
          </a:prstGeom>
          <a:noFill/>
          <a:ln>
            <a:noFill/>
          </a:ln>
        </p:spPr>
        <p:txBody>
          <a:bodyPr anchorCtr="0" anchor="t" bIns="45700" lIns="91425" spcFirstLastPara="1" rIns="91425" wrap="square" tIns="0">
            <a:normAutofit/>
          </a:bodyPr>
          <a:lstStyle/>
          <a:p>
            <a:pPr indent="0" lvl="0" marL="27432" marR="0" rtl="0" algn="ctr">
              <a:lnSpc>
                <a:spcPct val="100000"/>
              </a:lnSpc>
              <a:spcBef>
                <a:spcPts val="0"/>
              </a:spcBef>
              <a:spcAft>
                <a:spcPts val="0"/>
              </a:spcAft>
              <a:buClr>
                <a:schemeClr val="accent1"/>
              </a:buClr>
              <a:buSzPts val="2080"/>
              <a:buFont typeface="Noto Sans Symbols"/>
              <a:buNone/>
            </a:pPr>
            <a:r>
              <a:rPr b="0" i="0" lang="en-US" sz="2600" u="none" cap="none" strike="noStrike">
                <a:solidFill>
                  <a:srgbClr val="00B050"/>
                </a:solidFill>
                <a:latin typeface="Calibri"/>
                <a:ea typeface="Calibri"/>
                <a:cs typeface="Calibri"/>
                <a:sym typeface="Calibri"/>
              </a:rPr>
              <a:t>Unit – One : </a:t>
            </a:r>
            <a:r>
              <a:rPr lang="en-US" sz="2600">
                <a:solidFill>
                  <a:srgbClr val="00B050"/>
                </a:solidFill>
                <a:latin typeface="Calibri"/>
                <a:ea typeface="Calibri"/>
                <a:cs typeface="Calibri"/>
                <a:sym typeface="Calibri"/>
              </a:rPr>
              <a:t>Introduction</a:t>
            </a:r>
            <a:endParaRPr b="0" i="0" sz="2600" u="none" cap="none" strike="noStrike">
              <a:solidFill>
                <a:srgbClr val="00B050"/>
              </a:solidFill>
              <a:latin typeface="Calibri"/>
              <a:ea typeface="Calibri"/>
              <a:cs typeface="Calibri"/>
              <a:sym typeface="Calibri"/>
            </a:endParaRPr>
          </a:p>
        </p:txBody>
      </p:sp>
      <p:sp>
        <p:nvSpPr>
          <p:cNvPr id="218" name="Google Shape;218;p16"/>
          <p:cNvSpPr txBox="1"/>
          <p:nvPr/>
        </p:nvSpPr>
        <p:spPr>
          <a:xfrm>
            <a:off x="1371600" y="0"/>
            <a:ext cx="7086600" cy="609600"/>
          </a:xfrm>
          <a:prstGeom prst="rect">
            <a:avLst/>
          </a:prstGeom>
          <a:noFill/>
          <a:ln>
            <a:noFill/>
          </a:ln>
        </p:spPr>
        <p:txBody>
          <a:bodyPr anchorCtr="0" anchor="t" bIns="45700" lIns="91425" spcFirstLastPara="1" rIns="91425" wrap="square" tIns="0">
            <a:noAutofit/>
          </a:bodyPr>
          <a:lstStyle/>
          <a:p>
            <a:pPr indent="0" lvl="0" marL="0" marR="0" rtl="0" algn="ctr">
              <a:spcBef>
                <a:spcPts val="0"/>
              </a:spcBef>
              <a:spcAft>
                <a:spcPts val="0"/>
              </a:spcAft>
              <a:buNone/>
            </a:pPr>
            <a:r>
              <a:rPr lang="en-US" sz="3200">
                <a:solidFill>
                  <a:srgbClr val="C00000"/>
                </a:solidFill>
                <a:latin typeface="Calibri"/>
                <a:ea typeface="Calibri"/>
                <a:cs typeface="Calibri"/>
                <a:sym typeface="Calibri"/>
              </a:rPr>
              <a:t>Essential of E-Business</a:t>
            </a:r>
            <a:endParaRPr sz="3200">
              <a:solidFill>
                <a:schemeClr val="dk1"/>
              </a:solidFill>
              <a:latin typeface="Comic Sans MS"/>
              <a:ea typeface="Comic Sans MS"/>
              <a:cs typeface="Comic Sans MS"/>
              <a:sym typeface="Comic Sans MS"/>
            </a:endParaRPr>
          </a:p>
          <a:p>
            <a:pPr indent="0" lvl="0" marL="0" marR="0" rtl="0" algn="l">
              <a:spcBef>
                <a:spcPts val="0"/>
              </a:spcBef>
              <a:spcAft>
                <a:spcPts val="0"/>
              </a:spcAft>
              <a:buNone/>
            </a:pPr>
            <a:r>
              <a:t/>
            </a:r>
            <a:endParaRPr sz="2000">
              <a:solidFill>
                <a:srgbClr val="0070C0"/>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17"/>
          <p:cNvSpPr txBox="1"/>
          <p:nvPr/>
        </p:nvSpPr>
        <p:spPr>
          <a:xfrm>
            <a:off x="990600" y="914400"/>
            <a:ext cx="7924800" cy="5715000"/>
          </a:xfrm>
          <a:prstGeom prst="rect">
            <a:avLst/>
          </a:prstGeom>
          <a:noFill/>
          <a:ln>
            <a:noFill/>
          </a:ln>
        </p:spPr>
        <p:txBody>
          <a:bodyPr anchorCtr="0" anchor="t" bIns="45700" lIns="91425" spcFirstLastPara="1" rIns="91425" wrap="square" tIns="0">
            <a:noAutofit/>
          </a:bodyPr>
          <a:lstStyle/>
          <a:p>
            <a:pPr indent="-457200" lvl="0" marL="457200" marR="0" rtl="0" algn="l">
              <a:spcBef>
                <a:spcPts val="0"/>
              </a:spcBef>
              <a:spcAft>
                <a:spcPts val="0"/>
              </a:spcAft>
              <a:buNone/>
            </a:pPr>
            <a:r>
              <a:rPr lang="en-US" sz="2400">
                <a:solidFill>
                  <a:srgbClr val="0070C0"/>
                </a:solidFill>
                <a:latin typeface="Verdana"/>
                <a:ea typeface="Verdana"/>
                <a:cs typeface="Verdana"/>
                <a:sym typeface="Verdana"/>
              </a:rPr>
              <a:t>Nature, Scope and impact of E-business:</a:t>
            </a:r>
            <a:endParaRPr/>
          </a:p>
          <a:p>
            <a:pPr indent="-457200" lvl="0" marL="457200" marR="0" rtl="0" algn="l">
              <a:spcBef>
                <a:spcPts val="0"/>
              </a:spcBef>
              <a:spcAft>
                <a:spcPts val="0"/>
              </a:spcAft>
              <a:buNone/>
            </a:pPr>
            <a:r>
              <a:rPr lang="en-US" sz="2000">
                <a:solidFill>
                  <a:srgbClr val="FF0000"/>
                </a:solidFill>
                <a:latin typeface="Verdana"/>
                <a:ea typeface="Verdana"/>
                <a:cs typeface="Verdana"/>
                <a:sym typeface="Verdana"/>
              </a:rPr>
              <a:t>Impact on….</a:t>
            </a:r>
            <a:endParaRPr/>
          </a:p>
          <a:p>
            <a:pPr indent="-457200" lvl="0" marL="457200" marR="0" rtl="0" algn="l">
              <a:spcBef>
                <a:spcPts val="0"/>
              </a:spcBef>
              <a:spcAft>
                <a:spcPts val="0"/>
              </a:spcAft>
              <a:buNone/>
            </a:pPr>
            <a:r>
              <a:t/>
            </a:r>
            <a:endParaRPr sz="2000">
              <a:solidFill>
                <a:srgbClr val="0070C0"/>
              </a:solidFill>
              <a:latin typeface="Verdana"/>
              <a:ea typeface="Verdana"/>
              <a:cs typeface="Verdana"/>
              <a:sym typeface="Verdana"/>
            </a:endParaRPr>
          </a:p>
          <a:p>
            <a:pPr indent="-457200" lvl="0" marL="457200" marR="0" rtl="0" algn="l">
              <a:spcBef>
                <a:spcPts val="0"/>
              </a:spcBef>
              <a:spcAft>
                <a:spcPts val="0"/>
              </a:spcAft>
              <a:buNone/>
            </a:pPr>
            <a:r>
              <a:rPr lang="en-US" sz="2000">
                <a:solidFill>
                  <a:srgbClr val="0070C0"/>
                </a:solidFill>
                <a:latin typeface="Verdana"/>
                <a:ea typeface="Verdana"/>
                <a:cs typeface="Verdana"/>
                <a:sym typeface="Verdana"/>
              </a:rPr>
              <a:t>Government/regulation sector</a:t>
            </a:r>
            <a:endParaRPr/>
          </a:p>
          <a:p>
            <a:pPr indent="-457200" lvl="0" marL="457200" marR="0" rtl="0" algn="l">
              <a:spcBef>
                <a:spcPts val="0"/>
              </a:spcBef>
              <a:spcAft>
                <a:spcPts val="0"/>
              </a:spcAft>
              <a:buClr>
                <a:schemeClr val="dk1"/>
              </a:buClr>
              <a:buSzPts val="2000"/>
              <a:buFont typeface="Calibri"/>
              <a:buAutoNum type="arabicPeriod"/>
            </a:pPr>
            <a:r>
              <a:rPr lang="en-US" sz="2000">
                <a:solidFill>
                  <a:schemeClr val="dk1"/>
                </a:solidFill>
                <a:latin typeface="Calibri"/>
                <a:ea typeface="Calibri"/>
                <a:cs typeface="Calibri"/>
                <a:sym typeface="Calibri"/>
              </a:rPr>
              <a:t>As a consequence, music publishers, retailers, trade associations, and software companies have had to invest in the development of digital rights management tools.</a:t>
            </a:r>
            <a:endParaRPr/>
          </a:p>
          <a:p>
            <a:pPr indent="-457200" lvl="0" marL="457200" marR="0" rtl="0" algn="l">
              <a:spcBef>
                <a:spcPts val="0"/>
              </a:spcBef>
              <a:spcAft>
                <a:spcPts val="0"/>
              </a:spcAft>
              <a:buClr>
                <a:schemeClr val="dk1"/>
              </a:buClr>
              <a:buSzPts val="2000"/>
              <a:buFont typeface="Calibri"/>
              <a:buAutoNum type="arabicPeriod"/>
            </a:pPr>
            <a:r>
              <a:rPr lang="en-US" sz="2000">
                <a:solidFill>
                  <a:schemeClr val="dk1"/>
                </a:solidFill>
                <a:latin typeface="Calibri"/>
                <a:ea typeface="Calibri"/>
                <a:cs typeface="Calibri"/>
                <a:sym typeface="Calibri"/>
              </a:rPr>
              <a:t>Government have had to move to develop policy to regulate this new area.</a:t>
            </a:r>
            <a:endParaRPr/>
          </a:p>
          <a:p>
            <a:pPr indent="-457200" lvl="0" marL="457200" marR="0" rtl="0" algn="l">
              <a:spcBef>
                <a:spcPts val="0"/>
              </a:spcBef>
              <a:spcAft>
                <a:spcPts val="0"/>
              </a:spcAft>
              <a:buClr>
                <a:schemeClr val="dk1"/>
              </a:buClr>
              <a:buSzPts val="2000"/>
              <a:buFont typeface="Calibri"/>
              <a:buAutoNum type="arabicPeriod"/>
            </a:pPr>
            <a:r>
              <a:rPr lang="en-US" sz="2000">
                <a:solidFill>
                  <a:schemeClr val="dk1"/>
                </a:solidFill>
                <a:latin typeface="Calibri"/>
                <a:ea typeface="Calibri"/>
                <a:cs typeface="Calibri"/>
                <a:sym typeface="Calibri"/>
              </a:rPr>
              <a:t>Implementation of World Intellectual Property organization (WIPO) Copyright treaty of 1996. </a:t>
            </a:r>
            <a:endParaRPr/>
          </a:p>
          <a:p>
            <a:pPr indent="-457200" lvl="0" marL="457200" marR="0" rtl="0" algn="l">
              <a:spcBef>
                <a:spcPts val="0"/>
              </a:spcBef>
              <a:spcAft>
                <a:spcPts val="0"/>
              </a:spcAft>
              <a:buClr>
                <a:schemeClr val="dk1"/>
              </a:buClr>
              <a:buSzPts val="2000"/>
              <a:buFont typeface="Calibri"/>
              <a:buAutoNum type="arabicPeriod"/>
            </a:pPr>
            <a:r>
              <a:rPr lang="en-US" sz="2000">
                <a:solidFill>
                  <a:schemeClr val="dk1"/>
                </a:solidFill>
                <a:latin typeface="Calibri"/>
                <a:ea typeface="Calibri"/>
                <a:cs typeface="Calibri"/>
                <a:sym typeface="Calibri"/>
              </a:rPr>
              <a:t>Also, there are chances of implementation of the treaty at different stages by the countries in different stages of development (Commisson on Intellectual Property Rights  (2002).</a:t>
            </a:r>
            <a:endParaRPr/>
          </a:p>
          <a:p>
            <a:pPr indent="-457200" lvl="0" marL="457200" marR="0" rtl="0" algn="l">
              <a:spcBef>
                <a:spcPts val="0"/>
              </a:spcBef>
              <a:spcAft>
                <a:spcPts val="0"/>
              </a:spcAft>
              <a:buNone/>
            </a:pPr>
            <a:r>
              <a:t/>
            </a:r>
            <a:endParaRPr sz="2000">
              <a:solidFill>
                <a:schemeClr val="dk1"/>
              </a:solidFill>
              <a:latin typeface="Calibri"/>
              <a:ea typeface="Calibri"/>
              <a:cs typeface="Calibri"/>
              <a:sym typeface="Calibri"/>
            </a:endParaRPr>
          </a:p>
        </p:txBody>
      </p:sp>
      <p:sp>
        <p:nvSpPr>
          <p:cNvPr id="224" name="Google Shape;224;p17"/>
          <p:cNvSpPr txBox="1"/>
          <p:nvPr/>
        </p:nvSpPr>
        <p:spPr>
          <a:xfrm>
            <a:off x="1066800" y="533400"/>
            <a:ext cx="7406640" cy="685800"/>
          </a:xfrm>
          <a:prstGeom prst="rect">
            <a:avLst/>
          </a:prstGeom>
          <a:noFill/>
          <a:ln>
            <a:noFill/>
          </a:ln>
        </p:spPr>
        <p:txBody>
          <a:bodyPr anchorCtr="0" anchor="t" bIns="45700" lIns="91425" spcFirstLastPara="1" rIns="91425" wrap="square" tIns="0">
            <a:normAutofit/>
          </a:bodyPr>
          <a:lstStyle/>
          <a:p>
            <a:pPr indent="0" lvl="0" marL="27432" marR="0" rtl="0" algn="ctr">
              <a:lnSpc>
                <a:spcPct val="100000"/>
              </a:lnSpc>
              <a:spcBef>
                <a:spcPts val="0"/>
              </a:spcBef>
              <a:spcAft>
                <a:spcPts val="0"/>
              </a:spcAft>
              <a:buClr>
                <a:schemeClr val="accent1"/>
              </a:buClr>
              <a:buSzPts val="2080"/>
              <a:buFont typeface="Noto Sans Symbols"/>
              <a:buNone/>
            </a:pPr>
            <a:r>
              <a:rPr b="0" i="0" lang="en-US" sz="2600" u="none" cap="none" strike="noStrike">
                <a:solidFill>
                  <a:srgbClr val="00B050"/>
                </a:solidFill>
                <a:latin typeface="Calibri"/>
                <a:ea typeface="Calibri"/>
                <a:cs typeface="Calibri"/>
                <a:sym typeface="Calibri"/>
              </a:rPr>
              <a:t>Unit – One : </a:t>
            </a:r>
            <a:r>
              <a:rPr lang="en-US" sz="2600">
                <a:solidFill>
                  <a:srgbClr val="00B050"/>
                </a:solidFill>
                <a:latin typeface="Calibri"/>
                <a:ea typeface="Calibri"/>
                <a:cs typeface="Calibri"/>
                <a:sym typeface="Calibri"/>
              </a:rPr>
              <a:t>Introduction</a:t>
            </a:r>
            <a:endParaRPr b="0" i="0" sz="2600" u="none" cap="none" strike="noStrike">
              <a:solidFill>
                <a:srgbClr val="00B050"/>
              </a:solidFill>
              <a:latin typeface="Calibri"/>
              <a:ea typeface="Calibri"/>
              <a:cs typeface="Calibri"/>
              <a:sym typeface="Calibri"/>
            </a:endParaRPr>
          </a:p>
        </p:txBody>
      </p:sp>
      <p:sp>
        <p:nvSpPr>
          <p:cNvPr id="225" name="Google Shape;225;p17"/>
          <p:cNvSpPr txBox="1"/>
          <p:nvPr/>
        </p:nvSpPr>
        <p:spPr>
          <a:xfrm>
            <a:off x="1371600" y="0"/>
            <a:ext cx="7086600" cy="609600"/>
          </a:xfrm>
          <a:prstGeom prst="rect">
            <a:avLst/>
          </a:prstGeom>
          <a:noFill/>
          <a:ln>
            <a:noFill/>
          </a:ln>
        </p:spPr>
        <p:txBody>
          <a:bodyPr anchorCtr="0" anchor="t" bIns="45700" lIns="91425" spcFirstLastPara="1" rIns="91425" wrap="square" tIns="0">
            <a:noAutofit/>
          </a:bodyPr>
          <a:lstStyle/>
          <a:p>
            <a:pPr indent="0" lvl="0" marL="0" marR="0" rtl="0" algn="ctr">
              <a:spcBef>
                <a:spcPts val="0"/>
              </a:spcBef>
              <a:spcAft>
                <a:spcPts val="0"/>
              </a:spcAft>
              <a:buNone/>
            </a:pPr>
            <a:r>
              <a:rPr lang="en-US" sz="3200">
                <a:solidFill>
                  <a:srgbClr val="C00000"/>
                </a:solidFill>
                <a:latin typeface="Calibri"/>
                <a:ea typeface="Calibri"/>
                <a:cs typeface="Calibri"/>
                <a:sym typeface="Calibri"/>
              </a:rPr>
              <a:t>Essential of E-Business</a:t>
            </a:r>
            <a:endParaRPr sz="3200">
              <a:solidFill>
                <a:schemeClr val="dk1"/>
              </a:solidFill>
              <a:latin typeface="Comic Sans MS"/>
              <a:ea typeface="Comic Sans MS"/>
              <a:cs typeface="Comic Sans MS"/>
              <a:sym typeface="Comic Sans MS"/>
            </a:endParaRPr>
          </a:p>
          <a:p>
            <a:pPr indent="0" lvl="0" marL="0" marR="0" rtl="0" algn="l">
              <a:spcBef>
                <a:spcPts val="0"/>
              </a:spcBef>
              <a:spcAft>
                <a:spcPts val="0"/>
              </a:spcAft>
              <a:buNone/>
            </a:pPr>
            <a:r>
              <a:t/>
            </a:r>
            <a:endParaRPr sz="2000">
              <a:solidFill>
                <a:srgbClr val="0070C0"/>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18"/>
          <p:cNvSpPr txBox="1"/>
          <p:nvPr/>
        </p:nvSpPr>
        <p:spPr>
          <a:xfrm>
            <a:off x="990600" y="914400"/>
            <a:ext cx="7924800" cy="5715000"/>
          </a:xfrm>
          <a:prstGeom prst="rect">
            <a:avLst/>
          </a:prstGeom>
          <a:noFill/>
          <a:ln>
            <a:noFill/>
          </a:ln>
        </p:spPr>
        <p:txBody>
          <a:bodyPr anchorCtr="0" anchor="t" bIns="45700" lIns="91425" spcFirstLastPara="1" rIns="91425" wrap="square" tIns="0">
            <a:noAutofit/>
          </a:bodyPr>
          <a:lstStyle/>
          <a:p>
            <a:pPr indent="-457200" lvl="0" marL="457200" marR="0" rtl="0" algn="l">
              <a:spcBef>
                <a:spcPts val="0"/>
              </a:spcBef>
              <a:spcAft>
                <a:spcPts val="0"/>
              </a:spcAft>
              <a:buNone/>
            </a:pPr>
            <a:r>
              <a:rPr lang="en-US" sz="2400">
                <a:solidFill>
                  <a:srgbClr val="0070C0"/>
                </a:solidFill>
                <a:latin typeface="Verdana"/>
                <a:ea typeface="Verdana"/>
                <a:cs typeface="Verdana"/>
                <a:sym typeface="Verdana"/>
              </a:rPr>
              <a:t>Nature, Scope and impact of E-business:</a:t>
            </a:r>
            <a:endParaRPr/>
          </a:p>
          <a:p>
            <a:pPr indent="-457200" lvl="0" marL="457200" marR="0" rtl="0" algn="l">
              <a:spcBef>
                <a:spcPts val="0"/>
              </a:spcBef>
              <a:spcAft>
                <a:spcPts val="0"/>
              </a:spcAft>
              <a:buNone/>
            </a:pPr>
            <a:r>
              <a:rPr lang="en-US" sz="2000">
                <a:solidFill>
                  <a:srgbClr val="FF0000"/>
                </a:solidFill>
                <a:latin typeface="Verdana"/>
                <a:ea typeface="Verdana"/>
                <a:cs typeface="Verdana"/>
                <a:sym typeface="Verdana"/>
              </a:rPr>
              <a:t>Impact on….</a:t>
            </a:r>
            <a:endParaRPr/>
          </a:p>
          <a:p>
            <a:pPr indent="-457200" lvl="0" marL="457200" marR="0" rtl="0" algn="l">
              <a:spcBef>
                <a:spcPts val="0"/>
              </a:spcBef>
              <a:spcAft>
                <a:spcPts val="0"/>
              </a:spcAft>
              <a:buNone/>
            </a:pPr>
            <a:r>
              <a:t/>
            </a:r>
            <a:endParaRPr sz="2000">
              <a:solidFill>
                <a:srgbClr val="0070C0"/>
              </a:solidFill>
              <a:latin typeface="Verdana"/>
              <a:ea typeface="Verdana"/>
              <a:cs typeface="Verdana"/>
              <a:sym typeface="Verdana"/>
            </a:endParaRPr>
          </a:p>
          <a:p>
            <a:pPr indent="-457200" lvl="0" marL="457200" marR="0" rtl="0" algn="l">
              <a:spcBef>
                <a:spcPts val="0"/>
              </a:spcBef>
              <a:spcAft>
                <a:spcPts val="0"/>
              </a:spcAft>
              <a:buNone/>
            </a:pPr>
            <a:r>
              <a:rPr lang="en-US" sz="2000">
                <a:solidFill>
                  <a:srgbClr val="0070C0"/>
                </a:solidFill>
                <a:latin typeface="Verdana"/>
                <a:ea typeface="Verdana"/>
                <a:cs typeface="Verdana"/>
                <a:sym typeface="Verdana"/>
              </a:rPr>
              <a:t>Commercial firms </a:t>
            </a:r>
            <a:endParaRPr/>
          </a:p>
          <a:p>
            <a:pPr indent="-457200" lvl="0" marL="457200" marR="0" rtl="0" algn="l">
              <a:spcBef>
                <a:spcPts val="0"/>
              </a:spcBef>
              <a:spcAft>
                <a:spcPts val="0"/>
              </a:spcAft>
              <a:buNone/>
            </a:pPr>
            <a:r>
              <a:rPr lang="en-US" sz="2000">
                <a:solidFill>
                  <a:srgbClr val="0070C0"/>
                </a:solidFill>
                <a:latin typeface="Verdana"/>
                <a:ea typeface="Verdana"/>
                <a:cs typeface="Verdana"/>
                <a:sym typeface="Verdana"/>
              </a:rPr>
              <a:t>1.  </a:t>
            </a:r>
            <a:r>
              <a:rPr lang="en-US" sz="2000">
                <a:solidFill>
                  <a:schemeClr val="dk1"/>
                </a:solidFill>
                <a:latin typeface="Calibri"/>
                <a:ea typeface="Calibri"/>
                <a:cs typeface="Calibri"/>
                <a:sym typeface="Calibri"/>
              </a:rPr>
              <a:t>Organization need to develop appropriate human resource strategies for incorporation / implementation of new changes.</a:t>
            </a:r>
            <a:endParaRPr/>
          </a:p>
          <a:p>
            <a:pPr indent="-457200" lvl="0" marL="457200" marR="0" rtl="0" algn="l">
              <a:spcBef>
                <a:spcPts val="0"/>
              </a:spcBef>
              <a:spcAft>
                <a:spcPts val="0"/>
              </a:spcAft>
              <a:buClr>
                <a:schemeClr val="dk1"/>
              </a:buClr>
              <a:buSzPts val="2000"/>
              <a:buFont typeface="Calibri"/>
              <a:buAutoNum type="arabicPeriod" startAt="2"/>
            </a:pPr>
            <a:r>
              <a:rPr lang="en-US" sz="2000">
                <a:solidFill>
                  <a:schemeClr val="dk1"/>
                </a:solidFill>
                <a:latin typeface="Calibri"/>
                <a:ea typeface="Calibri"/>
                <a:cs typeface="Calibri"/>
                <a:sym typeface="Calibri"/>
              </a:rPr>
              <a:t>Educate, Train,  develop their manpower for effective and profitable exploitation of e-business technologies.</a:t>
            </a:r>
            <a:endParaRPr/>
          </a:p>
          <a:p>
            <a:pPr indent="-457200" lvl="0" marL="457200" marR="0" rtl="0" algn="l">
              <a:spcBef>
                <a:spcPts val="0"/>
              </a:spcBef>
              <a:spcAft>
                <a:spcPts val="0"/>
              </a:spcAft>
              <a:buClr>
                <a:schemeClr val="dk1"/>
              </a:buClr>
              <a:buSzPts val="2000"/>
              <a:buFont typeface="Calibri"/>
              <a:buAutoNum type="arabicPeriod" startAt="2"/>
            </a:pPr>
            <a:r>
              <a:rPr lang="en-US" sz="2000">
                <a:solidFill>
                  <a:schemeClr val="dk1"/>
                </a:solidFill>
                <a:latin typeface="Calibri"/>
                <a:ea typeface="Calibri"/>
                <a:cs typeface="Calibri"/>
                <a:sym typeface="Calibri"/>
              </a:rPr>
              <a:t>Workout for long term strategies for sustainability.</a:t>
            </a:r>
            <a:endParaRPr/>
          </a:p>
          <a:p>
            <a:pPr indent="-457200" lvl="0" marL="457200" marR="0" rtl="0" algn="l">
              <a:spcBef>
                <a:spcPts val="0"/>
              </a:spcBef>
              <a:spcAft>
                <a:spcPts val="0"/>
              </a:spcAft>
              <a:buNone/>
            </a:pPr>
            <a:r>
              <a:t/>
            </a:r>
            <a:endParaRPr sz="2000">
              <a:solidFill>
                <a:schemeClr val="dk1"/>
              </a:solidFill>
              <a:latin typeface="Calibri"/>
              <a:ea typeface="Calibri"/>
              <a:cs typeface="Calibri"/>
              <a:sym typeface="Calibri"/>
            </a:endParaRPr>
          </a:p>
          <a:p>
            <a:pPr indent="-457200" lvl="0" marL="457200" marR="0" rtl="0" algn="l">
              <a:spcBef>
                <a:spcPts val="0"/>
              </a:spcBef>
              <a:spcAft>
                <a:spcPts val="0"/>
              </a:spcAft>
              <a:buNone/>
            </a:pPr>
            <a:r>
              <a:rPr lang="en-US" sz="2000">
                <a:solidFill>
                  <a:srgbClr val="0070C0"/>
                </a:solidFill>
                <a:latin typeface="Calibri"/>
                <a:ea typeface="Calibri"/>
                <a:cs typeface="Calibri"/>
                <a:sym typeface="Calibri"/>
              </a:rPr>
              <a:t>Non-Government / not-for profit organizations</a:t>
            </a:r>
            <a:endParaRPr/>
          </a:p>
          <a:p>
            <a:pPr indent="-457200" lvl="0" marL="457200" marR="0" rtl="0" algn="l">
              <a:spcBef>
                <a:spcPts val="0"/>
              </a:spcBef>
              <a:spcAft>
                <a:spcPts val="0"/>
              </a:spcAft>
              <a:buNone/>
            </a:pPr>
            <a:r>
              <a:rPr lang="en-US" sz="2000">
                <a:solidFill>
                  <a:schemeClr val="dk1"/>
                </a:solidFill>
                <a:latin typeface="Calibri"/>
                <a:ea typeface="Calibri"/>
                <a:cs typeface="Calibri"/>
                <a:sym typeface="Calibri"/>
              </a:rPr>
              <a:t>1) These type of organizations are diverse in nature as charities, not-for-profit services, trade associations, social communities, and political parties- can also employ e-business technologies to improve their effectiveness and efficiency.  Example of </a:t>
            </a:r>
            <a:r>
              <a:rPr i="1" lang="en-US" sz="2000">
                <a:solidFill>
                  <a:schemeClr val="dk1"/>
                </a:solidFill>
                <a:latin typeface="Calibri"/>
                <a:ea typeface="Calibri"/>
                <a:cs typeface="Calibri"/>
                <a:sym typeface="Calibri"/>
              </a:rPr>
              <a:t>OXFAM </a:t>
            </a:r>
            <a:r>
              <a:rPr lang="en-US" sz="2000">
                <a:solidFill>
                  <a:schemeClr val="dk1"/>
                </a:solidFill>
                <a:latin typeface="Calibri"/>
                <a:ea typeface="Calibri"/>
                <a:cs typeface="Calibri"/>
                <a:sym typeface="Calibri"/>
              </a:rPr>
              <a:t>generated $44 million  online donation (15% of total funds) to the Disasters Emergency Committee Appeal. </a:t>
            </a:r>
            <a:endParaRPr i="1" sz="2000">
              <a:solidFill>
                <a:schemeClr val="dk1"/>
              </a:solidFill>
              <a:latin typeface="Calibri"/>
              <a:ea typeface="Calibri"/>
              <a:cs typeface="Calibri"/>
              <a:sym typeface="Calibri"/>
            </a:endParaRPr>
          </a:p>
        </p:txBody>
      </p:sp>
      <p:sp>
        <p:nvSpPr>
          <p:cNvPr id="231" name="Google Shape;231;p18"/>
          <p:cNvSpPr txBox="1"/>
          <p:nvPr/>
        </p:nvSpPr>
        <p:spPr>
          <a:xfrm>
            <a:off x="1066800" y="533400"/>
            <a:ext cx="7406640" cy="685800"/>
          </a:xfrm>
          <a:prstGeom prst="rect">
            <a:avLst/>
          </a:prstGeom>
          <a:noFill/>
          <a:ln>
            <a:noFill/>
          </a:ln>
        </p:spPr>
        <p:txBody>
          <a:bodyPr anchorCtr="0" anchor="t" bIns="45700" lIns="91425" spcFirstLastPara="1" rIns="91425" wrap="square" tIns="0">
            <a:normAutofit/>
          </a:bodyPr>
          <a:lstStyle/>
          <a:p>
            <a:pPr indent="0" lvl="0" marL="27432" marR="0" rtl="0" algn="ctr">
              <a:lnSpc>
                <a:spcPct val="100000"/>
              </a:lnSpc>
              <a:spcBef>
                <a:spcPts val="0"/>
              </a:spcBef>
              <a:spcAft>
                <a:spcPts val="0"/>
              </a:spcAft>
              <a:buClr>
                <a:schemeClr val="accent1"/>
              </a:buClr>
              <a:buSzPts val="2080"/>
              <a:buFont typeface="Noto Sans Symbols"/>
              <a:buNone/>
            </a:pPr>
            <a:r>
              <a:rPr b="0" i="0" lang="en-US" sz="2600" u="none" cap="none" strike="noStrike">
                <a:solidFill>
                  <a:srgbClr val="00B050"/>
                </a:solidFill>
                <a:latin typeface="Calibri"/>
                <a:ea typeface="Calibri"/>
                <a:cs typeface="Calibri"/>
                <a:sym typeface="Calibri"/>
              </a:rPr>
              <a:t>Unit – One : </a:t>
            </a:r>
            <a:r>
              <a:rPr lang="en-US" sz="2600">
                <a:solidFill>
                  <a:srgbClr val="00B050"/>
                </a:solidFill>
                <a:latin typeface="Calibri"/>
                <a:ea typeface="Calibri"/>
                <a:cs typeface="Calibri"/>
                <a:sym typeface="Calibri"/>
              </a:rPr>
              <a:t>Introduction</a:t>
            </a:r>
            <a:endParaRPr b="0" i="0" sz="2600" u="none" cap="none" strike="noStrike">
              <a:solidFill>
                <a:srgbClr val="00B050"/>
              </a:solidFill>
              <a:latin typeface="Calibri"/>
              <a:ea typeface="Calibri"/>
              <a:cs typeface="Calibri"/>
              <a:sym typeface="Calibri"/>
            </a:endParaRPr>
          </a:p>
        </p:txBody>
      </p:sp>
      <p:sp>
        <p:nvSpPr>
          <p:cNvPr id="232" name="Google Shape;232;p18"/>
          <p:cNvSpPr txBox="1"/>
          <p:nvPr/>
        </p:nvSpPr>
        <p:spPr>
          <a:xfrm>
            <a:off x="1371600" y="0"/>
            <a:ext cx="7086600" cy="609600"/>
          </a:xfrm>
          <a:prstGeom prst="rect">
            <a:avLst/>
          </a:prstGeom>
          <a:noFill/>
          <a:ln>
            <a:noFill/>
          </a:ln>
        </p:spPr>
        <p:txBody>
          <a:bodyPr anchorCtr="0" anchor="t" bIns="45700" lIns="91425" spcFirstLastPara="1" rIns="91425" wrap="square" tIns="0">
            <a:noAutofit/>
          </a:bodyPr>
          <a:lstStyle/>
          <a:p>
            <a:pPr indent="0" lvl="0" marL="0" marR="0" rtl="0" algn="ctr">
              <a:spcBef>
                <a:spcPts val="0"/>
              </a:spcBef>
              <a:spcAft>
                <a:spcPts val="0"/>
              </a:spcAft>
              <a:buNone/>
            </a:pPr>
            <a:r>
              <a:rPr lang="en-US" sz="3200">
                <a:solidFill>
                  <a:srgbClr val="C00000"/>
                </a:solidFill>
                <a:latin typeface="Calibri"/>
                <a:ea typeface="Calibri"/>
                <a:cs typeface="Calibri"/>
                <a:sym typeface="Calibri"/>
              </a:rPr>
              <a:t>Essential of E-Business</a:t>
            </a:r>
            <a:endParaRPr sz="3200">
              <a:solidFill>
                <a:schemeClr val="dk1"/>
              </a:solidFill>
              <a:latin typeface="Comic Sans MS"/>
              <a:ea typeface="Comic Sans MS"/>
              <a:cs typeface="Comic Sans MS"/>
              <a:sym typeface="Comic Sans MS"/>
            </a:endParaRPr>
          </a:p>
          <a:p>
            <a:pPr indent="0" lvl="0" marL="0" marR="0" rtl="0" algn="l">
              <a:spcBef>
                <a:spcPts val="0"/>
              </a:spcBef>
              <a:spcAft>
                <a:spcPts val="0"/>
              </a:spcAft>
              <a:buNone/>
            </a:pPr>
            <a:r>
              <a:t/>
            </a:r>
            <a:endParaRPr sz="2000">
              <a:solidFill>
                <a:srgbClr val="0070C0"/>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19"/>
          <p:cNvSpPr txBox="1"/>
          <p:nvPr/>
        </p:nvSpPr>
        <p:spPr>
          <a:xfrm>
            <a:off x="990600" y="914400"/>
            <a:ext cx="7924800" cy="5715000"/>
          </a:xfrm>
          <a:prstGeom prst="rect">
            <a:avLst/>
          </a:prstGeom>
          <a:noFill/>
          <a:ln>
            <a:noFill/>
          </a:ln>
        </p:spPr>
        <p:txBody>
          <a:bodyPr anchorCtr="0" anchor="t" bIns="45700" lIns="91425" spcFirstLastPara="1" rIns="91425" wrap="square" tIns="0">
            <a:noAutofit/>
          </a:bodyPr>
          <a:lstStyle/>
          <a:p>
            <a:pPr indent="-457200" lvl="0" marL="457200" marR="0" rtl="0" algn="l">
              <a:spcBef>
                <a:spcPts val="0"/>
              </a:spcBef>
              <a:spcAft>
                <a:spcPts val="0"/>
              </a:spcAft>
              <a:buNone/>
            </a:pPr>
            <a:r>
              <a:rPr lang="en-US" sz="2400">
                <a:solidFill>
                  <a:srgbClr val="0070C0"/>
                </a:solidFill>
                <a:latin typeface="Verdana"/>
                <a:ea typeface="Verdana"/>
                <a:cs typeface="Verdana"/>
                <a:sym typeface="Verdana"/>
              </a:rPr>
              <a:t>Nature, Scope and impact of E-business:</a:t>
            </a:r>
            <a:endParaRPr/>
          </a:p>
          <a:p>
            <a:pPr indent="-457200" lvl="0" marL="457200" marR="0" rtl="0" algn="l">
              <a:spcBef>
                <a:spcPts val="0"/>
              </a:spcBef>
              <a:spcAft>
                <a:spcPts val="0"/>
              </a:spcAft>
              <a:buNone/>
            </a:pPr>
            <a:r>
              <a:rPr lang="en-US" sz="2000">
                <a:solidFill>
                  <a:srgbClr val="FF0000"/>
                </a:solidFill>
                <a:latin typeface="Verdana"/>
                <a:ea typeface="Verdana"/>
                <a:cs typeface="Verdana"/>
                <a:sym typeface="Verdana"/>
              </a:rPr>
              <a:t>Impact on….</a:t>
            </a:r>
            <a:endParaRPr/>
          </a:p>
          <a:p>
            <a:pPr indent="-457200" lvl="0" marL="457200" marR="0" rtl="0" algn="l">
              <a:spcBef>
                <a:spcPts val="0"/>
              </a:spcBef>
              <a:spcAft>
                <a:spcPts val="0"/>
              </a:spcAft>
              <a:buNone/>
            </a:pPr>
            <a:r>
              <a:t/>
            </a:r>
            <a:endParaRPr sz="2000">
              <a:solidFill>
                <a:srgbClr val="0070C0"/>
              </a:solidFill>
              <a:latin typeface="Verdana"/>
              <a:ea typeface="Verdana"/>
              <a:cs typeface="Verdana"/>
              <a:sym typeface="Verdana"/>
            </a:endParaRPr>
          </a:p>
          <a:p>
            <a:pPr indent="-457200" lvl="0" marL="457200" marR="0" rtl="0" algn="l">
              <a:spcBef>
                <a:spcPts val="0"/>
              </a:spcBef>
              <a:spcAft>
                <a:spcPts val="0"/>
              </a:spcAft>
              <a:buNone/>
            </a:pPr>
            <a:r>
              <a:rPr lang="en-US" sz="2000">
                <a:solidFill>
                  <a:srgbClr val="0070C0"/>
                </a:solidFill>
                <a:latin typeface="Verdana"/>
                <a:ea typeface="Verdana"/>
                <a:cs typeface="Verdana"/>
                <a:sym typeface="Verdana"/>
              </a:rPr>
              <a:t>Individual levels</a:t>
            </a:r>
            <a:endParaRPr/>
          </a:p>
          <a:p>
            <a:pPr indent="-457200" lvl="0" marL="457200" marR="0" rtl="0" algn="l">
              <a:spcBef>
                <a:spcPts val="0"/>
              </a:spcBef>
              <a:spcAft>
                <a:spcPts val="0"/>
              </a:spcAft>
              <a:buNone/>
            </a:pPr>
            <a:r>
              <a:rPr lang="en-US" sz="2000">
                <a:solidFill>
                  <a:schemeClr val="dk1"/>
                </a:solidFill>
                <a:latin typeface="Verdana"/>
                <a:ea typeface="Verdana"/>
                <a:cs typeface="Verdana"/>
                <a:sym typeface="Verdana"/>
              </a:rPr>
              <a:t>1.  </a:t>
            </a:r>
            <a:r>
              <a:rPr lang="en-US" sz="2000">
                <a:solidFill>
                  <a:schemeClr val="dk1"/>
                </a:solidFill>
                <a:latin typeface="Calibri"/>
                <a:ea typeface="Calibri"/>
                <a:cs typeface="Calibri"/>
                <a:sym typeface="Calibri"/>
              </a:rPr>
              <a:t>Witnessed some of the most profound changes in their capabilities and potential (many individual success stories). </a:t>
            </a:r>
            <a:endParaRPr/>
          </a:p>
          <a:p>
            <a:pPr indent="-457200" lvl="0" marL="457200" marR="0" rtl="0" algn="l">
              <a:spcBef>
                <a:spcPts val="0"/>
              </a:spcBef>
              <a:spcAft>
                <a:spcPts val="0"/>
              </a:spcAft>
              <a:buClr>
                <a:schemeClr val="dk1"/>
              </a:buClr>
              <a:buSzPts val="2000"/>
              <a:buFont typeface="Calibri"/>
              <a:buAutoNum type="arabicPeriod" startAt="2"/>
            </a:pPr>
            <a:r>
              <a:rPr lang="en-US" sz="2000">
                <a:solidFill>
                  <a:schemeClr val="dk1"/>
                </a:solidFill>
                <a:latin typeface="Calibri"/>
                <a:ea typeface="Calibri"/>
                <a:cs typeface="Calibri"/>
                <a:sym typeface="Calibri"/>
              </a:rPr>
              <a:t>Development in user-created content, social networking, citizen journalism, information search, mobility in communication and service access have empowered to exploit online resources.</a:t>
            </a:r>
            <a:endParaRPr/>
          </a:p>
          <a:p>
            <a:pPr indent="-457200" lvl="0" marL="457200" marR="0" rtl="0" algn="l">
              <a:spcBef>
                <a:spcPts val="0"/>
              </a:spcBef>
              <a:spcAft>
                <a:spcPts val="0"/>
              </a:spcAft>
              <a:buClr>
                <a:schemeClr val="dk1"/>
              </a:buClr>
              <a:buSzPts val="2000"/>
              <a:buFont typeface="Calibri"/>
              <a:buAutoNum type="arabicPeriod" startAt="2"/>
            </a:pPr>
            <a:r>
              <a:rPr lang="en-US" sz="2000">
                <a:solidFill>
                  <a:schemeClr val="dk1"/>
                </a:solidFill>
                <a:latin typeface="Calibri"/>
                <a:ea typeface="Calibri"/>
                <a:cs typeface="Calibri"/>
                <a:sym typeface="Calibri"/>
              </a:rPr>
              <a:t>Such individual efforts have created secondary feedback effects for the strategies of business and other organizations. </a:t>
            </a:r>
            <a:endParaRPr/>
          </a:p>
          <a:p>
            <a:pPr indent="-457200" lvl="0" marL="457200" marR="0" rtl="0" algn="l">
              <a:spcBef>
                <a:spcPts val="0"/>
              </a:spcBef>
              <a:spcAft>
                <a:spcPts val="0"/>
              </a:spcAft>
              <a:buClr>
                <a:schemeClr val="dk1"/>
              </a:buClr>
              <a:buSzPts val="2000"/>
              <a:buFont typeface="Calibri"/>
              <a:buAutoNum type="arabicPeriod" startAt="2"/>
            </a:pPr>
            <a:r>
              <a:rPr lang="en-US" sz="2000">
                <a:solidFill>
                  <a:schemeClr val="dk1"/>
                </a:solidFill>
                <a:latin typeface="Calibri"/>
                <a:ea typeface="Calibri"/>
                <a:cs typeface="Calibri"/>
                <a:sym typeface="Calibri"/>
              </a:rPr>
              <a:t>Increase potential for independent peer-to-peer activity,  </a:t>
            </a:r>
            <a:endParaRPr/>
          </a:p>
          <a:p>
            <a:pPr indent="-457200" lvl="0" marL="457200" marR="0" rtl="0" algn="l">
              <a:spcBef>
                <a:spcPts val="0"/>
              </a:spcBef>
              <a:spcAft>
                <a:spcPts val="0"/>
              </a:spcAft>
              <a:buClr>
                <a:schemeClr val="dk1"/>
              </a:buClr>
              <a:buSzPts val="2000"/>
              <a:buFont typeface="Calibri"/>
              <a:buAutoNum type="arabicPeriod" startAt="2"/>
            </a:pPr>
            <a:r>
              <a:rPr lang="en-US" sz="2000">
                <a:solidFill>
                  <a:schemeClr val="dk1"/>
                </a:solidFill>
                <a:latin typeface="Calibri"/>
                <a:ea typeface="Calibri"/>
                <a:cs typeface="Calibri"/>
                <a:sym typeface="Calibri"/>
              </a:rPr>
              <a:t>Potentially cutting out conventional intermediaries altogether.</a:t>
            </a:r>
            <a:endParaRPr/>
          </a:p>
          <a:p>
            <a:pPr indent="-457200" lvl="0" marL="457200" marR="0" rtl="0" algn="l">
              <a:spcBef>
                <a:spcPts val="0"/>
              </a:spcBef>
              <a:spcAft>
                <a:spcPts val="0"/>
              </a:spcAft>
              <a:buClr>
                <a:schemeClr val="dk1"/>
              </a:buClr>
              <a:buSzPts val="2000"/>
              <a:buFont typeface="Calibri"/>
              <a:buAutoNum type="arabicPeriod" startAt="2"/>
            </a:pPr>
            <a:r>
              <a:rPr lang="en-US" sz="2000">
                <a:solidFill>
                  <a:schemeClr val="dk1"/>
                </a:solidFill>
                <a:latin typeface="Calibri"/>
                <a:ea typeface="Calibri"/>
                <a:cs typeface="Calibri"/>
                <a:sym typeface="Calibri"/>
              </a:rPr>
              <a:t>Creating opportunities for new kind of business.</a:t>
            </a:r>
            <a:endParaRPr/>
          </a:p>
        </p:txBody>
      </p:sp>
      <p:sp>
        <p:nvSpPr>
          <p:cNvPr id="238" name="Google Shape;238;p19"/>
          <p:cNvSpPr txBox="1"/>
          <p:nvPr/>
        </p:nvSpPr>
        <p:spPr>
          <a:xfrm>
            <a:off x="1066800" y="533400"/>
            <a:ext cx="7406640" cy="685800"/>
          </a:xfrm>
          <a:prstGeom prst="rect">
            <a:avLst/>
          </a:prstGeom>
          <a:noFill/>
          <a:ln>
            <a:noFill/>
          </a:ln>
        </p:spPr>
        <p:txBody>
          <a:bodyPr anchorCtr="0" anchor="t" bIns="45700" lIns="91425" spcFirstLastPara="1" rIns="91425" wrap="square" tIns="0">
            <a:normAutofit/>
          </a:bodyPr>
          <a:lstStyle/>
          <a:p>
            <a:pPr indent="0" lvl="0" marL="27432" marR="0" rtl="0" algn="ctr">
              <a:lnSpc>
                <a:spcPct val="100000"/>
              </a:lnSpc>
              <a:spcBef>
                <a:spcPts val="0"/>
              </a:spcBef>
              <a:spcAft>
                <a:spcPts val="0"/>
              </a:spcAft>
              <a:buClr>
                <a:schemeClr val="accent1"/>
              </a:buClr>
              <a:buSzPts val="2080"/>
              <a:buFont typeface="Noto Sans Symbols"/>
              <a:buNone/>
            </a:pPr>
            <a:r>
              <a:rPr b="0" i="0" lang="en-US" sz="2600" u="none" cap="none" strike="noStrike">
                <a:solidFill>
                  <a:srgbClr val="00B050"/>
                </a:solidFill>
                <a:latin typeface="Calibri"/>
                <a:ea typeface="Calibri"/>
                <a:cs typeface="Calibri"/>
                <a:sym typeface="Calibri"/>
              </a:rPr>
              <a:t>Unit – One : </a:t>
            </a:r>
            <a:r>
              <a:rPr lang="en-US" sz="2600">
                <a:solidFill>
                  <a:srgbClr val="00B050"/>
                </a:solidFill>
                <a:latin typeface="Calibri"/>
                <a:ea typeface="Calibri"/>
                <a:cs typeface="Calibri"/>
                <a:sym typeface="Calibri"/>
              </a:rPr>
              <a:t>Introduction</a:t>
            </a:r>
            <a:endParaRPr b="0" i="0" sz="2600" u="none" cap="none" strike="noStrike">
              <a:solidFill>
                <a:srgbClr val="00B050"/>
              </a:solidFill>
              <a:latin typeface="Calibri"/>
              <a:ea typeface="Calibri"/>
              <a:cs typeface="Calibri"/>
              <a:sym typeface="Calibri"/>
            </a:endParaRPr>
          </a:p>
        </p:txBody>
      </p:sp>
      <p:sp>
        <p:nvSpPr>
          <p:cNvPr id="239" name="Google Shape;239;p19"/>
          <p:cNvSpPr txBox="1"/>
          <p:nvPr/>
        </p:nvSpPr>
        <p:spPr>
          <a:xfrm>
            <a:off x="1371600" y="0"/>
            <a:ext cx="7086600" cy="609600"/>
          </a:xfrm>
          <a:prstGeom prst="rect">
            <a:avLst/>
          </a:prstGeom>
          <a:noFill/>
          <a:ln>
            <a:noFill/>
          </a:ln>
        </p:spPr>
        <p:txBody>
          <a:bodyPr anchorCtr="0" anchor="t" bIns="45700" lIns="91425" spcFirstLastPara="1" rIns="91425" wrap="square" tIns="0">
            <a:noAutofit/>
          </a:bodyPr>
          <a:lstStyle/>
          <a:p>
            <a:pPr indent="0" lvl="0" marL="0" marR="0" rtl="0" algn="ctr">
              <a:spcBef>
                <a:spcPts val="0"/>
              </a:spcBef>
              <a:spcAft>
                <a:spcPts val="0"/>
              </a:spcAft>
              <a:buNone/>
            </a:pPr>
            <a:r>
              <a:rPr lang="en-US" sz="3200">
                <a:solidFill>
                  <a:srgbClr val="C00000"/>
                </a:solidFill>
                <a:latin typeface="Calibri"/>
                <a:ea typeface="Calibri"/>
                <a:cs typeface="Calibri"/>
                <a:sym typeface="Calibri"/>
              </a:rPr>
              <a:t>Essential of E-Business</a:t>
            </a:r>
            <a:endParaRPr sz="3200">
              <a:solidFill>
                <a:schemeClr val="dk1"/>
              </a:solidFill>
              <a:latin typeface="Comic Sans MS"/>
              <a:ea typeface="Comic Sans MS"/>
              <a:cs typeface="Comic Sans MS"/>
              <a:sym typeface="Comic Sans MS"/>
            </a:endParaRPr>
          </a:p>
          <a:p>
            <a:pPr indent="0" lvl="0" marL="0" marR="0" rtl="0" algn="l">
              <a:spcBef>
                <a:spcPts val="0"/>
              </a:spcBef>
              <a:spcAft>
                <a:spcPts val="0"/>
              </a:spcAft>
              <a:buNone/>
            </a:pPr>
            <a:r>
              <a:t/>
            </a:r>
            <a:endParaRPr sz="2000">
              <a:solidFill>
                <a:srgbClr val="0070C0"/>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
          <p:cNvSpPr txBox="1"/>
          <p:nvPr/>
        </p:nvSpPr>
        <p:spPr>
          <a:xfrm>
            <a:off x="1066800" y="1447800"/>
            <a:ext cx="8077200" cy="5410200"/>
          </a:xfrm>
          <a:prstGeom prst="rect">
            <a:avLst/>
          </a:prstGeom>
          <a:noFill/>
          <a:ln>
            <a:noFill/>
          </a:ln>
        </p:spPr>
        <p:txBody>
          <a:bodyPr anchorCtr="0" anchor="t" bIns="45700" lIns="91425" spcFirstLastPara="1" rIns="91425" wrap="square" tIns="0">
            <a:noAutofit/>
          </a:bodyPr>
          <a:lstStyle/>
          <a:p>
            <a:pPr indent="-182880" lvl="0" marL="0" marR="0" rtl="0" algn="l">
              <a:lnSpc>
                <a:spcPct val="150000"/>
              </a:lnSpc>
              <a:spcBef>
                <a:spcPts val="0"/>
              </a:spcBef>
              <a:spcAft>
                <a:spcPts val="0"/>
              </a:spcAft>
              <a:buClr>
                <a:schemeClr val="dk1"/>
              </a:buClr>
              <a:buSzPts val="2880"/>
              <a:buFont typeface="Noto Sans Symbols"/>
              <a:buChar char="🡺"/>
            </a:pPr>
            <a:r>
              <a:rPr lang="en-US" sz="2400">
                <a:solidFill>
                  <a:schemeClr val="dk1"/>
                </a:solidFill>
                <a:latin typeface="Calibri"/>
                <a:ea typeface="Calibri"/>
                <a:cs typeface="Calibri"/>
                <a:sym typeface="Calibri"/>
              </a:rPr>
              <a:t>Define the </a:t>
            </a:r>
            <a:r>
              <a:rPr lang="en-US" sz="2400">
                <a:solidFill>
                  <a:srgbClr val="C00000"/>
                </a:solidFill>
                <a:latin typeface="Calibri"/>
                <a:ea typeface="Calibri"/>
                <a:cs typeface="Calibri"/>
                <a:sym typeface="Calibri"/>
              </a:rPr>
              <a:t>nature and scope </a:t>
            </a:r>
            <a:r>
              <a:rPr lang="en-US" sz="2400">
                <a:solidFill>
                  <a:schemeClr val="dk1"/>
                </a:solidFill>
                <a:latin typeface="Calibri"/>
                <a:ea typeface="Calibri"/>
                <a:cs typeface="Calibri"/>
                <a:sym typeface="Calibri"/>
              </a:rPr>
              <a:t>of e-business technologies </a:t>
            </a:r>
            <a:endParaRPr/>
          </a:p>
          <a:p>
            <a:pPr indent="-182880" lvl="0" marL="0" marR="0" rtl="0" algn="l">
              <a:lnSpc>
                <a:spcPct val="150000"/>
              </a:lnSpc>
              <a:spcBef>
                <a:spcPts val="0"/>
              </a:spcBef>
              <a:spcAft>
                <a:spcPts val="0"/>
              </a:spcAft>
              <a:buClr>
                <a:schemeClr val="dk1"/>
              </a:buClr>
              <a:buSzPts val="2880"/>
              <a:buFont typeface="Noto Sans Symbols"/>
              <a:buChar char="🡺"/>
            </a:pPr>
            <a:r>
              <a:rPr lang="en-US" sz="2400">
                <a:solidFill>
                  <a:schemeClr val="dk1"/>
                </a:solidFill>
                <a:latin typeface="Calibri"/>
                <a:ea typeface="Calibri"/>
                <a:cs typeface="Calibri"/>
                <a:sym typeface="Calibri"/>
              </a:rPr>
              <a:t> Understand the </a:t>
            </a:r>
            <a:r>
              <a:rPr lang="en-US" sz="2400">
                <a:solidFill>
                  <a:srgbClr val="C00000"/>
                </a:solidFill>
                <a:latin typeface="Calibri"/>
                <a:ea typeface="Calibri"/>
                <a:cs typeface="Calibri"/>
                <a:sym typeface="Calibri"/>
              </a:rPr>
              <a:t>application </a:t>
            </a:r>
            <a:r>
              <a:rPr lang="en-US" sz="2400">
                <a:solidFill>
                  <a:schemeClr val="dk1"/>
                </a:solidFill>
                <a:latin typeface="Calibri"/>
                <a:ea typeface="Calibri"/>
                <a:cs typeface="Calibri"/>
                <a:sym typeface="Calibri"/>
              </a:rPr>
              <a:t>of e-business technologies within business firms. </a:t>
            </a:r>
            <a:endParaRPr/>
          </a:p>
          <a:p>
            <a:pPr indent="-182880" lvl="0" marL="0" marR="0" rtl="0" algn="l">
              <a:lnSpc>
                <a:spcPct val="150000"/>
              </a:lnSpc>
              <a:spcBef>
                <a:spcPts val="0"/>
              </a:spcBef>
              <a:spcAft>
                <a:spcPts val="0"/>
              </a:spcAft>
              <a:buClr>
                <a:schemeClr val="dk1"/>
              </a:buClr>
              <a:buSzPts val="2880"/>
              <a:buFont typeface="Noto Sans Symbols"/>
              <a:buChar char="🡺"/>
            </a:pPr>
            <a:r>
              <a:rPr lang="en-US" sz="2400">
                <a:solidFill>
                  <a:schemeClr val="dk1"/>
                </a:solidFill>
                <a:latin typeface="Calibri"/>
                <a:ea typeface="Calibri"/>
                <a:cs typeface="Calibri"/>
                <a:sym typeface="Calibri"/>
              </a:rPr>
              <a:t>Know the </a:t>
            </a:r>
            <a:r>
              <a:rPr lang="en-US" sz="2400">
                <a:solidFill>
                  <a:srgbClr val="C00000"/>
                </a:solidFill>
                <a:latin typeface="Calibri"/>
                <a:ea typeface="Calibri"/>
                <a:cs typeface="Calibri"/>
                <a:sym typeface="Calibri"/>
              </a:rPr>
              <a:t>organizational dimension </a:t>
            </a:r>
            <a:r>
              <a:rPr lang="en-US" sz="2400">
                <a:solidFill>
                  <a:schemeClr val="dk1"/>
                </a:solidFill>
                <a:latin typeface="Calibri"/>
                <a:ea typeface="Calibri"/>
                <a:cs typeface="Calibri"/>
                <a:sym typeface="Calibri"/>
              </a:rPr>
              <a:t>of e-business implementation </a:t>
            </a:r>
            <a:endParaRPr/>
          </a:p>
          <a:p>
            <a:pPr indent="-182880" lvl="0" marL="0" marR="0" rtl="0" algn="l">
              <a:lnSpc>
                <a:spcPct val="150000"/>
              </a:lnSpc>
              <a:spcBef>
                <a:spcPts val="0"/>
              </a:spcBef>
              <a:spcAft>
                <a:spcPts val="0"/>
              </a:spcAft>
              <a:buClr>
                <a:schemeClr val="dk1"/>
              </a:buClr>
              <a:buSzPts val="2880"/>
              <a:buFont typeface="Noto Sans Symbols"/>
              <a:buChar char="🡺"/>
            </a:pPr>
            <a:r>
              <a:rPr lang="en-US" sz="2400">
                <a:solidFill>
                  <a:schemeClr val="dk1"/>
                </a:solidFill>
                <a:latin typeface="Calibri"/>
                <a:ea typeface="Calibri"/>
                <a:cs typeface="Calibri"/>
                <a:sym typeface="Calibri"/>
              </a:rPr>
              <a:t>Know how to reflect the likely nature of future </a:t>
            </a:r>
            <a:r>
              <a:rPr lang="en-US" sz="2400">
                <a:solidFill>
                  <a:srgbClr val="C00000"/>
                </a:solidFill>
                <a:latin typeface="Calibri"/>
                <a:ea typeface="Calibri"/>
                <a:cs typeface="Calibri"/>
                <a:sym typeface="Calibri"/>
              </a:rPr>
              <a:t>challenges and opportunities.</a:t>
            </a:r>
            <a:endParaRPr sz="2400">
              <a:solidFill>
                <a:srgbClr val="C00000"/>
              </a:solidFill>
              <a:latin typeface="Comic Sans MS"/>
              <a:ea typeface="Comic Sans MS"/>
              <a:cs typeface="Comic Sans MS"/>
              <a:sym typeface="Comic Sans MS"/>
            </a:endParaRPr>
          </a:p>
        </p:txBody>
      </p:sp>
      <p:sp>
        <p:nvSpPr>
          <p:cNvPr id="103" name="Google Shape;103;p2"/>
          <p:cNvSpPr txBox="1"/>
          <p:nvPr/>
        </p:nvSpPr>
        <p:spPr>
          <a:xfrm>
            <a:off x="1143000" y="914400"/>
            <a:ext cx="7406640" cy="685800"/>
          </a:xfrm>
          <a:prstGeom prst="rect">
            <a:avLst/>
          </a:prstGeom>
          <a:noFill/>
          <a:ln>
            <a:noFill/>
          </a:ln>
        </p:spPr>
        <p:txBody>
          <a:bodyPr anchorCtr="0" anchor="t" bIns="45700" lIns="91425" spcFirstLastPara="1" rIns="91425" wrap="square" tIns="0">
            <a:normAutofit/>
          </a:bodyPr>
          <a:lstStyle/>
          <a:p>
            <a:pPr indent="0" lvl="0" marL="27432" marR="0" rtl="0" algn="ctr">
              <a:lnSpc>
                <a:spcPct val="100000"/>
              </a:lnSpc>
              <a:spcBef>
                <a:spcPts val="0"/>
              </a:spcBef>
              <a:spcAft>
                <a:spcPts val="0"/>
              </a:spcAft>
              <a:buClr>
                <a:schemeClr val="accent1"/>
              </a:buClr>
              <a:buSzPts val="2080"/>
              <a:buFont typeface="Noto Sans Symbols"/>
              <a:buNone/>
            </a:pPr>
            <a:r>
              <a:rPr b="0" i="0" lang="en-US" sz="2600" u="none" cap="none" strike="noStrike">
                <a:solidFill>
                  <a:srgbClr val="00B050"/>
                </a:solidFill>
                <a:latin typeface="Calibri"/>
                <a:ea typeface="Calibri"/>
                <a:cs typeface="Calibri"/>
                <a:sym typeface="Calibri"/>
              </a:rPr>
              <a:t>Course Objectives</a:t>
            </a:r>
            <a:endParaRPr b="0" i="0" sz="2600" u="none" cap="none" strike="noStrike">
              <a:solidFill>
                <a:srgbClr val="00B050"/>
              </a:solidFill>
              <a:latin typeface="Calibri"/>
              <a:ea typeface="Calibri"/>
              <a:cs typeface="Calibri"/>
              <a:sym typeface="Calibri"/>
            </a:endParaRPr>
          </a:p>
        </p:txBody>
      </p:sp>
      <p:sp>
        <p:nvSpPr>
          <p:cNvPr id="104" name="Google Shape;104;p2"/>
          <p:cNvSpPr txBox="1"/>
          <p:nvPr/>
        </p:nvSpPr>
        <p:spPr>
          <a:xfrm>
            <a:off x="1371600" y="304800"/>
            <a:ext cx="7086600" cy="609600"/>
          </a:xfrm>
          <a:prstGeom prst="rect">
            <a:avLst/>
          </a:prstGeom>
          <a:noFill/>
          <a:ln>
            <a:noFill/>
          </a:ln>
        </p:spPr>
        <p:txBody>
          <a:bodyPr anchorCtr="0" anchor="t" bIns="45700" lIns="91425" spcFirstLastPara="1" rIns="91425" wrap="square" tIns="0">
            <a:noAutofit/>
          </a:bodyPr>
          <a:lstStyle/>
          <a:p>
            <a:pPr indent="0" lvl="0" marL="0" marR="0" rtl="0" algn="ctr">
              <a:spcBef>
                <a:spcPts val="0"/>
              </a:spcBef>
              <a:spcAft>
                <a:spcPts val="0"/>
              </a:spcAft>
              <a:buNone/>
            </a:pPr>
            <a:r>
              <a:rPr lang="en-US" sz="3200">
                <a:solidFill>
                  <a:srgbClr val="C00000"/>
                </a:solidFill>
                <a:latin typeface="Calibri"/>
                <a:ea typeface="Calibri"/>
                <a:cs typeface="Calibri"/>
                <a:sym typeface="Calibri"/>
              </a:rPr>
              <a:t>Essential of E-Business</a:t>
            </a:r>
            <a:endParaRPr sz="3200">
              <a:solidFill>
                <a:schemeClr val="dk1"/>
              </a:solidFill>
              <a:latin typeface="Comic Sans MS"/>
              <a:ea typeface="Comic Sans MS"/>
              <a:cs typeface="Comic Sans MS"/>
              <a:sym typeface="Comic Sans MS"/>
            </a:endParaRPr>
          </a:p>
          <a:p>
            <a:pPr indent="0" lvl="0" marL="0" marR="0" rtl="0" algn="l">
              <a:spcBef>
                <a:spcPts val="0"/>
              </a:spcBef>
              <a:spcAft>
                <a:spcPts val="0"/>
              </a:spcAft>
              <a:buNone/>
            </a:pPr>
            <a:r>
              <a:t/>
            </a:r>
            <a:endParaRPr sz="2000">
              <a:solidFill>
                <a:srgbClr val="0070C0"/>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20"/>
          <p:cNvSpPr txBox="1"/>
          <p:nvPr/>
        </p:nvSpPr>
        <p:spPr>
          <a:xfrm>
            <a:off x="990600" y="914400"/>
            <a:ext cx="7924800" cy="5715000"/>
          </a:xfrm>
          <a:prstGeom prst="rect">
            <a:avLst/>
          </a:prstGeom>
          <a:noFill/>
          <a:ln>
            <a:noFill/>
          </a:ln>
        </p:spPr>
        <p:txBody>
          <a:bodyPr anchorCtr="0" anchor="t" bIns="45700" lIns="91425" spcFirstLastPara="1" rIns="91425" wrap="square" tIns="0">
            <a:noAutofit/>
          </a:bodyPr>
          <a:lstStyle/>
          <a:p>
            <a:pPr indent="-457200" lvl="0" marL="457200" marR="0" rtl="0" algn="l">
              <a:spcBef>
                <a:spcPts val="0"/>
              </a:spcBef>
              <a:spcAft>
                <a:spcPts val="0"/>
              </a:spcAft>
              <a:buNone/>
            </a:pPr>
            <a:r>
              <a:rPr lang="en-US" sz="2200">
                <a:solidFill>
                  <a:srgbClr val="0070C0"/>
                </a:solidFill>
                <a:latin typeface="Verdana"/>
                <a:ea typeface="Verdana"/>
                <a:cs typeface="Verdana"/>
                <a:sym typeface="Verdana"/>
              </a:rPr>
              <a:t>E-business and E-commerce: same or different? How?</a:t>
            </a:r>
            <a:endParaRPr/>
          </a:p>
          <a:p>
            <a:pPr indent="-457200" lvl="0" marL="457200" marR="0" rtl="0" algn="l">
              <a:spcBef>
                <a:spcPts val="0"/>
              </a:spcBef>
              <a:spcAft>
                <a:spcPts val="0"/>
              </a:spcAft>
              <a:buNone/>
            </a:pPr>
            <a:r>
              <a:t/>
            </a:r>
            <a:endParaRPr sz="2000">
              <a:solidFill>
                <a:srgbClr val="0070C0"/>
              </a:solidFill>
              <a:latin typeface="Verdana"/>
              <a:ea typeface="Verdana"/>
              <a:cs typeface="Verdana"/>
              <a:sym typeface="Verdana"/>
            </a:endParaRPr>
          </a:p>
          <a:p>
            <a:pPr indent="-457200" lvl="0" marL="457200" marR="0" rtl="0" algn="l">
              <a:spcBef>
                <a:spcPts val="0"/>
              </a:spcBef>
              <a:spcAft>
                <a:spcPts val="0"/>
              </a:spcAft>
              <a:buNone/>
            </a:pPr>
            <a:r>
              <a:rPr lang="en-US" sz="2000">
                <a:solidFill>
                  <a:schemeClr val="dk1"/>
                </a:solidFill>
                <a:latin typeface="Verdana"/>
                <a:ea typeface="Verdana"/>
                <a:cs typeface="Verdana"/>
                <a:sym typeface="Verdana"/>
              </a:rPr>
              <a:t>The terms e-business, e-commerce and e-government are used in similar fashion.</a:t>
            </a:r>
            <a:endParaRPr/>
          </a:p>
          <a:p>
            <a:pPr indent="-457200" lvl="0" marL="457200" marR="0" rtl="0" algn="l">
              <a:spcBef>
                <a:spcPts val="0"/>
              </a:spcBef>
              <a:spcAft>
                <a:spcPts val="0"/>
              </a:spcAft>
              <a:buNone/>
            </a:pPr>
            <a:r>
              <a:t/>
            </a:r>
            <a:endParaRPr sz="2000">
              <a:solidFill>
                <a:schemeClr val="dk1"/>
              </a:solidFill>
              <a:latin typeface="Verdana"/>
              <a:ea typeface="Verdana"/>
              <a:cs typeface="Verdana"/>
              <a:sym typeface="Verdana"/>
            </a:endParaRPr>
          </a:p>
          <a:p>
            <a:pPr indent="-457200" lvl="0" marL="457200" marR="0" rtl="0" algn="l">
              <a:spcBef>
                <a:spcPts val="0"/>
              </a:spcBef>
              <a:spcAft>
                <a:spcPts val="0"/>
              </a:spcAft>
              <a:buNone/>
            </a:pPr>
            <a:r>
              <a:rPr lang="en-US" sz="2000">
                <a:solidFill>
                  <a:schemeClr val="dk1"/>
                </a:solidFill>
                <a:latin typeface="Verdana"/>
                <a:ea typeface="Verdana"/>
                <a:cs typeface="Verdana"/>
                <a:sym typeface="Verdana"/>
              </a:rPr>
              <a:t>E-commerce is the most popularly used –or abused term.</a:t>
            </a:r>
            <a:endParaRPr/>
          </a:p>
          <a:p>
            <a:pPr indent="-457200" lvl="0" marL="457200" marR="0" rtl="0" algn="l">
              <a:spcBef>
                <a:spcPts val="0"/>
              </a:spcBef>
              <a:spcAft>
                <a:spcPts val="0"/>
              </a:spcAft>
              <a:buNone/>
            </a:pPr>
            <a:r>
              <a:t/>
            </a:r>
            <a:endParaRPr sz="2000">
              <a:solidFill>
                <a:schemeClr val="dk1"/>
              </a:solidFill>
              <a:latin typeface="Verdana"/>
              <a:ea typeface="Verdana"/>
              <a:cs typeface="Verdana"/>
              <a:sym typeface="Verdana"/>
            </a:endParaRPr>
          </a:p>
          <a:p>
            <a:pPr indent="-457200" lvl="0" marL="457200" marR="0" rtl="0" algn="l">
              <a:spcBef>
                <a:spcPts val="0"/>
              </a:spcBef>
              <a:spcAft>
                <a:spcPts val="0"/>
              </a:spcAft>
              <a:buNone/>
            </a:pPr>
            <a:r>
              <a:rPr lang="en-US" sz="2000">
                <a:solidFill>
                  <a:srgbClr val="0070C0"/>
                </a:solidFill>
                <a:latin typeface="Calibri"/>
                <a:ea typeface="Calibri"/>
                <a:cs typeface="Calibri"/>
                <a:sym typeface="Calibri"/>
              </a:rPr>
              <a:t>This word was originally coined in 1960 for electronic fund transfer systems (EFTS) and electronic data interchange (EDI).</a:t>
            </a:r>
            <a:endParaRPr/>
          </a:p>
          <a:p>
            <a:pPr indent="-457200" lvl="0" marL="457200" marR="0" rtl="0" algn="l">
              <a:spcBef>
                <a:spcPts val="0"/>
              </a:spcBef>
              <a:spcAft>
                <a:spcPts val="0"/>
              </a:spcAft>
              <a:buNone/>
            </a:pPr>
            <a:r>
              <a:t/>
            </a:r>
            <a:endParaRPr sz="2000">
              <a:solidFill>
                <a:schemeClr val="dk1"/>
              </a:solidFill>
              <a:latin typeface="Calibri"/>
              <a:ea typeface="Calibri"/>
              <a:cs typeface="Calibri"/>
              <a:sym typeface="Calibri"/>
            </a:endParaRPr>
          </a:p>
          <a:p>
            <a:pPr indent="-457200" lvl="0" marL="457200" marR="0" rtl="0" algn="l">
              <a:spcBef>
                <a:spcPts val="0"/>
              </a:spcBef>
              <a:spcAft>
                <a:spcPts val="0"/>
              </a:spcAft>
              <a:buNone/>
            </a:pPr>
            <a:r>
              <a:rPr lang="en-US" sz="2000">
                <a:solidFill>
                  <a:srgbClr val="C00000"/>
                </a:solidFill>
                <a:latin typeface="Calibri"/>
                <a:ea typeface="Calibri"/>
                <a:cs typeface="Calibri"/>
                <a:sym typeface="Calibri"/>
              </a:rPr>
              <a:t>Applegate et al. (1996) were amongst the first to identify three classes of e-commerce applications:</a:t>
            </a:r>
            <a:endParaRPr/>
          </a:p>
          <a:p>
            <a:pPr indent="-514350" lvl="0" marL="514350" marR="0" rtl="0" algn="l">
              <a:spcBef>
                <a:spcPts val="0"/>
              </a:spcBef>
              <a:spcAft>
                <a:spcPts val="0"/>
              </a:spcAft>
              <a:buClr>
                <a:schemeClr val="dk1"/>
              </a:buClr>
              <a:buSzPts val="2000"/>
              <a:buFont typeface="Calibri"/>
              <a:buAutoNum type="romanLcPeriod"/>
            </a:pPr>
            <a:r>
              <a:rPr lang="en-US" sz="2000">
                <a:solidFill>
                  <a:schemeClr val="dk1"/>
                </a:solidFill>
                <a:latin typeface="Calibri"/>
                <a:ea typeface="Calibri"/>
                <a:cs typeface="Calibri"/>
                <a:sym typeface="Calibri"/>
              </a:rPr>
              <a:t>Business to customer (B2C) or sell-side commerce</a:t>
            </a:r>
            <a:endParaRPr/>
          </a:p>
          <a:p>
            <a:pPr indent="-514350" lvl="0" marL="514350" marR="0" rtl="0" algn="l">
              <a:spcBef>
                <a:spcPts val="0"/>
              </a:spcBef>
              <a:spcAft>
                <a:spcPts val="0"/>
              </a:spcAft>
              <a:buClr>
                <a:schemeClr val="dk1"/>
              </a:buClr>
              <a:buSzPts val="2000"/>
              <a:buFont typeface="Calibri"/>
              <a:buAutoNum type="romanLcPeriod"/>
            </a:pPr>
            <a:r>
              <a:rPr lang="en-US" sz="2000">
                <a:solidFill>
                  <a:schemeClr val="dk1"/>
                </a:solidFill>
                <a:latin typeface="Calibri"/>
                <a:ea typeface="Calibri"/>
                <a:cs typeface="Calibri"/>
                <a:sym typeface="Calibri"/>
              </a:rPr>
              <a:t>Business to Business (B2B) or buy-side commerce)</a:t>
            </a:r>
            <a:endParaRPr/>
          </a:p>
          <a:p>
            <a:pPr indent="-514350" lvl="0" marL="514350" marR="0" rtl="0" algn="l">
              <a:spcBef>
                <a:spcPts val="0"/>
              </a:spcBef>
              <a:spcAft>
                <a:spcPts val="0"/>
              </a:spcAft>
              <a:buClr>
                <a:schemeClr val="dk1"/>
              </a:buClr>
              <a:buSzPts val="2000"/>
              <a:buFont typeface="Calibri"/>
              <a:buAutoNum type="romanLcPeriod"/>
            </a:pPr>
            <a:r>
              <a:rPr lang="en-US" sz="2000">
                <a:solidFill>
                  <a:schemeClr val="dk1"/>
                </a:solidFill>
                <a:latin typeface="Calibri"/>
                <a:ea typeface="Calibri"/>
                <a:cs typeface="Calibri"/>
                <a:sym typeface="Calibri"/>
              </a:rPr>
              <a:t>Intra-organizational. </a:t>
            </a:r>
            <a:endParaRPr/>
          </a:p>
          <a:p>
            <a:pPr indent="-514350" lvl="0" marL="514350" marR="0" rtl="0" algn="l">
              <a:spcBef>
                <a:spcPts val="0"/>
              </a:spcBef>
              <a:spcAft>
                <a:spcPts val="0"/>
              </a:spcAft>
              <a:buNone/>
            </a:pPr>
            <a:r>
              <a:t/>
            </a:r>
            <a:endParaRPr sz="2000">
              <a:solidFill>
                <a:schemeClr val="dk1"/>
              </a:solidFill>
              <a:latin typeface="Calibri"/>
              <a:ea typeface="Calibri"/>
              <a:cs typeface="Calibri"/>
              <a:sym typeface="Calibri"/>
            </a:endParaRPr>
          </a:p>
          <a:p>
            <a:pPr indent="-514350" lvl="0" marL="514350" marR="0" rtl="0" algn="l">
              <a:spcBef>
                <a:spcPts val="0"/>
              </a:spcBef>
              <a:spcAft>
                <a:spcPts val="0"/>
              </a:spcAft>
              <a:buNone/>
            </a:pPr>
            <a:r>
              <a:rPr lang="en-US" sz="2000">
                <a:solidFill>
                  <a:schemeClr val="dk1"/>
                </a:solidFill>
                <a:latin typeface="Calibri"/>
                <a:ea typeface="Calibri"/>
                <a:cs typeface="Calibri"/>
                <a:sym typeface="Calibri"/>
              </a:rPr>
              <a:t>As per the researchers definitions,  </a:t>
            </a:r>
            <a:r>
              <a:rPr lang="en-US" sz="2000">
                <a:solidFill>
                  <a:srgbClr val="FF0000"/>
                </a:solidFill>
                <a:latin typeface="Calibri"/>
                <a:ea typeface="Calibri"/>
                <a:cs typeface="Calibri"/>
                <a:sym typeface="Calibri"/>
              </a:rPr>
              <a:t>E-commerce is “the distributing, buying, selling, marketing and servicing of products or services over electronics systems such as Internet and other computer networks.”</a:t>
            </a:r>
            <a:endParaRPr/>
          </a:p>
        </p:txBody>
      </p:sp>
      <p:sp>
        <p:nvSpPr>
          <p:cNvPr id="245" name="Google Shape;245;p20"/>
          <p:cNvSpPr txBox="1"/>
          <p:nvPr/>
        </p:nvSpPr>
        <p:spPr>
          <a:xfrm>
            <a:off x="1051550" y="547925"/>
            <a:ext cx="7406700" cy="685800"/>
          </a:xfrm>
          <a:prstGeom prst="rect">
            <a:avLst/>
          </a:prstGeom>
          <a:noFill/>
          <a:ln>
            <a:noFill/>
          </a:ln>
        </p:spPr>
        <p:txBody>
          <a:bodyPr anchorCtr="0" anchor="t" bIns="45700" lIns="91425" spcFirstLastPara="1" rIns="91425" wrap="square" tIns="0">
            <a:normAutofit/>
          </a:bodyPr>
          <a:lstStyle/>
          <a:p>
            <a:pPr indent="0" lvl="0" marL="27432" marR="0" rtl="0" algn="ctr">
              <a:lnSpc>
                <a:spcPct val="100000"/>
              </a:lnSpc>
              <a:spcBef>
                <a:spcPts val="0"/>
              </a:spcBef>
              <a:spcAft>
                <a:spcPts val="0"/>
              </a:spcAft>
              <a:buClr>
                <a:schemeClr val="accent1"/>
              </a:buClr>
              <a:buSzPts val="2080"/>
              <a:buFont typeface="Noto Sans Symbols"/>
              <a:buNone/>
            </a:pPr>
            <a:r>
              <a:rPr b="0" i="0" lang="en-US" sz="2600" u="none" cap="none" strike="noStrike">
                <a:solidFill>
                  <a:srgbClr val="00B050"/>
                </a:solidFill>
                <a:latin typeface="Calibri"/>
                <a:ea typeface="Calibri"/>
                <a:cs typeface="Calibri"/>
                <a:sym typeface="Calibri"/>
              </a:rPr>
              <a:t>Unit – One : </a:t>
            </a:r>
            <a:r>
              <a:rPr lang="en-US" sz="2600">
                <a:solidFill>
                  <a:srgbClr val="00B050"/>
                </a:solidFill>
                <a:latin typeface="Calibri"/>
                <a:ea typeface="Calibri"/>
                <a:cs typeface="Calibri"/>
                <a:sym typeface="Calibri"/>
              </a:rPr>
              <a:t>Introduction</a:t>
            </a:r>
            <a:endParaRPr b="0" i="0" sz="2600" u="none" cap="none" strike="noStrike">
              <a:solidFill>
                <a:srgbClr val="00B050"/>
              </a:solidFill>
              <a:latin typeface="Calibri"/>
              <a:ea typeface="Calibri"/>
              <a:cs typeface="Calibri"/>
              <a:sym typeface="Calibri"/>
            </a:endParaRPr>
          </a:p>
        </p:txBody>
      </p:sp>
      <p:sp>
        <p:nvSpPr>
          <p:cNvPr id="246" name="Google Shape;246;p20"/>
          <p:cNvSpPr txBox="1"/>
          <p:nvPr/>
        </p:nvSpPr>
        <p:spPr>
          <a:xfrm>
            <a:off x="1371600" y="0"/>
            <a:ext cx="7086600" cy="609600"/>
          </a:xfrm>
          <a:prstGeom prst="rect">
            <a:avLst/>
          </a:prstGeom>
          <a:noFill/>
          <a:ln>
            <a:noFill/>
          </a:ln>
        </p:spPr>
        <p:txBody>
          <a:bodyPr anchorCtr="0" anchor="t" bIns="45700" lIns="91425" spcFirstLastPara="1" rIns="91425" wrap="square" tIns="0">
            <a:noAutofit/>
          </a:bodyPr>
          <a:lstStyle/>
          <a:p>
            <a:pPr indent="0" lvl="0" marL="0" marR="0" rtl="0" algn="ctr">
              <a:spcBef>
                <a:spcPts val="0"/>
              </a:spcBef>
              <a:spcAft>
                <a:spcPts val="0"/>
              </a:spcAft>
              <a:buNone/>
            </a:pPr>
            <a:r>
              <a:rPr lang="en-US" sz="3200">
                <a:solidFill>
                  <a:srgbClr val="C00000"/>
                </a:solidFill>
                <a:latin typeface="Calibri"/>
                <a:ea typeface="Calibri"/>
                <a:cs typeface="Calibri"/>
                <a:sym typeface="Calibri"/>
              </a:rPr>
              <a:t>Essential of E-Business</a:t>
            </a:r>
            <a:endParaRPr sz="3200">
              <a:solidFill>
                <a:schemeClr val="dk1"/>
              </a:solidFill>
              <a:latin typeface="Comic Sans MS"/>
              <a:ea typeface="Comic Sans MS"/>
              <a:cs typeface="Comic Sans MS"/>
              <a:sym typeface="Comic Sans MS"/>
            </a:endParaRPr>
          </a:p>
          <a:p>
            <a:pPr indent="0" lvl="0" marL="0" marR="0" rtl="0" algn="l">
              <a:spcBef>
                <a:spcPts val="0"/>
              </a:spcBef>
              <a:spcAft>
                <a:spcPts val="0"/>
              </a:spcAft>
              <a:buNone/>
            </a:pPr>
            <a:r>
              <a:t/>
            </a:r>
            <a:endParaRPr sz="2000">
              <a:solidFill>
                <a:srgbClr val="0070C0"/>
              </a:solidFill>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21"/>
          <p:cNvSpPr txBox="1"/>
          <p:nvPr/>
        </p:nvSpPr>
        <p:spPr>
          <a:xfrm>
            <a:off x="990600" y="914400"/>
            <a:ext cx="7924800" cy="5715000"/>
          </a:xfrm>
          <a:prstGeom prst="rect">
            <a:avLst/>
          </a:prstGeom>
          <a:noFill/>
          <a:ln>
            <a:noFill/>
          </a:ln>
        </p:spPr>
        <p:txBody>
          <a:bodyPr anchorCtr="0" anchor="t" bIns="45700" lIns="91425" spcFirstLastPara="1" rIns="91425" wrap="square" tIns="0">
            <a:noAutofit/>
          </a:bodyPr>
          <a:lstStyle/>
          <a:p>
            <a:pPr indent="-457200" lvl="0" marL="457200" marR="0" rtl="0" algn="l">
              <a:spcBef>
                <a:spcPts val="0"/>
              </a:spcBef>
              <a:spcAft>
                <a:spcPts val="0"/>
              </a:spcAft>
              <a:buNone/>
            </a:pPr>
            <a:r>
              <a:rPr lang="en-US" sz="2200">
                <a:solidFill>
                  <a:srgbClr val="0070C0"/>
                </a:solidFill>
                <a:latin typeface="Verdana"/>
                <a:ea typeface="Verdana"/>
                <a:cs typeface="Verdana"/>
                <a:sym typeface="Verdana"/>
              </a:rPr>
              <a:t>E-business and E-commerce: same or different? How?</a:t>
            </a:r>
            <a:endParaRPr/>
          </a:p>
          <a:p>
            <a:pPr indent="-457200" lvl="0" marL="457200" marR="0" rtl="0" algn="l">
              <a:spcBef>
                <a:spcPts val="0"/>
              </a:spcBef>
              <a:spcAft>
                <a:spcPts val="0"/>
              </a:spcAft>
              <a:buNone/>
            </a:pPr>
            <a:r>
              <a:t/>
            </a:r>
            <a:endParaRPr sz="2000">
              <a:solidFill>
                <a:srgbClr val="0070C0"/>
              </a:solidFill>
              <a:latin typeface="Verdana"/>
              <a:ea typeface="Verdana"/>
              <a:cs typeface="Verdana"/>
              <a:sym typeface="Verdana"/>
            </a:endParaRPr>
          </a:p>
          <a:p>
            <a:pPr indent="-457200" lvl="0" marL="457200" marR="0" rtl="0" algn="l">
              <a:spcBef>
                <a:spcPts val="0"/>
              </a:spcBef>
              <a:spcAft>
                <a:spcPts val="0"/>
              </a:spcAft>
              <a:buNone/>
            </a:pPr>
            <a:r>
              <a:rPr lang="en-US" sz="2000">
                <a:solidFill>
                  <a:schemeClr val="dk1"/>
                </a:solidFill>
                <a:latin typeface="Verdana"/>
                <a:ea typeface="Verdana"/>
                <a:cs typeface="Verdana"/>
                <a:sym typeface="Verdana"/>
              </a:rPr>
              <a:t>Above definition has a variety today and treated in the form of web-commerce included marketing and servicing activities. </a:t>
            </a:r>
            <a:endParaRPr/>
          </a:p>
          <a:p>
            <a:pPr indent="-457200" lvl="0" marL="457200" marR="0" rtl="0" algn="l">
              <a:spcBef>
                <a:spcPts val="0"/>
              </a:spcBef>
              <a:spcAft>
                <a:spcPts val="0"/>
              </a:spcAft>
              <a:buNone/>
            </a:pPr>
            <a:r>
              <a:t/>
            </a:r>
            <a:endParaRPr sz="2000">
              <a:solidFill>
                <a:schemeClr val="dk1"/>
              </a:solidFill>
              <a:latin typeface="Verdana"/>
              <a:ea typeface="Verdana"/>
              <a:cs typeface="Verdana"/>
              <a:sym typeface="Verdana"/>
            </a:endParaRPr>
          </a:p>
          <a:p>
            <a:pPr indent="-457200" lvl="0" marL="457200" marR="0" rtl="0" algn="l">
              <a:spcBef>
                <a:spcPts val="0"/>
              </a:spcBef>
              <a:spcAft>
                <a:spcPts val="0"/>
              </a:spcAft>
              <a:buNone/>
            </a:pPr>
            <a:r>
              <a:rPr lang="en-US" sz="2000">
                <a:solidFill>
                  <a:srgbClr val="C00000"/>
                </a:solidFill>
                <a:latin typeface="Verdana"/>
                <a:ea typeface="Verdana"/>
                <a:cs typeface="Verdana"/>
                <a:sym typeface="Verdana"/>
              </a:rPr>
              <a:t>E-business, </a:t>
            </a:r>
            <a:r>
              <a:rPr lang="en-US" sz="2000">
                <a:solidFill>
                  <a:schemeClr val="dk1"/>
                </a:solidFill>
                <a:latin typeface="Verdana"/>
                <a:ea typeface="Verdana"/>
                <a:cs typeface="Verdana"/>
                <a:sym typeface="Verdana"/>
              </a:rPr>
              <a:t>a term originally used by IBM chairman Louis Gerstner, in synonymous with e-commerce, focusing on the commercial transactions that take place between buyers and sellers. </a:t>
            </a:r>
            <a:endParaRPr/>
          </a:p>
          <a:p>
            <a:pPr indent="-457200" lvl="0" marL="457200" marR="0" rtl="0" algn="l">
              <a:spcBef>
                <a:spcPts val="0"/>
              </a:spcBef>
              <a:spcAft>
                <a:spcPts val="0"/>
              </a:spcAft>
              <a:buNone/>
            </a:pPr>
            <a:r>
              <a:t/>
            </a:r>
            <a:endParaRPr sz="2000">
              <a:solidFill>
                <a:schemeClr val="dk1"/>
              </a:solidFill>
              <a:latin typeface="Verdana"/>
              <a:ea typeface="Verdana"/>
              <a:cs typeface="Verdana"/>
              <a:sym typeface="Verdana"/>
            </a:endParaRPr>
          </a:p>
          <a:p>
            <a:pPr indent="-457200" lvl="0" marL="457200" marR="0" rtl="0" algn="l">
              <a:spcBef>
                <a:spcPts val="0"/>
              </a:spcBef>
              <a:spcAft>
                <a:spcPts val="0"/>
              </a:spcAft>
              <a:buNone/>
            </a:pPr>
            <a:r>
              <a:rPr lang="en-US" sz="2000">
                <a:solidFill>
                  <a:schemeClr val="dk1"/>
                </a:solidFill>
                <a:latin typeface="Verdana"/>
                <a:ea typeface="Verdana"/>
                <a:cs typeface="Verdana"/>
                <a:sym typeface="Verdana"/>
              </a:rPr>
              <a:t>But there is a much broad and more holistic definition of e-business that incorporates whole value chains, and value networks between suppliers, intermediaries, and customers, and is much focused on economic transformation within and between business. </a:t>
            </a:r>
            <a:endParaRPr/>
          </a:p>
          <a:p>
            <a:pPr indent="-457200" lvl="0" marL="457200" marR="0" rtl="0" algn="l">
              <a:spcBef>
                <a:spcPts val="0"/>
              </a:spcBef>
              <a:spcAft>
                <a:spcPts val="0"/>
              </a:spcAft>
              <a:buNone/>
            </a:pPr>
            <a:r>
              <a:t/>
            </a:r>
            <a:endParaRPr sz="2000">
              <a:solidFill>
                <a:schemeClr val="dk1"/>
              </a:solidFill>
              <a:latin typeface="Verdana"/>
              <a:ea typeface="Verdana"/>
              <a:cs typeface="Verdana"/>
              <a:sym typeface="Verdana"/>
            </a:endParaRPr>
          </a:p>
        </p:txBody>
      </p:sp>
      <p:sp>
        <p:nvSpPr>
          <p:cNvPr id="252" name="Google Shape;252;p21"/>
          <p:cNvSpPr txBox="1"/>
          <p:nvPr/>
        </p:nvSpPr>
        <p:spPr>
          <a:xfrm>
            <a:off x="1066800" y="533400"/>
            <a:ext cx="7406640" cy="685800"/>
          </a:xfrm>
          <a:prstGeom prst="rect">
            <a:avLst/>
          </a:prstGeom>
          <a:noFill/>
          <a:ln>
            <a:noFill/>
          </a:ln>
        </p:spPr>
        <p:txBody>
          <a:bodyPr anchorCtr="0" anchor="t" bIns="45700" lIns="91425" spcFirstLastPara="1" rIns="91425" wrap="square" tIns="0">
            <a:normAutofit/>
          </a:bodyPr>
          <a:lstStyle/>
          <a:p>
            <a:pPr indent="0" lvl="0" marL="27432" marR="0" rtl="0" algn="ctr">
              <a:lnSpc>
                <a:spcPct val="100000"/>
              </a:lnSpc>
              <a:spcBef>
                <a:spcPts val="0"/>
              </a:spcBef>
              <a:spcAft>
                <a:spcPts val="0"/>
              </a:spcAft>
              <a:buClr>
                <a:schemeClr val="accent1"/>
              </a:buClr>
              <a:buSzPts val="2080"/>
              <a:buFont typeface="Noto Sans Symbols"/>
              <a:buNone/>
            </a:pPr>
            <a:r>
              <a:rPr b="0" i="0" lang="en-US" sz="2600" u="none" cap="none" strike="noStrike">
                <a:solidFill>
                  <a:srgbClr val="00B050"/>
                </a:solidFill>
                <a:latin typeface="Calibri"/>
                <a:ea typeface="Calibri"/>
                <a:cs typeface="Calibri"/>
                <a:sym typeface="Calibri"/>
              </a:rPr>
              <a:t>Unit – One : </a:t>
            </a:r>
            <a:r>
              <a:rPr lang="en-US" sz="2600">
                <a:solidFill>
                  <a:srgbClr val="00B050"/>
                </a:solidFill>
                <a:latin typeface="Calibri"/>
                <a:ea typeface="Calibri"/>
                <a:cs typeface="Calibri"/>
                <a:sym typeface="Calibri"/>
              </a:rPr>
              <a:t>Introduction</a:t>
            </a:r>
            <a:endParaRPr b="0" i="0" sz="2600" u="none" cap="none" strike="noStrike">
              <a:solidFill>
                <a:srgbClr val="00B050"/>
              </a:solidFill>
              <a:latin typeface="Calibri"/>
              <a:ea typeface="Calibri"/>
              <a:cs typeface="Calibri"/>
              <a:sym typeface="Calibri"/>
            </a:endParaRPr>
          </a:p>
        </p:txBody>
      </p:sp>
      <p:sp>
        <p:nvSpPr>
          <p:cNvPr id="253" name="Google Shape;253;p21"/>
          <p:cNvSpPr txBox="1"/>
          <p:nvPr/>
        </p:nvSpPr>
        <p:spPr>
          <a:xfrm>
            <a:off x="1371600" y="0"/>
            <a:ext cx="7086600" cy="609600"/>
          </a:xfrm>
          <a:prstGeom prst="rect">
            <a:avLst/>
          </a:prstGeom>
          <a:noFill/>
          <a:ln>
            <a:noFill/>
          </a:ln>
        </p:spPr>
        <p:txBody>
          <a:bodyPr anchorCtr="0" anchor="t" bIns="45700" lIns="91425" spcFirstLastPara="1" rIns="91425" wrap="square" tIns="0">
            <a:noAutofit/>
          </a:bodyPr>
          <a:lstStyle/>
          <a:p>
            <a:pPr indent="0" lvl="0" marL="0" marR="0" rtl="0" algn="ctr">
              <a:spcBef>
                <a:spcPts val="0"/>
              </a:spcBef>
              <a:spcAft>
                <a:spcPts val="0"/>
              </a:spcAft>
              <a:buNone/>
            </a:pPr>
            <a:r>
              <a:rPr lang="en-US" sz="3200">
                <a:solidFill>
                  <a:srgbClr val="C00000"/>
                </a:solidFill>
                <a:latin typeface="Calibri"/>
                <a:ea typeface="Calibri"/>
                <a:cs typeface="Calibri"/>
                <a:sym typeface="Calibri"/>
              </a:rPr>
              <a:t>Essential of E-Business</a:t>
            </a:r>
            <a:endParaRPr sz="3200">
              <a:solidFill>
                <a:schemeClr val="dk1"/>
              </a:solidFill>
              <a:latin typeface="Comic Sans MS"/>
              <a:ea typeface="Comic Sans MS"/>
              <a:cs typeface="Comic Sans MS"/>
              <a:sym typeface="Comic Sans MS"/>
            </a:endParaRPr>
          </a:p>
          <a:p>
            <a:pPr indent="0" lvl="0" marL="0" marR="0" rtl="0" algn="l">
              <a:spcBef>
                <a:spcPts val="0"/>
              </a:spcBef>
              <a:spcAft>
                <a:spcPts val="0"/>
              </a:spcAft>
              <a:buNone/>
            </a:pPr>
            <a:r>
              <a:t/>
            </a:r>
            <a:endParaRPr sz="2000">
              <a:solidFill>
                <a:srgbClr val="0070C0"/>
              </a:solidFill>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22"/>
          <p:cNvSpPr txBox="1"/>
          <p:nvPr/>
        </p:nvSpPr>
        <p:spPr>
          <a:xfrm>
            <a:off x="990600" y="914400"/>
            <a:ext cx="7924800" cy="5715000"/>
          </a:xfrm>
          <a:prstGeom prst="rect">
            <a:avLst/>
          </a:prstGeom>
          <a:noFill/>
          <a:ln>
            <a:noFill/>
          </a:ln>
        </p:spPr>
        <p:txBody>
          <a:bodyPr anchorCtr="0" anchor="t" bIns="45700" lIns="91425" spcFirstLastPara="1" rIns="91425" wrap="square" tIns="0">
            <a:noAutofit/>
          </a:bodyPr>
          <a:lstStyle/>
          <a:p>
            <a:pPr indent="-457200" lvl="0" marL="457200" marR="0" rtl="0" algn="l">
              <a:spcBef>
                <a:spcPts val="0"/>
              </a:spcBef>
              <a:spcAft>
                <a:spcPts val="0"/>
              </a:spcAft>
              <a:buNone/>
            </a:pPr>
            <a:r>
              <a:rPr lang="en-US" sz="2200">
                <a:solidFill>
                  <a:srgbClr val="0070C0"/>
                </a:solidFill>
                <a:latin typeface="Verdana"/>
                <a:ea typeface="Verdana"/>
                <a:cs typeface="Verdana"/>
                <a:sym typeface="Verdana"/>
              </a:rPr>
              <a:t>E-business and E-commerce: same or different? How?</a:t>
            </a:r>
            <a:endParaRPr/>
          </a:p>
          <a:p>
            <a:pPr indent="-457200" lvl="0" marL="457200" marR="0" rtl="0" algn="l">
              <a:spcBef>
                <a:spcPts val="0"/>
              </a:spcBef>
              <a:spcAft>
                <a:spcPts val="0"/>
              </a:spcAft>
              <a:buNone/>
            </a:pPr>
            <a:r>
              <a:t/>
            </a:r>
            <a:endParaRPr sz="2000">
              <a:solidFill>
                <a:srgbClr val="0070C0"/>
              </a:solidFill>
              <a:latin typeface="Verdana"/>
              <a:ea typeface="Verdana"/>
              <a:cs typeface="Verdana"/>
              <a:sym typeface="Verdana"/>
            </a:endParaRPr>
          </a:p>
          <a:p>
            <a:pPr indent="-457200" lvl="0" marL="457200" marR="0" rtl="0" algn="l">
              <a:spcBef>
                <a:spcPts val="0"/>
              </a:spcBef>
              <a:spcAft>
                <a:spcPts val="0"/>
              </a:spcAft>
              <a:buNone/>
            </a:pPr>
            <a:r>
              <a:rPr lang="en-US" sz="2000">
                <a:solidFill>
                  <a:schemeClr val="dk1"/>
                </a:solidFill>
                <a:latin typeface="Verdana"/>
                <a:ea typeface="Verdana"/>
                <a:cs typeface="Verdana"/>
                <a:sym typeface="Verdana"/>
              </a:rPr>
              <a:t>So, the definition of e-business is</a:t>
            </a:r>
            <a:endParaRPr/>
          </a:p>
          <a:p>
            <a:pPr indent="-457200" lvl="0" marL="457200" marR="0" rtl="0" algn="l">
              <a:spcBef>
                <a:spcPts val="0"/>
              </a:spcBef>
              <a:spcAft>
                <a:spcPts val="0"/>
              </a:spcAft>
              <a:buNone/>
            </a:pPr>
            <a:r>
              <a:t/>
            </a:r>
            <a:endParaRPr sz="2000">
              <a:solidFill>
                <a:schemeClr val="dk1"/>
              </a:solidFill>
              <a:latin typeface="Verdana"/>
              <a:ea typeface="Verdana"/>
              <a:cs typeface="Verdana"/>
              <a:sym typeface="Verdana"/>
            </a:endParaRPr>
          </a:p>
          <a:p>
            <a:pPr indent="-457200" lvl="0" marL="457200" marR="0" rtl="0" algn="l">
              <a:spcBef>
                <a:spcPts val="0"/>
              </a:spcBef>
              <a:spcAft>
                <a:spcPts val="0"/>
              </a:spcAft>
              <a:buNone/>
            </a:pPr>
            <a:r>
              <a:rPr i="1" lang="en-US" sz="2000">
                <a:solidFill>
                  <a:srgbClr val="C00000"/>
                </a:solidFill>
                <a:latin typeface="Verdana"/>
                <a:ea typeface="Verdana"/>
                <a:cs typeface="Verdana"/>
                <a:sym typeface="Verdana"/>
              </a:rPr>
              <a:t>As per Aberdeen Group website, 2001</a:t>
            </a:r>
            <a:endParaRPr/>
          </a:p>
          <a:p>
            <a:pPr indent="-457200" lvl="0" marL="457200" marR="0" rtl="0" algn="l">
              <a:spcBef>
                <a:spcPts val="0"/>
              </a:spcBef>
              <a:spcAft>
                <a:spcPts val="0"/>
              </a:spcAft>
              <a:buNone/>
            </a:pPr>
            <a:r>
              <a:rPr lang="en-US" sz="2000">
                <a:solidFill>
                  <a:schemeClr val="dk1"/>
                </a:solidFill>
                <a:latin typeface="Verdana"/>
                <a:ea typeface="Verdana"/>
                <a:cs typeface="Verdana"/>
                <a:sym typeface="Verdana"/>
              </a:rPr>
              <a:t>‘the automation of the entire spectrum of interactions between enterprises and their distributed employees, trading partners, suppliers and customers’.</a:t>
            </a:r>
            <a:endParaRPr/>
          </a:p>
          <a:p>
            <a:pPr indent="-457200" lvl="0" marL="457200" marR="0" rtl="0" algn="l">
              <a:spcBef>
                <a:spcPts val="0"/>
              </a:spcBef>
              <a:spcAft>
                <a:spcPts val="0"/>
              </a:spcAft>
              <a:buNone/>
            </a:pPr>
            <a:r>
              <a:t/>
            </a:r>
            <a:endParaRPr sz="2000">
              <a:solidFill>
                <a:schemeClr val="dk1"/>
              </a:solidFill>
              <a:latin typeface="Verdana"/>
              <a:ea typeface="Verdana"/>
              <a:cs typeface="Verdana"/>
              <a:sym typeface="Verdana"/>
            </a:endParaRPr>
          </a:p>
          <a:p>
            <a:pPr indent="-457200" lvl="0" marL="457200" marR="0" rtl="0" algn="l">
              <a:spcBef>
                <a:spcPts val="0"/>
              </a:spcBef>
              <a:spcAft>
                <a:spcPts val="0"/>
              </a:spcAft>
              <a:buNone/>
            </a:pPr>
            <a:r>
              <a:rPr i="1" lang="en-US" sz="2000">
                <a:solidFill>
                  <a:srgbClr val="C00000"/>
                </a:solidFill>
                <a:latin typeface="Verdana"/>
                <a:ea typeface="Verdana"/>
                <a:cs typeface="Verdana"/>
                <a:sym typeface="Verdana"/>
              </a:rPr>
              <a:t>As per (International Business Machines corps.) IBM</a:t>
            </a:r>
            <a:endParaRPr/>
          </a:p>
          <a:p>
            <a:pPr indent="-457200" lvl="0" marL="457200" marR="0" rtl="0" algn="l">
              <a:spcBef>
                <a:spcPts val="0"/>
              </a:spcBef>
              <a:spcAft>
                <a:spcPts val="0"/>
              </a:spcAft>
              <a:buNone/>
            </a:pPr>
            <a:r>
              <a:rPr i="1" lang="en-US" sz="2000">
                <a:solidFill>
                  <a:srgbClr val="C00000"/>
                </a:solidFill>
                <a:latin typeface="Verdana"/>
                <a:ea typeface="Verdana"/>
                <a:cs typeface="Verdana"/>
                <a:sym typeface="Verdana"/>
              </a:rPr>
              <a:t> </a:t>
            </a:r>
            <a:r>
              <a:rPr lang="en-US" sz="2000">
                <a:solidFill>
                  <a:schemeClr val="dk1"/>
                </a:solidFill>
                <a:latin typeface="Verdana"/>
                <a:ea typeface="Verdana"/>
                <a:cs typeface="Verdana"/>
                <a:sym typeface="Verdana"/>
              </a:rPr>
              <a:t>‘the transformation of key business processes through the use of internet technologies’.</a:t>
            </a:r>
            <a:endParaRPr/>
          </a:p>
          <a:p>
            <a:pPr indent="-457200" lvl="0" marL="457200" marR="0" rtl="0" algn="l">
              <a:spcBef>
                <a:spcPts val="0"/>
              </a:spcBef>
              <a:spcAft>
                <a:spcPts val="0"/>
              </a:spcAft>
              <a:buNone/>
            </a:pPr>
            <a:r>
              <a:t/>
            </a:r>
            <a:endParaRPr sz="2000">
              <a:solidFill>
                <a:schemeClr val="dk1"/>
              </a:solidFill>
              <a:latin typeface="Verdana"/>
              <a:ea typeface="Verdana"/>
              <a:cs typeface="Verdana"/>
              <a:sym typeface="Verdana"/>
            </a:endParaRPr>
          </a:p>
          <a:p>
            <a:pPr indent="-457200" lvl="0" marL="457200" marR="0" rtl="0" algn="l">
              <a:spcBef>
                <a:spcPts val="0"/>
              </a:spcBef>
              <a:spcAft>
                <a:spcPts val="0"/>
              </a:spcAft>
              <a:buNone/>
            </a:pPr>
            <a:r>
              <a:rPr lang="en-US" sz="2000">
                <a:solidFill>
                  <a:schemeClr val="dk1"/>
                </a:solidFill>
                <a:latin typeface="Verdana"/>
                <a:ea typeface="Verdana"/>
                <a:cs typeface="Verdana"/>
                <a:sym typeface="Verdana"/>
              </a:rPr>
              <a:t>So, this evolving for broad concept of e-business includes </a:t>
            </a:r>
            <a:r>
              <a:rPr lang="en-US" sz="2000">
                <a:solidFill>
                  <a:srgbClr val="0070C0"/>
                </a:solidFill>
                <a:latin typeface="Verdana"/>
                <a:ea typeface="Verdana"/>
                <a:cs typeface="Verdana"/>
                <a:sym typeface="Verdana"/>
              </a:rPr>
              <a:t>the digitization of international business process, as well as cooperative or collaborative processes between companies which are not necessarily transaction focused.</a:t>
            </a:r>
            <a:endParaRPr/>
          </a:p>
          <a:p>
            <a:pPr indent="-457200" lvl="0" marL="457200" marR="0" rtl="0" algn="l">
              <a:spcBef>
                <a:spcPts val="0"/>
              </a:spcBef>
              <a:spcAft>
                <a:spcPts val="0"/>
              </a:spcAft>
              <a:buNone/>
            </a:pPr>
            <a:r>
              <a:t/>
            </a:r>
            <a:endParaRPr sz="2000">
              <a:solidFill>
                <a:schemeClr val="dk1"/>
              </a:solidFill>
              <a:latin typeface="Verdana"/>
              <a:ea typeface="Verdana"/>
              <a:cs typeface="Verdana"/>
              <a:sym typeface="Verdana"/>
            </a:endParaRPr>
          </a:p>
          <a:p>
            <a:pPr indent="-457200" lvl="0" marL="457200" marR="0" rtl="0" algn="l">
              <a:spcBef>
                <a:spcPts val="0"/>
              </a:spcBef>
              <a:spcAft>
                <a:spcPts val="0"/>
              </a:spcAft>
              <a:buNone/>
            </a:pPr>
            <a:r>
              <a:t/>
            </a:r>
            <a:endParaRPr sz="2000">
              <a:solidFill>
                <a:schemeClr val="dk1"/>
              </a:solidFill>
              <a:latin typeface="Verdana"/>
              <a:ea typeface="Verdana"/>
              <a:cs typeface="Verdana"/>
              <a:sym typeface="Verdana"/>
            </a:endParaRPr>
          </a:p>
        </p:txBody>
      </p:sp>
      <p:sp>
        <p:nvSpPr>
          <p:cNvPr id="259" name="Google Shape;259;p22"/>
          <p:cNvSpPr txBox="1"/>
          <p:nvPr/>
        </p:nvSpPr>
        <p:spPr>
          <a:xfrm>
            <a:off x="1066800" y="533400"/>
            <a:ext cx="7406640" cy="685800"/>
          </a:xfrm>
          <a:prstGeom prst="rect">
            <a:avLst/>
          </a:prstGeom>
          <a:noFill/>
          <a:ln>
            <a:noFill/>
          </a:ln>
        </p:spPr>
        <p:txBody>
          <a:bodyPr anchorCtr="0" anchor="t" bIns="45700" lIns="91425" spcFirstLastPara="1" rIns="91425" wrap="square" tIns="0">
            <a:normAutofit/>
          </a:bodyPr>
          <a:lstStyle/>
          <a:p>
            <a:pPr indent="0" lvl="0" marL="27432" marR="0" rtl="0" algn="ctr">
              <a:lnSpc>
                <a:spcPct val="100000"/>
              </a:lnSpc>
              <a:spcBef>
                <a:spcPts val="0"/>
              </a:spcBef>
              <a:spcAft>
                <a:spcPts val="0"/>
              </a:spcAft>
              <a:buClr>
                <a:schemeClr val="accent1"/>
              </a:buClr>
              <a:buSzPts val="2080"/>
              <a:buFont typeface="Noto Sans Symbols"/>
              <a:buNone/>
            </a:pPr>
            <a:r>
              <a:rPr b="0" i="0" lang="en-US" sz="2600" u="none" cap="none" strike="noStrike">
                <a:solidFill>
                  <a:srgbClr val="00B050"/>
                </a:solidFill>
                <a:latin typeface="Calibri"/>
                <a:ea typeface="Calibri"/>
                <a:cs typeface="Calibri"/>
                <a:sym typeface="Calibri"/>
              </a:rPr>
              <a:t>Unit – One : </a:t>
            </a:r>
            <a:r>
              <a:rPr lang="en-US" sz="2600">
                <a:solidFill>
                  <a:srgbClr val="00B050"/>
                </a:solidFill>
                <a:latin typeface="Calibri"/>
                <a:ea typeface="Calibri"/>
                <a:cs typeface="Calibri"/>
                <a:sym typeface="Calibri"/>
              </a:rPr>
              <a:t>Introduction</a:t>
            </a:r>
            <a:endParaRPr b="0" i="0" sz="2600" u="none" cap="none" strike="noStrike">
              <a:solidFill>
                <a:srgbClr val="00B050"/>
              </a:solidFill>
              <a:latin typeface="Calibri"/>
              <a:ea typeface="Calibri"/>
              <a:cs typeface="Calibri"/>
              <a:sym typeface="Calibri"/>
            </a:endParaRPr>
          </a:p>
        </p:txBody>
      </p:sp>
      <p:sp>
        <p:nvSpPr>
          <p:cNvPr id="260" name="Google Shape;260;p22"/>
          <p:cNvSpPr txBox="1"/>
          <p:nvPr/>
        </p:nvSpPr>
        <p:spPr>
          <a:xfrm>
            <a:off x="1371600" y="0"/>
            <a:ext cx="7086600" cy="609600"/>
          </a:xfrm>
          <a:prstGeom prst="rect">
            <a:avLst/>
          </a:prstGeom>
          <a:noFill/>
          <a:ln>
            <a:noFill/>
          </a:ln>
        </p:spPr>
        <p:txBody>
          <a:bodyPr anchorCtr="0" anchor="t" bIns="45700" lIns="91425" spcFirstLastPara="1" rIns="91425" wrap="square" tIns="0">
            <a:noAutofit/>
          </a:bodyPr>
          <a:lstStyle/>
          <a:p>
            <a:pPr indent="0" lvl="0" marL="0" marR="0" rtl="0" algn="ctr">
              <a:spcBef>
                <a:spcPts val="0"/>
              </a:spcBef>
              <a:spcAft>
                <a:spcPts val="0"/>
              </a:spcAft>
              <a:buNone/>
            </a:pPr>
            <a:r>
              <a:rPr lang="en-US" sz="3200">
                <a:solidFill>
                  <a:srgbClr val="C00000"/>
                </a:solidFill>
                <a:latin typeface="Calibri"/>
                <a:ea typeface="Calibri"/>
                <a:cs typeface="Calibri"/>
                <a:sym typeface="Calibri"/>
              </a:rPr>
              <a:t>Essential of E-Business</a:t>
            </a:r>
            <a:endParaRPr sz="3200">
              <a:solidFill>
                <a:schemeClr val="dk1"/>
              </a:solidFill>
              <a:latin typeface="Comic Sans MS"/>
              <a:ea typeface="Comic Sans MS"/>
              <a:cs typeface="Comic Sans MS"/>
              <a:sym typeface="Comic Sans MS"/>
            </a:endParaRPr>
          </a:p>
          <a:p>
            <a:pPr indent="0" lvl="0" marL="0" marR="0" rtl="0" algn="l">
              <a:spcBef>
                <a:spcPts val="0"/>
              </a:spcBef>
              <a:spcAft>
                <a:spcPts val="0"/>
              </a:spcAft>
              <a:buNone/>
            </a:pPr>
            <a:r>
              <a:t/>
            </a:r>
            <a:endParaRPr sz="2000">
              <a:solidFill>
                <a:srgbClr val="0070C0"/>
              </a:solidFill>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23"/>
          <p:cNvSpPr txBox="1"/>
          <p:nvPr/>
        </p:nvSpPr>
        <p:spPr>
          <a:xfrm>
            <a:off x="990600" y="914400"/>
            <a:ext cx="7924800" cy="5715000"/>
          </a:xfrm>
          <a:prstGeom prst="rect">
            <a:avLst/>
          </a:prstGeom>
          <a:noFill/>
          <a:ln>
            <a:noFill/>
          </a:ln>
        </p:spPr>
        <p:txBody>
          <a:bodyPr anchorCtr="0" anchor="t" bIns="45700" lIns="91425" spcFirstLastPara="1" rIns="91425" wrap="square" tIns="0">
            <a:noAutofit/>
          </a:bodyPr>
          <a:lstStyle/>
          <a:p>
            <a:pPr indent="-457200" lvl="0" marL="457200" marR="0" rtl="0" algn="l">
              <a:spcBef>
                <a:spcPts val="0"/>
              </a:spcBef>
              <a:spcAft>
                <a:spcPts val="0"/>
              </a:spcAft>
              <a:buNone/>
            </a:pPr>
            <a:r>
              <a:rPr lang="en-US" sz="2200">
                <a:solidFill>
                  <a:srgbClr val="0070C0"/>
                </a:solidFill>
                <a:latin typeface="Verdana"/>
                <a:ea typeface="Verdana"/>
                <a:cs typeface="Verdana"/>
                <a:sym typeface="Verdana"/>
              </a:rPr>
              <a:t>E-business and E-commerce: same or different? How?</a:t>
            </a:r>
            <a:endParaRPr/>
          </a:p>
          <a:p>
            <a:pPr indent="-457200" lvl="0" marL="457200" marR="0" rtl="0" algn="l">
              <a:spcBef>
                <a:spcPts val="0"/>
              </a:spcBef>
              <a:spcAft>
                <a:spcPts val="0"/>
              </a:spcAft>
              <a:buNone/>
            </a:pPr>
            <a:r>
              <a:t/>
            </a:r>
            <a:endParaRPr sz="2000">
              <a:solidFill>
                <a:srgbClr val="0070C0"/>
              </a:solidFill>
              <a:latin typeface="Verdana"/>
              <a:ea typeface="Verdana"/>
              <a:cs typeface="Verdana"/>
              <a:sym typeface="Verdana"/>
            </a:endParaRPr>
          </a:p>
          <a:p>
            <a:pPr indent="-457200" lvl="0" marL="457200" marR="0" rtl="0" algn="l">
              <a:spcBef>
                <a:spcPts val="0"/>
              </a:spcBef>
              <a:spcAft>
                <a:spcPts val="0"/>
              </a:spcAft>
              <a:buNone/>
            </a:pPr>
            <a:r>
              <a:rPr lang="en-US" sz="2000">
                <a:solidFill>
                  <a:srgbClr val="FF0000"/>
                </a:solidFill>
                <a:latin typeface="Verdana"/>
                <a:ea typeface="Verdana"/>
                <a:cs typeface="Verdana"/>
                <a:sym typeface="Verdana"/>
              </a:rPr>
              <a:t>E-government</a:t>
            </a:r>
            <a:endParaRPr/>
          </a:p>
          <a:p>
            <a:pPr indent="-457200" lvl="0" marL="457200" marR="0" rtl="0" algn="l">
              <a:spcBef>
                <a:spcPts val="0"/>
              </a:spcBef>
              <a:spcAft>
                <a:spcPts val="0"/>
              </a:spcAft>
              <a:buNone/>
            </a:pPr>
            <a:r>
              <a:rPr lang="en-US" sz="2000">
                <a:solidFill>
                  <a:schemeClr val="dk1"/>
                </a:solidFill>
                <a:latin typeface="Verdana"/>
                <a:ea typeface="Verdana"/>
                <a:cs typeface="Verdana"/>
                <a:sym typeface="Verdana"/>
              </a:rPr>
              <a:t>The application of e-business technologies is equally useful for organizations with characteristics of businesses that have no profit motives. The such potential organizations are public sector, especially governments. </a:t>
            </a:r>
            <a:endParaRPr/>
          </a:p>
          <a:p>
            <a:pPr indent="-457200" lvl="0" marL="457200" marR="0" rtl="0" algn="l">
              <a:spcBef>
                <a:spcPts val="0"/>
              </a:spcBef>
              <a:spcAft>
                <a:spcPts val="0"/>
              </a:spcAft>
              <a:buNone/>
            </a:pPr>
            <a:r>
              <a:rPr lang="en-US" sz="2000">
                <a:solidFill>
                  <a:schemeClr val="dk1"/>
                </a:solidFill>
                <a:latin typeface="Verdana"/>
                <a:ea typeface="Verdana"/>
                <a:cs typeface="Verdana"/>
                <a:sym typeface="Verdana"/>
              </a:rPr>
              <a:t>The adoption and investment on e-business technologies by the governments have been more significant to increase transparency of activities to the citizens, reducing the cost of activity, and increase effectiveness. </a:t>
            </a:r>
            <a:endParaRPr/>
          </a:p>
          <a:p>
            <a:pPr indent="-457200" lvl="0" marL="457200" marR="0" rtl="0" algn="l">
              <a:spcBef>
                <a:spcPts val="0"/>
              </a:spcBef>
              <a:spcAft>
                <a:spcPts val="0"/>
              </a:spcAft>
              <a:buNone/>
            </a:pPr>
            <a:r>
              <a:rPr lang="en-US" sz="2000">
                <a:solidFill>
                  <a:schemeClr val="dk1"/>
                </a:solidFill>
                <a:latin typeface="Verdana"/>
                <a:ea typeface="Verdana"/>
                <a:cs typeface="Verdana"/>
                <a:sym typeface="Verdana"/>
              </a:rPr>
              <a:t>The e-business activities in the government are termed as e-government activities, and is defined as</a:t>
            </a:r>
            <a:endParaRPr/>
          </a:p>
          <a:p>
            <a:pPr indent="-457200" lvl="0" marL="457200" marR="0" rtl="0" algn="l">
              <a:spcBef>
                <a:spcPts val="0"/>
              </a:spcBef>
              <a:spcAft>
                <a:spcPts val="0"/>
              </a:spcAft>
              <a:buNone/>
            </a:pPr>
            <a:r>
              <a:rPr lang="en-US" sz="2000">
                <a:solidFill>
                  <a:srgbClr val="0070C0"/>
                </a:solidFill>
                <a:latin typeface="Verdana"/>
                <a:ea typeface="Verdana"/>
                <a:cs typeface="Verdana"/>
                <a:sym typeface="Verdana"/>
              </a:rPr>
              <a:t>‘The use of technology to enhance the access to and delivery of government services to benefit citizens, business partners and employees.’ – (Deloitte &amp; Touche, 2003)</a:t>
            </a:r>
            <a:endParaRPr/>
          </a:p>
        </p:txBody>
      </p:sp>
      <p:sp>
        <p:nvSpPr>
          <p:cNvPr id="266" name="Google Shape;266;p23"/>
          <p:cNvSpPr txBox="1"/>
          <p:nvPr/>
        </p:nvSpPr>
        <p:spPr>
          <a:xfrm>
            <a:off x="1066800" y="533400"/>
            <a:ext cx="7406640" cy="685800"/>
          </a:xfrm>
          <a:prstGeom prst="rect">
            <a:avLst/>
          </a:prstGeom>
          <a:noFill/>
          <a:ln>
            <a:noFill/>
          </a:ln>
        </p:spPr>
        <p:txBody>
          <a:bodyPr anchorCtr="0" anchor="t" bIns="45700" lIns="91425" spcFirstLastPara="1" rIns="91425" wrap="square" tIns="0">
            <a:normAutofit/>
          </a:bodyPr>
          <a:lstStyle/>
          <a:p>
            <a:pPr indent="0" lvl="0" marL="27432" marR="0" rtl="0" algn="ctr">
              <a:lnSpc>
                <a:spcPct val="100000"/>
              </a:lnSpc>
              <a:spcBef>
                <a:spcPts val="0"/>
              </a:spcBef>
              <a:spcAft>
                <a:spcPts val="0"/>
              </a:spcAft>
              <a:buClr>
                <a:schemeClr val="accent1"/>
              </a:buClr>
              <a:buSzPts val="2080"/>
              <a:buFont typeface="Noto Sans Symbols"/>
              <a:buNone/>
            </a:pPr>
            <a:r>
              <a:rPr b="0" i="0" lang="en-US" sz="2600" u="none" cap="none" strike="noStrike">
                <a:solidFill>
                  <a:srgbClr val="00B050"/>
                </a:solidFill>
                <a:latin typeface="Calibri"/>
                <a:ea typeface="Calibri"/>
                <a:cs typeface="Calibri"/>
                <a:sym typeface="Calibri"/>
              </a:rPr>
              <a:t>Unit – One : </a:t>
            </a:r>
            <a:r>
              <a:rPr lang="en-US" sz="2600">
                <a:solidFill>
                  <a:srgbClr val="00B050"/>
                </a:solidFill>
                <a:latin typeface="Calibri"/>
                <a:ea typeface="Calibri"/>
                <a:cs typeface="Calibri"/>
                <a:sym typeface="Calibri"/>
              </a:rPr>
              <a:t>Introduction</a:t>
            </a:r>
            <a:endParaRPr b="0" i="0" sz="2600" u="none" cap="none" strike="noStrike">
              <a:solidFill>
                <a:srgbClr val="00B050"/>
              </a:solidFill>
              <a:latin typeface="Calibri"/>
              <a:ea typeface="Calibri"/>
              <a:cs typeface="Calibri"/>
              <a:sym typeface="Calibri"/>
            </a:endParaRPr>
          </a:p>
        </p:txBody>
      </p:sp>
      <p:sp>
        <p:nvSpPr>
          <p:cNvPr id="267" name="Google Shape;267;p23"/>
          <p:cNvSpPr txBox="1"/>
          <p:nvPr/>
        </p:nvSpPr>
        <p:spPr>
          <a:xfrm>
            <a:off x="1371600" y="0"/>
            <a:ext cx="7086600" cy="609600"/>
          </a:xfrm>
          <a:prstGeom prst="rect">
            <a:avLst/>
          </a:prstGeom>
          <a:noFill/>
          <a:ln>
            <a:noFill/>
          </a:ln>
        </p:spPr>
        <p:txBody>
          <a:bodyPr anchorCtr="0" anchor="t" bIns="45700" lIns="91425" spcFirstLastPara="1" rIns="91425" wrap="square" tIns="0">
            <a:noAutofit/>
          </a:bodyPr>
          <a:lstStyle/>
          <a:p>
            <a:pPr indent="0" lvl="0" marL="0" marR="0" rtl="0" algn="ctr">
              <a:spcBef>
                <a:spcPts val="0"/>
              </a:spcBef>
              <a:spcAft>
                <a:spcPts val="0"/>
              </a:spcAft>
              <a:buNone/>
            </a:pPr>
            <a:r>
              <a:rPr lang="en-US" sz="3200">
                <a:solidFill>
                  <a:srgbClr val="C00000"/>
                </a:solidFill>
                <a:latin typeface="Calibri"/>
                <a:ea typeface="Calibri"/>
                <a:cs typeface="Calibri"/>
                <a:sym typeface="Calibri"/>
              </a:rPr>
              <a:t>Essential of E-Business</a:t>
            </a:r>
            <a:endParaRPr sz="3200">
              <a:solidFill>
                <a:schemeClr val="dk1"/>
              </a:solidFill>
              <a:latin typeface="Comic Sans MS"/>
              <a:ea typeface="Comic Sans MS"/>
              <a:cs typeface="Comic Sans MS"/>
              <a:sym typeface="Comic Sans MS"/>
            </a:endParaRPr>
          </a:p>
          <a:p>
            <a:pPr indent="0" lvl="0" marL="0" marR="0" rtl="0" algn="l">
              <a:spcBef>
                <a:spcPts val="0"/>
              </a:spcBef>
              <a:spcAft>
                <a:spcPts val="0"/>
              </a:spcAft>
              <a:buNone/>
            </a:pPr>
            <a:r>
              <a:t/>
            </a:r>
            <a:endParaRPr sz="2000">
              <a:solidFill>
                <a:srgbClr val="0070C0"/>
              </a:solidFill>
              <a:latin typeface="Calibri"/>
              <a:ea typeface="Calibri"/>
              <a:cs typeface="Calibri"/>
              <a:sym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24"/>
          <p:cNvSpPr txBox="1"/>
          <p:nvPr/>
        </p:nvSpPr>
        <p:spPr>
          <a:xfrm>
            <a:off x="990600" y="914400"/>
            <a:ext cx="7924800" cy="5715000"/>
          </a:xfrm>
          <a:prstGeom prst="rect">
            <a:avLst/>
          </a:prstGeom>
          <a:noFill/>
          <a:ln>
            <a:noFill/>
          </a:ln>
        </p:spPr>
        <p:txBody>
          <a:bodyPr anchorCtr="0" anchor="t" bIns="45700" lIns="91425" spcFirstLastPara="1" rIns="91425" wrap="square" tIns="0">
            <a:noAutofit/>
          </a:bodyPr>
          <a:lstStyle/>
          <a:p>
            <a:pPr indent="-457200" lvl="0" marL="457200" marR="0" rtl="0" algn="l">
              <a:spcBef>
                <a:spcPts val="0"/>
              </a:spcBef>
              <a:spcAft>
                <a:spcPts val="0"/>
              </a:spcAft>
              <a:buNone/>
            </a:pPr>
            <a:r>
              <a:rPr lang="en-US" sz="2200">
                <a:solidFill>
                  <a:srgbClr val="0070C0"/>
                </a:solidFill>
                <a:latin typeface="Verdana"/>
                <a:ea typeface="Verdana"/>
                <a:cs typeface="Verdana"/>
                <a:sym typeface="Verdana"/>
              </a:rPr>
              <a:t>The History and development of E-business</a:t>
            </a:r>
            <a:endParaRPr/>
          </a:p>
          <a:p>
            <a:pPr indent="-457200" lvl="0" marL="457200" marR="0" rtl="0" algn="l">
              <a:spcBef>
                <a:spcPts val="0"/>
              </a:spcBef>
              <a:spcAft>
                <a:spcPts val="0"/>
              </a:spcAft>
              <a:buNone/>
            </a:pPr>
            <a:r>
              <a:t/>
            </a:r>
            <a:endParaRPr sz="2000">
              <a:solidFill>
                <a:srgbClr val="0070C0"/>
              </a:solidFill>
              <a:latin typeface="Verdana"/>
              <a:ea typeface="Verdana"/>
              <a:cs typeface="Verdana"/>
              <a:sym typeface="Verdana"/>
            </a:endParaRPr>
          </a:p>
          <a:p>
            <a:pPr indent="-457200" lvl="0" marL="457200" marR="0" rtl="0" algn="l">
              <a:spcBef>
                <a:spcPts val="0"/>
              </a:spcBef>
              <a:spcAft>
                <a:spcPts val="0"/>
              </a:spcAft>
              <a:buNone/>
            </a:pPr>
            <a:r>
              <a:rPr lang="en-US" sz="2000">
                <a:solidFill>
                  <a:schemeClr val="dk1"/>
                </a:solidFill>
                <a:latin typeface="Verdana"/>
                <a:ea typeface="Verdana"/>
                <a:cs typeface="Verdana"/>
                <a:sym typeface="Verdana"/>
              </a:rPr>
              <a:t>The concept began broadly in the years between 1995 and 2001 which includes the dot.com boom and bust.</a:t>
            </a:r>
            <a:endParaRPr/>
          </a:p>
          <a:p>
            <a:pPr indent="-457200" lvl="0" marL="457200" marR="0" rtl="0" algn="l">
              <a:spcBef>
                <a:spcPts val="0"/>
              </a:spcBef>
              <a:spcAft>
                <a:spcPts val="0"/>
              </a:spcAft>
              <a:buNone/>
            </a:pPr>
            <a:r>
              <a:rPr lang="en-US" sz="2000">
                <a:solidFill>
                  <a:schemeClr val="dk1"/>
                </a:solidFill>
                <a:latin typeface="Verdana"/>
                <a:ea typeface="Verdana"/>
                <a:cs typeface="Verdana"/>
                <a:sym typeface="Verdana"/>
              </a:rPr>
              <a:t>Before this time there was talks on commercial viability of ‘electronic marketing’ and ‘teleshopping’ in the 1970s and 1980s. </a:t>
            </a:r>
            <a:endParaRPr/>
          </a:p>
          <a:p>
            <a:pPr indent="-457200" lvl="0" marL="457200" marR="0" rtl="0" algn="l">
              <a:spcBef>
                <a:spcPts val="0"/>
              </a:spcBef>
              <a:spcAft>
                <a:spcPts val="0"/>
              </a:spcAft>
              <a:buNone/>
            </a:pPr>
            <a:r>
              <a:rPr b="1" lang="en-US" sz="2000">
                <a:solidFill>
                  <a:srgbClr val="C00000"/>
                </a:solidFill>
                <a:latin typeface="Verdana"/>
                <a:ea typeface="Verdana"/>
                <a:cs typeface="Verdana"/>
                <a:sym typeface="Verdana"/>
              </a:rPr>
              <a:t>Three key concepts describe the innovation in e-business- disruptive innovation and sustaining innovation and radical innovation.</a:t>
            </a:r>
            <a:endParaRPr/>
          </a:p>
          <a:p>
            <a:pPr indent="-457200" lvl="0" marL="457200" marR="0" rtl="0" algn="l">
              <a:spcBef>
                <a:spcPts val="0"/>
              </a:spcBef>
              <a:spcAft>
                <a:spcPts val="0"/>
              </a:spcAft>
              <a:buNone/>
            </a:pPr>
            <a:r>
              <a:rPr b="1" lang="en-US" sz="2000">
                <a:solidFill>
                  <a:srgbClr val="0070C0"/>
                </a:solidFill>
                <a:latin typeface="Verdana"/>
                <a:ea typeface="Verdana"/>
                <a:cs typeface="Verdana"/>
                <a:sym typeface="Verdana"/>
              </a:rPr>
              <a:t>Christensen, 1997 </a:t>
            </a:r>
            <a:r>
              <a:rPr lang="en-US" sz="2000">
                <a:solidFill>
                  <a:schemeClr val="dk1"/>
                </a:solidFill>
                <a:latin typeface="Verdana"/>
                <a:ea typeface="Verdana"/>
                <a:cs typeface="Verdana"/>
                <a:sym typeface="Verdana"/>
              </a:rPr>
              <a:t>–</a:t>
            </a:r>
            <a:r>
              <a:rPr lang="en-US" sz="2000">
                <a:solidFill>
                  <a:srgbClr val="FF0000"/>
                </a:solidFill>
                <a:latin typeface="Verdana"/>
                <a:ea typeface="Verdana"/>
                <a:cs typeface="Verdana"/>
                <a:sym typeface="Verdana"/>
              </a:rPr>
              <a:t>Disruptive innovation </a:t>
            </a:r>
            <a:r>
              <a:rPr lang="en-US" sz="2000">
                <a:solidFill>
                  <a:schemeClr val="dk1"/>
                </a:solidFill>
                <a:latin typeface="Verdana"/>
                <a:ea typeface="Verdana"/>
                <a:cs typeface="Verdana"/>
                <a:sym typeface="Verdana"/>
              </a:rPr>
              <a:t>is </a:t>
            </a:r>
            <a:r>
              <a:rPr lang="en-US" sz="2000">
                <a:solidFill>
                  <a:srgbClr val="7030A0"/>
                </a:solidFill>
                <a:latin typeface="Verdana"/>
                <a:ea typeface="Verdana"/>
                <a:cs typeface="Verdana"/>
                <a:sym typeface="Verdana"/>
              </a:rPr>
              <a:t>‘A technological innovation, product, or service that eventually overturns the prevailing status quo in the market’.</a:t>
            </a:r>
            <a:endParaRPr/>
          </a:p>
          <a:p>
            <a:pPr indent="-457200" lvl="0" marL="457200" marR="0" rtl="0" algn="l">
              <a:spcBef>
                <a:spcPts val="0"/>
              </a:spcBef>
              <a:spcAft>
                <a:spcPts val="0"/>
              </a:spcAft>
              <a:buNone/>
            </a:pPr>
            <a:r>
              <a:rPr lang="en-US" sz="2000">
                <a:solidFill>
                  <a:schemeClr val="dk1"/>
                </a:solidFill>
                <a:latin typeface="Verdana"/>
                <a:ea typeface="Verdana"/>
                <a:cs typeface="Verdana"/>
                <a:sym typeface="Verdana"/>
              </a:rPr>
              <a:t>Companies engaging in disruptive innovation target customers who find existing value propositions too expensive or too complicated. They offer solutions that are ‘good enough’ at a lower price. </a:t>
            </a:r>
            <a:endParaRPr/>
          </a:p>
        </p:txBody>
      </p:sp>
      <p:sp>
        <p:nvSpPr>
          <p:cNvPr id="273" name="Google Shape;273;p24"/>
          <p:cNvSpPr txBox="1"/>
          <p:nvPr/>
        </p:nvSpPr>
        <p:spPr>
          <a:xfrm>
            <a:off x="1066800" y="533400"/>
            <a:ext cx="7406640" cy="685800"/>
          </a:xfrm>
          <a:prstGeom prst="rect">
            <a:avLst/>
          </a:prstGeom>
          <a:noFill/>
          <a:ln>
            <a:noFill/>
          </a:ln>
        </p:spPr>
        <p:txBody>
          <a:bodyPr anchorCtr="0" anchor="t" bIns="45700" lIns="91425" spcFirstLastPara="1" rIns="91425" wrap="square" tIns="0">
            <a:normAutofit/>
          </a:bodyPr>
          <a:lstStyle/>
          <a:p>
            <a:pPr indent="0" lvl="0" marL="27432" marR="0" rtl="0" algn="ctr">
              <a:lnSpc>
                <a:spcPct val="100000"/>
              </a:lnSpc>
              <a:spcBef>
                <a:spcPts val="0"/>
              </a:spcBef>
              <a:spcAft>
                <a:spcPts val="0"/>
              </a:spcAft>
              <a:buClr>
                <a:schemeClr val="accent1"/>
              </a:buClr>
              <a:buSzPts val="2080"/>
              <a:buFont typeface="Noto Sans Symbols"/>
              <a:buNone/>
            </a:pPr>
            <a:r>
              <a:rPr b="0" i="0" lang="en-US" sz="2600" u="none" cap="none" strike="noStrike">
                <a:solidFill>
                  <a:srgbClr val="00B050"/>
                </a:solidFill>
                <a:latin typeface="Calibri"/>
                <a:ea typeface="Calibri"/>
                <a:cs typeface="Calibri"/>
                <a:sym typeface="Calibri"/>
              </a:rPr>
              <a:t>Unit – One : </a:t>
            </a:r>
            <a:r>
              <a:rPr lang="en-US" sz="2600">
                <a:solidFill>
                  <a:srgbClr val="00B050"/>
                </a:solidFill>
                <a:latin typeface="Calibri"/>
                <a:ea typeface="Calibri"/>
                <a:cs typeface="Calibri"/>
                <a:sym typeface="Calibri"/>
              </a:rPr>
              <a:t>Introduction</a:t>
            </a:r>
            <a:endParaRPr b="0" i="0" sz="2600" u="none" cap="none" strike="noStrike">
              <a:solidFill>
                <a:srgbClr val="00B050"/>
              </a:solidFill>
              <a:latin typeface="Calibri"/>
              <a:ea typeface="Calibri"/>
              <a:cs typeface="Calibri"/>
              <a:sym typeface="Calibri"/>
            </a:endParaRPr>
          </a:p>
        </p:txBody>
      </p:sp>
      <p:sp>
        <p:nvSpPr>
          <p:cNvPr id="274" name="Google Shape;274;p24"/>
          <p:cNvSpPr txBox="1"/>
          <p:nvPr/>
        </p:nvSpPr>
        <p:spPr>
          <a:xfrm>
            <a:off x="1371600" y="0"/>
            <a:ext cx="7086600" cy="609600"/>
          </a:xfrm>
          <a:prstGeom prst="rect">
            <a:avLst/>
          </a:prstGeom>
          <a:noFill/>
          <a:ln>
            <a:noFill/>
          </a:ln>
        </p:spPr>
        <p:txBody>
          <a:bodyPr anchorCtr="0" anchor="t" bIns="45700" lIns="91425" spcFirstLastPara="1" rIns="91425" wrap="square" tIns="0">
            <a:noAutofit/>
          </a:bodyPr>
          <a:lstStyle/>
          <a:p>
            <a:pPr indent="0" lvl="0" marL="0" marR="0" rtl="0" algn="ctr">
              <a:spcBef>
                <a:spcPts val="0"/>
              </a:spcBef>
              <a:spcAft>
                <a:spcPts val="0"/>
              </a:spcAft>
              <a:buNone/>
            </a:pPr>
            <a:r>
              <a:rPr lang="en-US" sz="3200">
                <a:solidFill>
                  <a:srgbClr val="C00000"/>
                </a:solidFill>
                <a:latin typeface="Calibri"/>
                <a:ea typeface="Calibri"/>
                <a:cs typeface="Calibri"/>
                <a:sym typeface="Calibri"/>
              </a:rPr>
              <a:t>Essential of E-Business</a:t>
            </a:r>
            <a:endParaRPr sz="3200">
              <a:solidFill>
                <a:schemeClr val="dk1"/>
              </a:solidFill>
              <a:latin typeface="Comic Sans MS"/>
              <a:ea typeface="Comic Sans MS"/>
              <a:cs typeface="Comic Sans MS"/>
              <a:sym typeface="Comic Sans MS"/>
            </a:endParaRPr>
          </a:p>
          <a:p>
            <a:pPr indent="0" lvl="0" marL="0" marR="0" rtl="0" algn="l">
              <a:spcBef>
                <a:spcPts val="0"/>
              </a:spcBef>
              <a:spcAft>
                <a:spcPts val="0"/>
              </a:spcAft>
              <a:buNone/>
            </a:pPr>
            <a:r>
              <a:t/>
            </a:r>
            <a:endParaRPr sz="2000">
              <a:solidFill>
                <a:srgbClr val="0070C0"/>
              </a:solidFill>
              <a:latin typeface="Calibri"/>
              <a:ea typeface="Calibri"/>
              <a:cs typeface="Calibri"/>
              <a:sym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25"/>
          <p:cNvSpPr txBox="1"/>
          <p:nvPr>
            <p:ph type="title"/>
          </p:nvPr>
        </p:nvSpPr>
        <p:spPr>
          <a:xfrm>
            <a:off x="1435608" y="274638"/>
            <a:ext cx="7498080" cy="79216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0000"/>
              </a:buClr>
              <a:buSzPts val="4400"/>
              <a:buFont typeface="Verdana"/>
              <a:buNone/>
            </a:pPr>
            <a:r>
              <a:rPr lang="en-US" sz="4400">
                <a:solidFill>
                  <a:srgbClr val="FF0000"/>
                </a:solidFill>
                <a:latin typeface="Verdana"/>
                <a:ea typeface="Verdana"/>
                <a:cs typeface="Verdana"/>
                <a:sym typeface="Verdana"/>
              </a:rPr>
              <a:t>Disruptive innovation</a:t>
            </a:r>
            <a:endParaRPr/>
          </a:p>
        </p:txBody>
      </p:sp>
      <p:pic>
        <p:nvPicPr>
          <p:cNvPr descr="https://upload.wikimedia.org/wikipedia/commons/thumb/c/c4/Disruptivetechnology.png/800px-Disruptivetechnology.png" id="280" name="Google Shape;280;p25"/>
          <p:cNvPicPr preferRelativeResize="0"/>
          <p:nvPr/>
        </p:nvPicPr>
        <p:blipFill rotWithShape="1">
          <a:blip r:embed="rId3">
            <a:alphaModFix/>
          </a:blip>
          <a:srcRect b="0" l="0" r="0" t="0"/>
          <a:stretch/>
        </p:blipFill>
        <p:spPr>
          <a:xfrm>
            <a:off x="1143000" y="1143000"/>
            <a:ext cx="7162800" cy="5425821"/>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26"/>
          <p:cNvSpPr txBox="1"/>
          <p:nvPr/>
        </p:nvSpPr>
        <p:spPr>
          <a:xfrm>
            <a:off x="990600" y="914400"/>
            <a:ext cx="8153400" cy="5715000"/>
          </a:xfrm>
          <a:prstGeom prst="rect">
            <a:avLst/>
          </a:prstGeom>
          <a:noFill/>
          <a:ln>
            <a:noFill/>
          </a:ln>
        </p:spPr>
        <p:txBody>
          <a:bodyPr anchorCtr="0" anchor="t" bIns="45700" lIns="91425" spcFirstLastPara="1" rIns="91425" wrap="square" tIns="0">
            <a:noAutofit/>
          </a:bodyPr>
          <a:lstStyle/>
          <a:p>
            <a:pPr indent="-457200" lvl="0" marL="457200" marR="0" rtl="0" algn="l">
              <a:spcBef>
                <a:spcPts val="0"/>
              </a:spcBef>
              <a:spcAft>
                <a:spcPts val="0"/>
              </a:spcAft>
              <a:buNone/>
            </a:pPr>
            <a:r>
              <a:rPr lang="en-US" sz="2200">
                <a:solidFill>
                  <a:srgbClr val="0070C0"/>
                </a:solidFill>
                <a:latin typeface="Verdana"/>
                <a:ea typeface="Verdana"/>
                <a:cs typeface="Verdana"/>
                <a:sym typeface="Verdana"/>
              </a:rPr>
              <a:t>The History and development trend of E-business</a:t>
            </a:r>
            <a:endParaRPr/>
          </a:p>
          <a:p>
            <a:pPr indent="-457200" lvl="0" marL="457200" marR="0" rtl="0" algn="l">
              <a:spcBef>
                <a:spcPts val="0"/>
              </a:spcBef>
              <a:spcAft>
                <a:spcPts val="0"/>
              </a:spcAft>
              <a:buNone/>
            </a:pPr>
            <a:r>
              <a:t/>
            </a:r>
            <a:endParaRPr sz="2000">
              <a:solidFill>
                <a:srgbClr val="0070C0"/>
              </a:solidFill>
              <a:latin typeface="Verdana"/>
              <a:ea typeface="Verdana"/>
              <a:cs typeface="Verdana"/>
              <a:sym typeface="Verdana"/>
            </a:endParaRPr>
          </a:p>
          <a:p>
            <a:pPr indent="-457200" lvl="0" marL="457200" marR="0" rtl="0" algn="l">
              <a:spcBef>
                <a:spcPts val="0"/>
              </a:spcBef>
              <a:spcAft>
                <a:spcPts val="0"/>
              </a:spcAft>
              <a:buNone/>
            </a:pPr>
            <a:r>
              <a:rPr b="1" lang="en-US" sz="2000">
                <a:solidFill>
                  <a:srgbClr val="0070C0"/>
                </a:solidFill>
                <a:latin typeface="Verdana"/>
                <a:ea typeface="Verdana"/>
                <a:cs typeface="Verdana"/>
                <a:sym typeface="Verdana"/>
              </a:rPr>
              <a:t>According to Christensen (1997) </a:t>
            </a:r>
            <a:r>
              <a:rPr lang="en-US" sz="2000">
                <a:solidFill>
                  <a:schemeClr val="dk1"/>
                </a:solidFill>
                <a:latin typeface="Verdana"/>
                <a:ea typeface="Verdana"/>
                <a:cs typeface="Verdana"/>
                <a:sym typeface="Verdana"/>
              </a:rPr>
              <a:t>– Disruptive innovations offer considerably higher potential for growth than incremental investments using more conventional technology referred as </a:t>
            </a:r>
            <a:r>
              <a:rPr lang="en-US" sz="2000">
                <a:solidFill>
                  <a:srgbClr val="FF0000"/>
                </a:solidFill>
                <a:latin typeface="Verdana"/>
                <a:ea typeface="Verdana"/>
                <a:cs typeface="Verdana"/>
                <a:sym typeface="Verdana"/>
              </a:rPr>
              <a:t>Sustaining innovation.</a:t>
            </a:r>
            <a:r>
              <a:rPr lang="en-US" sz="2000">
                <a:solidFill>
                  <a:schemeClr val="dk1"/>
                </a:solidFill>
                <a:latin typeface="Verdana"/>
                <a:ea typeface="Verdana"/>
                <a:cs typeface="Verdana"/>
                <a:sym typeface="Verdana"/>
              </a:rPr>
              <a:t> So, ‘</a:t>
            </a:r>
            <a:r>
              <a:rPr lang="en-US" sz="2000">
                <a:solidFill>
                  <a:srgbClr val="0070C0"/>
                </a:solidFill>
                <a:latin typeface="Verdana"/>
                <a:ea typeface="Verdana"/>
                <a:cs typeface="Verdana"/>
                <a:sym typeface="Verdana"/>
              </a:rPr>
              <a:t>incremental investments in products and services involving more conventional technology is sustaining innovation’</a:t>
            </a:r>
            <a:r>
              <a:rPr lang="en-US" sz="2000">
                <a:solidFill>
                  <a:schemeClr val="dk1"/>
                </a:solidFill>
                <a:latin typeface="Verdana"/>
                <a:ea typeface="Verdana"/>
                <a:cs typeface="Verdana"/>
                <a:sym typeface="Verdana"/>
              </a:rPr>
              <a:t>.</a:t>
            </a:r>
            <a:endParaRPr/>
          </a:p>
          <a:p>
            <a:pPr indent="-457200" lvl="0" marL="457200" marR="0" rtl="0" algn="l">
              <a:spcBef>
                <a:spcPts val="0"/>
              </a:spcBef>
              <a:spcAft>
                <a:spcPts val="0"/>
              </a:spcAft>
              <a:buNone/>
            </a:pPr>
            <a:r>
              <a:t/>
            </a:r>
            <a:endParaRPr sz="2000">
              <a:solidFill>
                <a:schemeClr val="dk1"/>
              </a:solidFill>
              <a:latin typeface="Verdana"/>
              <a:ea typeface="Verdana"/>
              <a:cs typeface="Verdana"/>
              <a:sym typeface="Verdana"/>
            </a:endParaRPr>
          </a:p>
          <a:p>
            <a:pPr indent="-457200" lvl="0" marL="457200" marR="0" rtl="0" algn="l">
              <a:spcBef>
                <a:spcPts val="0"/>
              </a:spcBef>
              <a:spcAft>
                <a:spcPts val="0"/>
              </a:spcAft>
              <a:buNone/>
            </a:pPr>
            <a:r>
              <a:rPr lang="en-US" sz="2000">
                <a:solidFill>
                  <a:srgbClr val="FF0000"/>
                </a:solidFill>
                <a:latin typeface="Verdana"/>
                <a:ea typeface="Verdana"/>
                <a:cs typeface="Verdana"/>
                <a:sym typeface="Verdana"/>
              </a:rPr>
              <a:t>Radical Innovation</a:t>
            </a:r>
            <a:r>
              <a:rPr lang="en-US" sz="2000">
                <a:solidFill>
                  <a:schemeClr val="dk1"/>
                </a:solidFill>
                <a:latin typeface="Verdana"/>
                <a:ea typeface="Verdana"/>
                <a:cs typeface="Verdana"/>
                <a:sym typeface="Verdana"/>
              </a:rPr>
              <a:t> refers to the high risk innovation involving significant change ‘at a stroke’ in markets, products, or services, with a higher degree of uncertainty over likely outcomes. (example growth of VoIP and Skype are radical innovations)</a:t>
            </a:r>
            <a:endParaRPr/>
          </a:p>
          <a:p>
            <a:pPr indent="-457200" lvl="0" marL="457200" marR="0" rtl="0" algn="l">
              <a:spcBef>
                <a:spcPts val="0"/>
              </a:spcBef>
              <a:spcAft>
                <a:spcPts val="0"/>
              </a:spcAft>
              <a:buNone/>
            </a:pPr>
            <a:r>
              <a:t/>
            </a:r>
            <a:endParaRPr sz="2000">
              <a:solidFill>
                <a:schemeClr val="dk1"/>
              </a:solidFill>
              <a:latin typeface="Verdana"/>
              <a:ea typeface="Verdana"/>
              <a:cs typeface="Verdana"/>
              <a:sym typeface="Verdana"/>
            </a:endParaRPr>
          </a:p>
          <a:p>
            <a:pPr indent="-457200" lvl="0" marL="457200" marR="0" rtl="0" algn="l">
              <a:spcBef>
                <a:spcPts val="0"/>
              </a:spcBef>
              <a:spcAft>
                <a:spcPts val="0"/>
              </a:spcAft>
              <a:buNone/>
            </a:pPr>
            <a:r>
              <a:rPr lang="en-US" sz="2000">
                <a:solidFill>
                  <a:schemeClr val="dk1"/>
                </a:solidFill>
                <a:latin typeface="Verdana"/>
                <a:ea typeface="Verdana"/>
                <a:cs typeface="Verdana"/>
                <a:sym typeface="Verdana"/>
              </a:rPr>
              <a:t>Disruptive innovations work much more slowly and methodically through an industry than radical innovations.</a:t>
            </a:r>
            <a:endParaRPr/>
          </a:p>
        </p:txBody>
      </p:sp>
      <p:sp>
        <p:nvSpPr>
          <p:cNvPr id="286" name="Google Shape;286;p26"/>
          <p:cNvSpPr txBox="1"/>
          <p:nvPr/>
        </p:nvSpPr>
        <p:spPr>
          <a:xfrm>
            <a:off x="1066800" y="533400"/>
            <a:ext cx="7406640" cy="685800"/>
          </a:xfrm>
          <a:prstGeom prst="rect">
            <a:avLst/>
          </a:prstGeom>
          <a:noFill/>
          <a:ln>
            <a:noFill/>
          </a:ln>
        </p:spPr>
        <p:txBody>
          <a:bodyPr anchorCtr="0" anchor="t" bIns="45700" lIns="91425" spcFirstLastPara="1" rIns="91425" wrap="square" tIns="0">
            <a:normAutofit/>
          </a:bodyPr>
          <a:lstStyle/>
          <a:p>
            <a:pPr indent="0" lvl="0" marL="27432" marR="0" rtl="0" algn="ctr">
              <a:lnSpc>
                <a:spcPct val="100000"/>
              </a:lnSpc>
              <a:spcBef>
                <a:spcPts val="0"/>
              </a:spcBef>
              <a:spcAft>
                <a:spcPts val="0"/>
              </a:spcAft>
              <a:buClr>
                <a:schemeClr val="accent1"/>
              </a:buClr>
              <a:buSzPts val="2080"/>
              <a:buFont typeface="Noto Sans Symbols"/>
              <a:buNone/>
            </a:pPr>
            <a:r>
              <a:rPr b="0" i="0" lang="en-US" sz="2600" u="none" cap="none" strike="noStrike">
                <a:solidFill>
                  <a:srgbClr val="00B050"/>
                </a:solidFill>
                <a:latin typeface="Calibri"/>
                <a:ea typeface="Calibri"/>
                <a:cs typeface="Calibri"/>
                <a:sym typeface="Calibri"/>
              </a:rPr>
              <a:t>Unit – One : </a:t>
            </a:r>
            <a:r>
              <a:rPr lang="en-US" sz="2600">
                <a:solidFill>
                  <a:srgbClr val="00B050"/>
                </a:solidFill>
                <a:latin typeface="Calibri"/>
                <a:ea typeface="Calibri"/>
                <a:cs typeface="Calibri"/>
                <a:sym typeface="Calibri"/>
              </a:rPr>
              <a:t>Introduction</a:t>
            </a:r>
            <a:endParaRPr b="0" i="0" sz="2600" u="none" cap="none" strike="noStrike">
              <a:solidFill>
                <a:srgbClr val="00B050"/>
              </a:solidFill>
              <a:latin typeface="Calibri"/>
              <a:ea typeface="Calibri"/>
              <a:cs typeface="Calibri"/>
              <a:sym typeface="Calibri"/>
            </a:endParaRPr>
          </a:p>
        </p:txBody>
      </p:sp>
      <p:sp>
        <p:nvSpPr>
          <p:cNvPr id="287" name="Google Shape;287;p26"/>
          <p:cNvSpPr txBox="1"/>
          <p:nvPr/>
        </p:nvSpPr>
        <p:spPr>
          <a:xfrm>
            <a:off x="1371600" y="0"/>
            <a:ext cx="7086600" cy="609600"/>
          </a:xfrm>
          <a:prstGeom prst="rect">
            <a:avLst/>
          </a:prstGeom>
          <a:noFill/>
          <a:ln>
            <a:noFill/>
          </a:ln>
        </p:spPr>
        <p:txBody>
          <a:bodyPr anchorCtr="0" anchor="t" bIns="45700" lIns="91425" spcFirstLastPara="1" rIns="91425" wrap="square" tIns="0">
            <a:noAutofit/>
          </a:bodyPr>
          <a:lstStyle/>
          <a:p>
            <a:pPr indent="0" lvl="0" marL="0" marR="0" rtl="0" algn="ctr">
              <a:spcBef>
                <a:spcPts val="0"/>
              </a:spcBef>
              <a:spcAft>
                <a:spcPts val="0"/>
              </a:spcAft>
              <a:buNone/>
            </a:pPr>
            <a:r>
              <a:rPr lang="en-US" sz="3200">
                <a:solidFill>
                  <a:srgbClr val="C00000"/>
                </a:solidFill>
                <a:latin typeface="Calibri"/>
                <a:ea typeface="Calibri"/>
                <a:cs typeface="Calibri"/>
                <a:sym typeface="Calibri"/>
              </a:rPr>
              <a:t>Essential of E-Business</a:t>
            </a:r>
            <a:endParaRPr sz="3200">
              <a:solidFill>
                <a:schemeClr val="dk1"/>
              </a:solidFill>
              <a:latin typeface="Comic Sans MS"/>
              <a:ea typeface="Comic Sans MS"/>
              <a:cs typeface="Comic Sans MS"/>
              <a:sym typeface="Comic Sans MS"/>
            </a:endParaRPr>
          </a:p>
          <a:p>
            <a:pPr indent="0" lvl="0" marL="0" marR="0" rtl="0" algn="l">
              <a:spcBef>
                <a:spcPts val="0"/>
              </a:spcBef>
              <a:spcAft>
                <a:spcPts val="0"/>
              </a:spcAft>
              <a:buNone/>
            </a:pPr>
            <a:r>
              <a:t/>
            </a:r>
            <a:endParaRPr sz="2000">
              <a:solidFill>
                <a:srgbClr val="0070C0"/>
              </a:solidFill>
              <a:latin typeface="Calibri"/>
              <a:ea typeface="Calibri"/>
              <a:cs typeface="Calibri"/>
              <a:sym typeface="Calibri"/>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27"/>
          <p:cNvSpPr txBox="1"/>
          <p:nvPr>
            <p:ph type="title"/>
          </p:nvPr>
        </p:nvSpPr>
        <p:spPr>
          <a:xfrm>
            <a:off x="1066800" y="152400"/>
            <a:ext cx="7866888" cy="1265238"/>
          </a:xfrm>
          <a:prstGeom prst="rect">
            <a:avLst/>
          </a:prstGeom>
          <a:noFill/>
          <a:ln>
            <a:noFill/>
          </a:ln>
        </p:spPr>
        <p:txBody>
          <a:bodyPr anchorCtr="0" anchor="ctr" bIns="45700" lIns="91425" spcFirstLastPara="1" rIns="91425" wrap="square" tIns="45700">
            <a:noAutofit/>
          </a:bodyPr>
          <a:lstStyle/>
          <a:p>
            <a:pPr indent="-457200" lvl="0" marL="457200" rtl="0" algn="l">
              <a:lnSpc>
                <a:spcPct val="90000"/>
              </a:lnSpc>
              <a:spcBef>
                <a:spcPts val="0"/>
              </a:spcBef>
              <a:spcAft>
                <a:spcPts val="0"/>
              </a:spcAft>
              <a:buClr>
                <a:srgbClr val="0070C0"/>
              </a:buClr>
              <a:buSzPts val="2400"/>
              <a:buFont typeface="Verdana"/>
              <a:buNone/>
            </a:pPr>
            <a:r>
              <a:rPr lang="en-US" sz="2400">
                <a:solidFill>
                  <a:srgbClr val="0070C0"/>
                </a:solidFill>
                <a:latin typeface="Verdana"/>
                <a:ea typeface="Verdana"/>
                <a:cs typeface="Verdana"/>
                <a:sym typeface="Verdana"/>
              </a:rPr>
              <a:t>The History and development trend of E-business</a:t>
            </a:r>
            <a:endParaRPr/>
          </a:p>
        </p:txBody>
      </p:sp>
      <p:sp>
        <p:nvSpPr>
          <p:cNvPr id="293" name="Google Shape;293;p27"/>
          <p:cNvSpPr txBox="1"/>
          <p:nvPr>
            <p:ph idx="1" type="body"/>
          </p:nvPr>
        </p:nvSpPr>
        <p:spPr>
          <a:xfrm>
            <a:off x="1066800" y="1447800"/>
            <a:ext cx="8077200" cy="5105400"/>
          </a:xfrm>
          <a:prstGeom prst="rect">
            <a:avLst/>
          </a:prstGeom>
          <a:noFill/>
          <a:ln>
            <a:noFill/>
          </a:ln>
        </p:spPr>
        <p:txBody>
          <a:bodyPr anchorCtr="0" anchor="t" bIns="45700" lIns="91425" spcFirstLastPara="1" rIns="91425" wrap="square" tIns="45700">
            <a:normAutofit/>
          </a:bodyPr>
          <a:lstStyle/>
          <a:p>
            <a:pPr indent="-171450" lvl="0" marL="171450" rtl="0" algn="l">
              <a:lnSpc>
                <a:spcPct val="90000"/>
              </a:lnSpc>
              <a:spcBef>
                <a:spcPts val="0"/>
              </a:spcBef>
              <a:spcAft>
                <a:spcPts val="0"/>
              </a:spcAft>
              <a:buClr>
                <a:schemeClr val="dk1"/>
              </a:buClr>
              <a:buSzPts val="2100"/>
              <a:buNone/>
            </a:pPr>
            <a:r>
              <a:rPr lang="en-US"/>
              <a:t>Some researchers and books have categorized two types of innovation.</a:t>
            </a:r>
            <a:endParaRPr/>
          </a:p>
          <a:p>
            <a:pPr indent="-514350" lvl="0" marL="596646" rtl="0" algn="l">
              <a:lnSpc>
                <a:spcPct val="90000"/>
              </a:lnSpc>
              <a:spcBef>
                <a:spcPts val="750"/>
              </a:spcBef>
              <a:spcAft>
                <a:spcPts val="0"/>
              </a:spcAft>
              <a:buClr>
                <a:schemeClr val="dk1"/>
              </a:buClr>
              <a:buSzPts val="2100"/>
              <a:buAutoNum type="arabicPeriod"/>
            </a:pPr>
            <a:r>
              <a:rPr lang="en-US"/>
              <a:t>Disruptive innovation</a:t>
            </a:r>
            <a:endParaRPr/>
          </a:p>
          <a:p>
            <a:pPr indent="-514350" lvl="0" marL="596646" rtl="0" algn="l">
              <a:lnSpc>
                <a:spcPct val="90000"/>
              </a:lnSpc>
              <a:spcBef>
                <a:spcPts val="750"/>
              </a:spcBef>
              <a:spcAft>
                <a:spcPts val="0"/>
              </a:spcAft>
              <a:buClr>
                <a:schemeClr val="dk1"/>
              </a:buClr>
              <a:buSzPts val="2100"/>
              <a:buAutoNum type="arabicPeriod"/>
            </a:pPr>
            <a:r>
              <a:rPr lang="en-US"/>
              <a:t>Sustaining innovation</a:t>
            </a:r>
            <a:endParaRPr/>
          </a:p>
          <a:p>
            <a:pPr indent="-514350" lvl="0" marL="596646" rtl="0" algn="l">
              <a:lnSpc>
                <a:spcPct val="90000"/>
              </a:lnSpc>
              <a:spcBef>
                <a:spcPts val="750"/>
              </a:spcBef>
              <a:spcAft>
                <a:spcPts val="0"/>
              </a:spcAft>
              <a:buClr>
                <a:schemeClr val="dk1"/>
              </a:buClr>
              <a:buSzPts val="2100"/>
              <a:buNone/>
            </a:pPr>
            <a:r>
              <a:t/>
            </a:r>
            <a:endParaRPr/>
          </a:p>
          <a:p>
            <a:pPr indent="-514350" lvl="0" marL="596646" rtl="0" algn="l">
              <a:lnSpc>
                <a:spcPct val="90000"/>
              </a:lnSpc>
              <a:spcBef>
                <a:spcPts val="750"/>
              </a:spcBef>
              <a:spcAft>
                <a:spcPts val="0"/>
              </a:spcAft>
              <a:buClr>
                <a:schemeClr val="dk1"/>
              </a:buClr>
              <a:buSzPts val="2100"/>
              <a:buNone/>
            </a:pPr>
            <a:r>
              <a:rPr lang="en-US"/>
              <a:t>Sustaining innovation are further categorized into </a:t>
            </a:r>
            <a:endParaRPr/>
          </a:p>
          <a:p>
            <a:pPr indent="-514350" lvl="0" marL="596646" rtl="0" algn="l">
              <a:lnSpc>
                <a:spcPct val="90000"/>
              </a:lnSpc>
              <a:spcBef>
                <a:spcPts val="750"/>
              </a:spcBef>
              <a:spcAft>
                <a:spcPts val="0"/>
              </a:spcAft>
              <a:buClr>
                <a:schemeClr val="dk1"/>
              </a:buClr>
              <a:buSzPts val="2100"/>
              <a:buAutoNum type="alphaLcParenBoth"/>
            </a:pPr>
            <a:r>
              <a:rPr lang="en-US"/>
              <a:t>Evolutionary innovation</a:t>
            </a:r>
            <a:endParaRPr/>
          </a:p>
          <a:p>
            <a:pPr indent="-514350" lvl="0" marL="596646" rtl="0" algn="l">
              <a:lnSpc>
                <a:spcPct val="90000"/>
              </a:lnSpc>
              <a:spcBef>
                <a:spcPts val="750"/>
              </a:spcBef>
              <a:spcAft>
                <a:spcPts val="0"/>
              </a:spcAft>
              <a:buClr>
                <a:schemeClr val="dk1"/>
              </a:buClr>
              <a:buSzPts val="2100"/>
              <a:buAutoNum type="alphaLcParenBoth"/>
            </a:pPr>
            <a:r>
              <a:rPr lang="en-US"/>
              <a:t>Revolutionary innovation (discontinuous  or radical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28"/>
          <p:cNvSpPr txBox="1"/>
          <p:nvPr/>
        </p:nvSpPr>
        <p:spPr>
          <a:xfrm>
            <a:off x="990600" y="914400"/>
            <a:ext cx="8153400" cy="5715000"/>
          </a:xfrm>
          <a:prstGeom prst="rect">
            <a:avLst/>
          </a:prstGeom>
          <a:noFill/>
          <a:ln>
            <a:noFill/>
          </a:ln>
        </p:spPr>
        <p:txBody>
          <a:bodyPr anchorCtr="0" anchor="t" bIns="45700" lIns="91425" spcFirstLastPara="1" rIns="91425" wrap="square" tIns="0">
            <a:noAutofit/>
          </a:bodyPr>
          <a:lstStyle/>
          <a:p>
            <a:pPr indent="-457200" lvl="0" marL="457200" marR="0" rtl="0" algn="l">
              <a:spcBef>
                <a:spcPts val="0"/>
              </a:spcBef>
              <a:spcAft>
                <a:spcPts val="0"/>
              </a:spcAft>
              <a:buNone/>
            </a:pPr>
            <a:r>
              <a:rPr lang="en-US" sz="2200">
                <a:solidFill>
                  <a:srgbClr val="0070C0"/>
                </a:solidFill>
                <a:latin typeface="Verdana"/>
                <a:ea typeface="Verdana"/>
                <a:cs typeface="Verdana"/>
                <a:sym typeface="Verdana"/>
              </a:rPr>
              <a:t>The History and development trend of E-business</a:t>
            </a:r>
            <a:endParaRPr/>
          </a:p>
          <a:p>
            <a:pPr indent="-457200" lvl="0" marL="457200" marR="0" rtl="0" algn="l">
              <a:spcBef>
                <a:spcPts val="0"/>
              </a:spcBef>
              <a:spcAft>
                <a:spcPts val="0"/>
              </a:spcAft>
              <a:buNone/>
            </a:pPr>
            <a:r>
              <a:rPr lang="en-US" sz="1800">
                <a:solidFill>
                  <a:schemeClr val="dk1"/>
                </a:solidFill>
                <a:latin typeface="Verdana"/>
                <a:ea typeface="Verdana"/>
                <a:cs typeface="Verdana"/>
                <a:sym typeface="Verdana"/>
              </a:rPr>
              <a:t>One consistent feature of the history  and development of e-business is </a:t>
            </a:r>
            <a:r>
              <a:rPr lang="en-US" sz="1800">
                <a:solidFill>
                  <a:srgbClr val="FF0000"/>
                </a:solidFill>
                <a:latin typeface="Verdana"/>
                <a:ea typeface="Verdana"/>
                <a:cs typeface="Verdana"/>
                <a:sym typeface="Verdana"/>
              </a:rPr>
              <a:t>hyperbola,</a:t>
            </a:r>
            <a:r>
              <a:rPr lang="en-US" sz="1800">
                <a:solidFill>
                  <a:schemeClr val="dk1"/>
                </a:solidFill>
                <a:latin typeface="Verdana"/>
                <a:ea typeface="Verdana"/>
                <a:cs typeface="Verdana"/>
                <a:sym typeface="Verdana"/>
              </a:rPr>
              <a:t> particularly over emerging technologies. The concept was developed by Technology insight consultancy ‘Gartner’ in 1995. </a:t>
            </a:r>
            <a:r>
              <a:rPr lang="en-US" sz="1400" u="sng">
                <a:solidFill>
                  <a:srgbClr val="002060"/>
                </a:solidFill>
                <a:latin typeface="Verdana"/>
                <a:ea typeface="Verdana"/>
                <a:cs typeface="Verdana"/>
                <a:sym typeface="Verdana"/>
              </a:rPr>
              <a:t>http://www.gartner.com/technology/home.jsp</a:t>
            </a:r>
            <a:endParaRPr/>
          </a:p>
          <a:p>
            <a:pPr indent="-457200" lvl="0" marL="457200" marR="0" rtl="0" algn="l">
              <a:spcBef>
                <a:spcPts val="0"/>
              </a:spcBef>
              <a:spcAft>
                <a:spcPts val="0"/>
              </a:spcAft>
              <a:buNone/>
            </a:pPr>
            <a:r>
              <a:t/>
            </a:r>
            <a:endParaRPr sz="2000">
              <a:solidFill>
                <a:schemeClr val="dk1"/>
              </a:solidFill>
              <a:latin typeface="Verdana"/>
              <a:ea typeface="Verdana"/>
              <a:cs typeface="Verdana"/>
              <a:sym typeface="Verdana"/>
            </a:endParaRPr>
          </a:p>
        </p:txBody>
      </p:sp>
      <p:sp>
        <p:nvSpPr>
          <p:cNvPr id="299" name="Google Shape;299;p28"/>
          <p:cNvSpPr txBox="1"/>
          <p:nvPr/>
        </p:nvSpPr>
        <p:spPr>
          <a:xfrm>
            <a:off x="1066800" y="533400"/>
            <a:ext cx="7406640" cy="685800"/>
          </a:xfrm>
          <a:prstGeom prst="rect">
            <a:avLst/>
          </a:prstGeom>
          <a:noFill/>
          <a:ln>
            <a:noFill/>
          </a:ln>
        </p:spPr>
        <p:txBody>
          <a:bodyPr anchorCtr="0" anchor="t" bIns="45700" lIns="91425" spcFirstLastPara="1" rIns="91425" wrap="square" tIns="0">
            <a:normAutofit/>
          </a:bodyPr>
          <a:lstStyle/>
          <a:p>
            <a:pPr indent="0" lvl="0" marL="27432" marR="0" rtl="0" algn="ctr">
              <a:lnSpc>
                <a:spcPct val="100000"/>
              </a:lnSpc>
              <a:spcBef>
                <a:spcPts val="0"/>
              </a:spcBef>
              <a:spcAft>
                <a:spcPts val="0"/>
              </a:spcAft>
              <a:buClr>
                <a:schemeClr val="accent1"/>
              </a:buClr>
              <a:buSzPts val="2080"/>
              <a:buFont typeface="Noto Sans Symbols"/>
              <a:buNone/>
            </a:pPr>
            <a:r>
              <a:rPr b="0" i="0" lang="en-US" sz="2600" u="none" cap="none" strike="noStrike">
                <a:solidFill>
                  <a:srgbClr val="00B050"/>
                </a:solidFill>
                <a:latin typeface="Calibri"/>
                <a:ea typeface="Calibri"/>
                <a:cs typeface="Calibri"/>
                <a:sym typeface="Calibri"/>
              </a:rPr>
              <a:t>Unit – One : </a:t>
            </a:r>
            <a:r>
              <a:rPr lang="en-US" sz="2600">
                <a:solidFill>
                  <a:srgbClr val="00B050"/>
                </a:solidFill>
                <a:latin typeface="Calibri"/>
                <a:ea typeface="Calibri"/>
                <a:cs typeface="Calibri"/>
                <a:sym typeface="Calibri"/>
              </a:rPr>
              <a:t>Introduction</a:t>
            </a:r>
            <a:endParaRPr b="0" i="0" sz="2600" u="none" cap="none" strike="noStrike">
              <a:solidFill>
                <a:srgbClr val="00B050"/>
              </a:solidFill>
              <a:latin typeface="Calibri"/>
              <a:ea typeface="Calibri"/>
              <a:cs typeface="Calibri"/>
              <a:sym typeface="Calibri"/>
            </a:endParaRPr>
          </a:p>
        </p:txBody>
      </p:sp>
      <p:sp>
        <p:nvSpPr>
          <p:cNvPr id="300" name="Google Shape;300;p28"/>
          <p:cNvSpPr txBox="1"/>
          <p:nvPr/>
        </p:nvSpPr>
        <p:spPr>
          <a:xfrm>
            <a:off x="1371600" y="0"/>
            <a:ext cx="7086600" cy="609600"/>
          </a:xfrm>
          <a:prstGeom prst="rect">
            <a:avLst/>
          </a:prstGeom>
          <a:noFill/>
          <a:ln>
            <a:noFill/>
          </a:ln>
        </p:spPr>
        <p:txBody>
          <a:bodyPr anchorCtr="0" anchor="t" bIns="45700" lIns="91425" spcFirstLastPara="1" rIns="91425" wrap="square" tIns="0">
            <a:noAutofit/>
          </a:bodyPr>
          <a:lstStyle/>
          <a:p>
            <a:pPr indent="0" lvl="0" marL="0" marR="0" rtl="0" algn="ctr">
              <a:spcBef>
                <a:spcPts val="0"/>
              </a:spcBef>
              <a:spcAft>
                <a:spcPts val="0"/>
              </a:spcAft>
              <a:buNone/>
            </a:pPr>
            <a:r>
              <a:rPr lang="en-US" sz="3200">
                <a:solidFill>
                  <a:srgbClr val="C00000"/>
                </a:solidFill>
                <a:latin typeface="Calibri"/>
                <a:ea typeface="Calibri"/>
                <a:cs typeface="Calibri"/>
                <a:sym typeface="Calibri"/>
              </a:rPr>
              <a:t>Essential of E-Business</a:t>
            </a:r>
            <a:endParaRPr sz="3200">
              <a:solidFill>
                <a:schemeClr val="dk1"/>
              </a:solidFill>
              <a:latin typeface="Comic Sans MS"/>
              <a:ea typeface="Comic Sans MS"/>
              <a:cs typeface="Comic Sans MS"/>
              <a:sym typeface="Comic Sans MS"/>
            </a:endParaRPr>
          </a:p>
          <a:p>
            <a:pPr indent="0" lvl="0" marL="0" marR="0" rtl="0" algn="l">
              <a:spcBef>
                <a:spcPts val="0"/>
              </a:spcBef>
              <a:spcAft>
                <a:spcPts val="0"/>
              </a:spcAft>
              <a:buNone/>
            </a:pPr>
            <a:r>
              <a:t/>
            </a:r>
            <a:endParaRPr sz="2000">
              <a:solidFill>
                <a:srgbClr val="0070C0"/>
              </a:solidFill>
              <a:latin typeface="Calibri"/>
              <a:ea typeface="Calibri"/>
              <a:cs typeface="Calibri"/>
              <a:sym typeface="Calibri"/>
            </a:endParaRPr>
          </a:p>
        </p:txBody>
      </p:sp>
      <p:pic>
        <p:nvPicPr>
          <p:cNvPr descr="http://digitaltechdiary.com/wp-content/uploads/2015/08/gartner-hype-cycle.png" id="301" name="Google Shape;301;p28"/>
          <p:cNvPicPr preferRelativeResize="0"/>
          <p:nvPr/>
        </p:nvPicPr>
        <p:blipFill rotWithShape="1">
          <a:blip r:embed="rId3">
            <a:alphaModFix/>
          </a:blip>
          <a:srcRect b="0" l="0" r="0" t="0"/>
          <a:stretch/>
        </p:blipFill>
        <p:spPr>
          <a:xfrm>
            <a:off x="1600200" y="2362200"/>
            <a:ext cx="6183550" cy="4471183"/>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29"/>
          <p:cNvSpPr txBox="1"/>
          <p:nvPr/>
        </p:nvSpPr>
        <p:spPr>
          <a:xfrm>
            <a:off x="990600" y="838200"/>
            <a:ext cx="8153400" cy="5715000"/>
          </a:xfrm>
          <a:prstGeom prst="rect">
            <a:avLst/>
          </a:prstGeom>
          <a:noFill/>
          <a:ln>
            <a:noFill/>
          </a:ln>
        </p:spPr>
        <p:txBody>
          <a:bodyPr anchorCtr="0" anchor="t" bIns="45700" lIns="91425" spcFirstLastPara="1" rIns="91425" wrap="square" tIns="0">
            <a:noAutofit/>
          </a:bodyPr>
          <a:lstStyle/>
          <a:p>
            <a:pPr indent="-457200" lvl="0" marL="457200" marR="0" rtl="0" algn="l">
              <a:spcBef>
                <a:spcPts val="0"/>
              </a:spcBef>
              <a:spcAft>
                <a:spcPts val="0"/>
              </a:spcAft>
              <a:buNone/>
            </a:pPr>
            <a:r>
              <a:rPr lang="en-US" sz="2200">
                <a:solidFill>
                  <a:srgbClr val="0070C0"/>
                </a:solidFill>
                <a:latin typeface="Verdana"/>
                <a:ea typeface="Verdana"/>
                <a:cs typeface="Verdana"/>
                <a:sym typeface="Verdana"/>
              </a:rPr>
              <a:t>The History and development trend of E-business</a:t>
            </a:r>
            <a:endParaRPr/>
          </a:p>
          <a:p>
            <a:pPr indent="-457200" lvl="0" marL="457200" marR="0" rtl="0" algn="l">
              <a:spcBef>
                <a:spcPts val="0"/>
              </a:spcBef>
              <a:spcAft>
                <a:spcPts val="0"/>
              </a:spcAft>
              <a:buNone/>
            </a:pPr>
            <a:r>
              <a:t/>
            </a:r>
            <a:endParaRPr sz="2000">
              <a:solidFill>
                <a:srgbClr val="FF0000"/>
              </a:solidFill>
              <a:latin typeface="Verdana"/>
              <a:ea typeface="Verdana"/>
              <a:cs typeface="Verdana"/>
              <a:sym typeface="Verdana"/>
            </a:endParaRPr>
          </a:p>
          <a:p>
            <a:pPr indent="-457200" lvl="0" marL="457200" marR="0" rtl="0" algn="l">
              <a:spcBef>
                <a:spcPts val="0"/>
              </a:spcBef>
              <a:spcAft>
                <a:spcPts val="0"/>
              </a:spcAft>
              <a:buNone/>
            </a:pPr>
            <a:r>
              <a:rPr lang="en-US" sz="2000">
                <a:solidFill>
                  <a:srgbClr val="FF0000"/>
                </a:solidFill>
                <a:latin typeface="Verdana"/>
                <a:ea typeface="Verdana"/>
                <a:cs typeface="Verdana"/>
                <a:sym typeface="Verdana"/>
              </a:rPr>
              <a:t>The five stages of Hype cycle are</a:t>
            </a:r>
            <a:r>
              <a:rPr lang="en-US" sz="2000">
                <a:solidFill>
                  <a:schemeClr val="dk1"/>
                </a:solidFill>
                <a:latin typeface="Verdana"/>
                <a:ea typeface="Verdana"/>
                <a:cs typeface="Verdana"/>
                <a:sym typeface="Verdana"/>
              </a:rPr>
              <a:t>:</a:t>
            </a:r>
            <a:endParaRPr/>
          </a:p>
          <a:p>
            <a:pPr indent="-457200" lvl="0" marL="457200" marR="0" rtl="0" algn="l">
              <a:spcBef>
                <a:spcPts val="0"/>
              </a:spcBef>
              <a:spcAft>
                <a:spcPts val="0"/>
              </a:spcAft>
              <a:buClr>
                <a:schemeClr val="dk1"/>
              </a:buClr>
              <a:buSzPts val="2000"/>
              <a:buFont typeface="Verdana"/>
              <a:buAutoNum type="arabicPeriod"/>
            </a:pPr>
            <a:r>
              <a:rPr lang="en-US" sz="2000">
                <a:solidFill>
                  <a:schemeClr val="dk1"/>
                </a:solidFill>
                <a:latin typeface="Verdana"/>
                <a:ea typeface="Verdana"/>
                <a:cs typeface="Verdana"/>
                <a:sym typeface="Verdana"/>
              </a:rPr>
              <a:t>Technology Trigger: </a:t>
            </a:r>
            <a:endParaRPr/>
          </a:p>
          <a:p>
            <a:pPr indent="-457200" lvl="0" marL="457200" marR="0" rtl="0" algn="l">
              <a:spcBef>
                <a:spcPts val="0"/>
              </a:spcBef>
              <a:spcAft>
                <a:spcPts val="0"/>
              </a:spcAft>
              <a:buClr>
                <a:schemeClr val="dk1"/>
              </a:buClr>
              <a:buSzPts val="2000"/>
              <a:buFont typeface="Verdana"/>
              <a:buAutoNum type="arabicPeriod"/>
            </a:pPr>
            <a:r>
              <a:rPr lang="en-US" sz="2000">
                <a:solidFill>
                  <a:schemeClr val="dk1"/>
                </a:solidFill>
                <a:latin typeface="Verdana"/>
                <a:ea typeface="Verdana"/>
                <a:cs typeface="Verdana"/>
                <a:sym typeface="Verdana"/>
              </a:rPr>
              <a:t>Peak of inflated expectations:</a:t>
            </a:r>
            <a:endParaRPr/>
          </a:p>
          <a:p>
            <a:pPr indent="-457200" lvl="0" marL="457200" marR="0" rtl="0" algn="l">
              <a:spcBef>
                <a:spcPts val="0"/>
              </a:spcBef>
              <a:spcAft>
                <a:spcPts val="0"/>
              </a:spcAft>
              <a:buClr>
                <a:schemeClr val="dk1"/>
              </a:buClr>
              <a:buSzPts val="2000"/>
              <a:buFont typeface="Verdana"/>
              <a:buAutoNum type="arabicPeriod"/>
            </a:pPr>
            <a:r>
              <a:rPr lang="en-US" sz="2000">
                <a:solidFill>
                  <a:schemeClr val="dk1"/>
                </a:solidFill>
                <a:latin typeface="Verdana"/>
                <a:ea typeface="Verdana"/>
                <a:cs typeface="Verdana"/>
                <a:sym typeface="Verdana"/>
              </a:rPr>
              <a:t>Trough of disillusionment:</a:t>
            </a:r>
            <a:endParaRPr/>
          </a:p>
          <a:p>
            <a:pPr indent="-457200" lvl="0" marL="457200" marR="0" rtl="0" algn="l">
              <a:spcBef>
                <a:spcPts val="0"/>
              </a:spcBef>
              <a:spcAft>
                <a:spcPts val="0"/>
              </a:spcAft>
              <a:buClr>
                <a:schemeClr val="dk1"/>
              </a:buClr>
              <a:buSzPts val="2000"/>
              <a:buFont typeface="Verdana"/>
              <a:buAutoNum type="arabicPeriod"/>
            </a:pPr>
            <a:r>
              <a:rPr lang="en-US" sz="2000">
                <a:solidFill>
                  <a:schemeClr val="dk1"/>
                </a:solidFill>
                <a:latin typeface="Verdana"/>
                <a:ea typeface="Verdana"/>
                <a:cs typeface="Verdana"/>
                <a:sym typeface="Verdana"/>
              </a:rPr>
              <a:t>Slope of enlightenment:</a:t>
            </a:r>
            <a:endParaRPr/>
          </a:p>
          <a:p>
            <a:pPr indent="-457200" lvl="0" marL="457200" marR="0" rtl="0" algn="l">
              <a:spcBef>
                <a:spcPts val="0"/>
              </a:spcBef>
              <a:spcAft>
                <a:spcPts val="0"/>
              </a:spcAft>
              <a:buClr>
                <a:schemeClr val="dk1"/>
              </a:buClr>
              <a:buSzPts val="2000"/>
              <a:buFont typeface="Verdana"/>
              <a:buAutoNum type="arabicPeriod"/>
            </a:pPr>
            <a:r>
              <a:rPr lang="en-US" sz="2000">
                <a:solidFill>
                  <a:schemeClr val="dk1"/>
                </a:solidFill>
                <a:latin typeface="Verdana"/>
                <a:ea typeface="Verdana"/>
                <a:cs typeface="Verdana"/>
                <a:sym typeface="Verdana"/>
              </a:rPr>
              <a:t>Plateau of productivity:</a:t>
            </a:r>
            <a:endParaRPr/>
          </a:p>
          <a:p>
            <a:pPr indent="-457200" lvl="0" marL="457200" marR="0" rtl="0" algn="l">
              <a:spcBef>
                <a:spcPts val="0"/>
              </a:spcBef>
              <a:spcAft>
                <a:spcPts val="0"/>
              </a:spcAft>
              <a:buNone/>
            </a:pPr>
            <a:r>
              <a:t/>
            </a:r>
            <a:endParaRPr sz="1200">
              <a:solidFill>
                <a:schemeClr val="dk1"/>
              </a:solidFill>
              <a:latin typeface="Verdana"/>
              <a:ea typeface="Verdana"/>
              <a:cs typeface="Verdana"/>
              <a:sym typeface="Verdana"/>
            </a:endParaRPr>
          </a:p>
          <a:p>
            <a:pPr indent="-457200" lvl="0" marL="457200" marR="0" rtl="0" algn="l">
              <a:spcBef>
                <a:spcPts val="0"/>
              </a:spcBef>
              <a:spcAft>
                <a:spcPts val="0"/>
              </a:spcAft>
              <a:buNone/>
            </a:pPr>
            <a:r>
              <a:t/>
            </a:r>
            <a:endParaRPr sz="1200">
              <a:solidFill>
                <a:schemeClr val="dk1"/>
              </a:solidFill>
              <a:latin typeface="Verdana"/>
              <a:ea typeface="Verdana"/>
              <a:cs typeface="Verdana"/>
              <a:sym typeface="Verdana"/>
            </a:endParaRPr>
          </a:p>
          <a:p>
            <a:pPr indent="-457200" lvl="0" marL="457200" marR="0" rtl="0" algn="l">
              <a:spcBef>
                <a:spcPts val="0"/>
              </a:spcBef>
              <a:spcAft>
                <a:spcPts val="0"/>
              </a:spcAft>
              <a:buNone/>
            </a:pPr>
            <a:r>
              <a:rPr lang="en-US" sz="2000">
                <a:solidFill>
                  <a:srgbClr val="0070C0"/>
                </a:solidFill>
                <a:latin typeface="Verdana"/>
                <a:ea typeface="Verdana"/>
                <a:cs typeface="Verdana"/>
                <a:sym typeface="Verdana"/>
              </a:rPr>
              <a:t>Technology Trigger:</a:t>
            </a:r>
            <a:r>
              <a:rPr lang="en-US" sz="2000">
                <a:solidFill>
                  <a:schemeClr val="dk1"/>
                </a:solidFill>
                <a:latin typeface="Verdana"/>
                <a:ea typeface="Verdana"/>
                <a:cs typeface="Verdana"/>
                <a:sym typeface="Verdana"/>
              </a:rPr>
              <a:t> A breakthrough, product launch or other event that generates significant </a:t>
            </a:r>
            <a:r>
              <a:rPr lang="en-US" sz="2000">
                <a:solidFill>
                  <a:srgbClr val="FF0000"/>
                </a:solidFill>
                <a:latin typeface="Verdana"/>
                <a:ea typeface="Verdana"/>
                <a:cs typeface="Verdana"/>
                <a:sym typeface="Verdana"/>
              </a:rPr>
              <a:t>press attention and interest</a:t>
            </a:r>
            <a:r>
              <a:rPr lang="en-US" sz="2000">
                <a:solidFill>
                  <a:schemeClr val="dk1"/>
                </a:solidFill>
                <a:latin typeface="Verdana"/>
                <a:ea typeface="Verdana"/>
                <a:cs typeface="Verdana"/>
                <a:sym typeface="Verdana"/>
              </a:rPr>
              <a:t>. Example: biometrics and e-cash in 2006, mobile robots and cloud computing in 2008.</a:t>
            </a:r>
            <a:endParaRPr/>
          </a:p>
          <a:p>
            <a:pPr indent="-457200" lvl="0" marL="457200" marR="0" rtl="0" algn="l">
              <a:spcBef>
                <a:spcPts val="0"/>
              </a:spcBef>
              <a:spcAft>
                <a:spcPts val="0"/>
              </a:spcAft>
              <a:buNone/>
            </a:pPr>
            <a:r>
              <a:t/>
            </a:r>
            <a:endParaRPr sz="2000">
              <a:solidFill>
                <a:srgbClr val="0070C0"/>
              </a:solidFill>
              <a:latin typeface="Verdana"/>
              <a:ea typeface="Verdana"/>
              <a:cs typeface="Verdana"/>
              <a:sym typeface="Verdana"/>
            </a:endParaRPr>
          </a:p>
          <a:p>
            <a:pPr indent="-457200" lvl="0" marL="457200" marR="0" rtl="0" algn="l">
              <a:spcBef>
                <a:spcPts val="0"/>
              </a:spcBef>
              <a:spcAft>
                <a:spcPts val="0"/>
              </a:spcAft>
              <a:buNone/>
            </a:pPr>
            <a:r>
              <a:rPr lang="en-US" sz="2000">
                <a:solidFill>
                  <a:srgbClr val="0070C0"/>
                </a:solidFill>
                <a:latin typeface="Verdana"/>
                <a:ea typeface="Verdana"/>
                <a:cs typeface="Verdana"/>
                <a:sym typeface="Verdana"/>
              </a:rPr>
              <a:t>Peak of inflated expectations:</a:t>
            </a:r>
            <a:r>
              <a:rPr lang="en-US" sz="2000">
                <a:solidFill>
                  <a:schemeClr val="dk1"/>
                </a:solidFill>
                <a:latin typeface="Verdana"/>
                <a:ea typeface="Verdana"/>
                <a:cs typeface="Verdana"/>
                <a:sym typeface="Verdana"/>
              </a:rPr>
              <a:t> Excessive visibility leads to overenthusiastic and unrealistic expectations. Example: smartcards in 1995, digital paper 2006, green IT in 2008.</a:t>
            </a:r>
            <a:endParaRPr/>
          </a:p>
          <a:p>
            <a:pPr indent="-457200" lvl="0" marL="457200" marR="0" rtl="0" algn="l">
              <a:spcBef>
                <a:spcPts val="0"/>
              </a:spcBef>
              <a:spcAft>
                <a:spcPts val="0"/>
              </a:spcAft>
              <a:buNone/>
            </a:pPr>
            <a:r>
              <a:t/>
            </a:r>
            <a:endParaRPr sz="2000">
              <a:solidFill>
                <a:schemeClr val="dk1"/>
              </a:solidFill>
              <a:latin typeface="Verdana"/>
              <a:ea typeface="Verdana"/>
              <a:cs typeface="Verdana"/>
              <a:sym typeface="Verdana"/>
            </a:endParaRPr>
          </a:p>
          <a:p>
            <a:pPr indent="-457200" lvl="0" marL="457200" marR="0" rtl="0" algn="l">
              <a:spcBef>
                <a:spcPts val="0"/>
              </a:spcBef>
              <a:spcAft>
                <a:spcPts val="0"/>
              </a:spcAft>
              <a:buNone/>
            </a:pPr>
            <a:r>
              <a:t/>
            </a:r>
            <a:endParaRPr sz="2000">
              <a:solidFill>
                <a:schemeClr val="dk1"/>
              </a:solidFill>
              <a:latin typeface="Verdana"/>
              <a:ea typeface="Verdana"/>
              <a:cs typeface="Verdana"/>
              <a:sym typeface="Verdana"/>
            </a:endParaRPr>
          </a:p>
        </p:txBody>
      </p:sp>
      <p:sp>
        <p:nvSpPr>
          <p:cNvPr id="307" name="Google Shape;307;p29"/>
          <p:cNvSpPr txBox="1"/>
          <p:nvPr/>
        </p:nvSpPr>
        <p:spPr>
          <a:xfrm>
            <a:off x="1066800" y="457200"/>
            <a:ext cx="7406640" cy="685800"/>
          </a:xfrm>
          <a:prstGeom prst="rect">
            <a:avLst/>
          </a:prstGeom>
          <a:noFill/>
          <a:ln>
            <a:noFill/>
          </a:ln>
        </p:spPr>
        <p:txBody>
          <a:bodyPr anchorCtr="0" anchor="t" bIns="45700" lIns="91425" spcFirstLastPara="1" rIns="91425" wrap="square" tIns="0">
            <a:normAutofit/>
          </a:bodyPr>
          <a:lstStyle/>
          <a:p>
            <a:pPr indent="0" lvl="0" marL="27432" marR="0" rtl="0" algn="ctr">
              <a:lnSpc>
                <a:spcPct val="100000"/>
              </a:lnSpc>
              <a:spcBef>
                <a:spcPts val="0"/>
              </a:spcBef>
              <a:spcAft>
                <a:spcPts val="0"/>
              </a:spcAft>
              <a:buClr>
                <a:schemeClr val="accent1"/>
              </a:buClr>
              <a:buSzPts val="2080"/>
              <a:buFont typeface="Noto Sans Symbols"/>
              <a:buNone/>
            </a:pPr>
            <a:r>
              <a:rPr b="0" i="0" lang="en-US" sz="2600" u="none" cap="none" strike="noStrike">
                <a:solidFill>
                  <a:srgbClr val="00B050"/>
                </a:solidFill>
                <a:latin typeface="Calibri"/>
                <a:ea typeface="Calibri"/>
                <a:cs typeface="Calibri"/>
                <a:sym typeface="Calibri"/>
              </a:rPr>
              <a:t>Unit – One : </a:t>
            </a:r>
            <a:r>
              <a:rPr lang="en-US" sz="2600">
                <a:solidFill>
                  <a:srgbClr val="00B050"/>
                </a:solidFill>
                <a:latin typeface="Calibri"/>
                <a:ea typeface="Calibri"/>
                <a:cs typeface="Calibri"/>
                <a:sym typeface="Calibri"/>
              </a:rPr>
              <a:t>Introduction</a:t>
            </a:r>
            <a:endParaRPr b="0" i="0" sz="2600" u="none" cap="none" strike="noStrike">
              <a:solidFill>
                <a:srgbClr val="00B050"/>
              </a:solidFill>
              <a:latin typeface="Calibri"/>
              <a:ea typeface="Calibri"/>
              <a:cs typeface="Calibri"/>
              <a:sym typeface="Calibri"/>
            </a:endParaRPr>
          </a:p>
        </p:txBody>
      </p:sp>
      <p:sp>
        <p:nvSpPr>
          <p:cNvPr id="308" name="Google Shape;308;p29"/>
          <p:cNvSpPr txBox="1"/>
          <p:nvPr/>
        </p:nvSpPr>
        <p:spPr>
          <a:xfrm>
            <a:off x="1371600" y="0"/>
            <a:ext cx="7086600" cy="609600"/>
          </a:xfrm>
          <a:prstGeom prst="rect">
            <a:avLst/>
          </a:prstGeom>
          <a:noFill/>
          <a:ln>
            <a:noFill/>
          </a:ln>
        </p:spPr>
        <p:txBody>
          <a:bodyPr anchorCtr="0" anchor="t" bIns="45700" lIns="91425" spcFirstLastPara="1" rIns="91425" wrap="square" tIns="0">
            <a:noAutofit/>
          </a:bodyPr>
          <a:lstStyle/>
          <a:p>
            <a:pPr indent="0" lvl="0" marL="0" marR="0" rtl="0" algn="ctr">
              <a:spcBef>
                <a:spcPts val="0"/>
              </a:spcBef>
              <a:spcAft>
                <a:spcPts val="0"/>
              </a:spcAft>
              <a:buNone/>
            </a:pPr>
            <a:r>
              <a:rPr lang="en-US" sz="3200">
                <a:solidFill>
                  <a:srgbClr val="C00000"/>
                </a:solidFill>
                <a:latin typeface="Calibri"/>
                <a:ea typeface="Calibri"/>
                <a:cs typeface="Calibri"/>
                <a:sym typeface="Calibri"/>
              </a:rPr>
              <a:t>Essential of E-Business</a:t>
            </a:r>
            <a:endParaRPr sz="3200">
              <a:solidFill>
                <a:schemeClr val="dk1"/>
              </a:solidFill>
              <a:latin typeface="Comic Sans MS"/>
              <a:ea typeface="Comic Sans MS"/>
              <a:cs typeface="Comic Sans MS"/>
              <a:sym typeface="Comic Sans MS"/>
            </a:endParaRPr>
          </a:p>
          <a:p>
            <a:pPr indent="0" lvl="0" marL="0" marR="0" rtl="0" algn="l">
              <a:spcBef>
                <a:spcPts val="0"/>
              </a:spcBef>
              <a:spcAft>
                <a:spcPts val="0"/>
              </a:spcAft>
              <a:buNone/>
            </a:pPr>
            <a:r>
              <a:t/>
            </a:r>
            <a:endParaRPr sz="2000">
              <a:solidFill>
                <a:srgbClr val="0070C0"/>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3"/>
          <p:cNvSpPr txBox="1"/>
          <p:nvPr/>
        </p:nvSpPr>
        <p:spPr>
          <a:xfrm>
            <a:off x="990600" y="1066800"/>
            <a:ext cx="8077200" cy="5486400"/>
          </a:xfrm>
          <a:prstGeom prst="rect">
            <a:avLst/>
          </a:prstGeom>
          <a:noFill/>
          <a:ln>
            <a:noFill/>
          </a:ln>
        </p:spPr>
        <p:txBody>
          <a:bodyPr anchorCtr="0" anchor="t" bIns="45700" lIns="91425" spcFirstLastPara="1" rIns="91425" wrap="square" tIns="0">
            <a:noAutofit/>
          </a:bodyPr>
          <a:lstStyle/>
          <a:p>
            <a:pPr indent="0" lvl="0" marL="0" marR="0" rtl="0" algn="l">
              <a:spcBef>
                <a:spcPts val="0"/>
              </a:spcBef>
              <a:spcAft>
                <a:spcPts val="0"/>
              </a:spcAft>
              <a:buNone/>
            </a:pPr>
            <a:r>
              <a:rPr b="1" lang="en-US" sz="1800">
                <a:solidFill>
                  <a:srgbClr val="0070C0"/>
                </a:solidFill>
                <a:latin typeface="Verdana"/>
                <a:ea typeface="Verdana"/>
                <a:cs typeface="Verdana"/>
                <a:sym typeface="Verdana"/>
              </a:rPr>
              <a:t>Unit 1:</a:t>
            </a:r>
            <a:r>
              <a:rPr lang="en-US" sz="1800">
                <a:solidFill>
                  <a:srgbClr val="0070C0"/>
                </a:solidFill>
                <a:latin typeface="Verdana"/>
                <a:ea typeface="Verdana"/>
                <a:cs typeface="Verdana"/>
                <a:sym typeface="Verdana"/>
              </a:rPr>
              <a:t> </a:t>
            </a:r>
            <a:r>
              <a:rPr b="1" lang="en-US" sz="1800">
                <a:solidFill>
                  <a:srgbClr val="0070C0"/>
                </a:solidFill>
                <a:latin typeface="Verdana"/>
                <a:ea typeface="Verdana"/>
                <a:cs typeface="Verdana"/>
                <a:sym typeface="Verdana"/>
              </a:rPr>
              <a:t>Introduction 					6 Hours</a:t>
            </a:r>
            <a:endParaRPr sz="1800">
              <a:solidFill>
                <a:srgbClr val="0070C0"/>
              </a:solidFill>
              <a:latin typeface="Verdana"/>
              <a:ea typeface="Verdana"/>
              <a:cs typeface="Verdana"/>
              <a:sym typeface="Verdana"/>
            </a:endParaRPr>
          </a:p>
          <a:p>
            <a:pPr indent="0" lvl="0" marL="0" marR="0" rtl="0" algn="l">
              <a:spcBef>
                <a:spcPts val="0"/>
              </a:spcBef>
              <a:spcAft>
                <a:spcPts val="0"/>
              </a:spcAft>
              <a:buNone/>
            </a:pPr>
            <a:r>
              <a:rPr lang="en-US" sz="1800">
                <a:solidFill>
                  <a:schemeClr val="dk1"/>
                </a:solidFill>
                <a:latin typeface="Verdana"/>
                <a:ea typeface="Verdana"/>
                <a:cs typeface="Verdana"/>
                <a:sym typeface="Verdana"/>
              </a:rPr>
              <a:t>Concept of e-business; Nature, scope, and impact of e-business technologies; Difference between e-business and e-commerce; History and development of e-business; Advantages of e-business; Business model for e-products and e-services; Contribution of e-business technologies to economic growth, market, competitiveness, and productivity.</a:t>
            </a:r>
            <a:endParaRPr/>
          </a:p>
          <a:p>
            <a:pPr indent="0" lvl="0" marL="0" marR="0" rtl="0" algn="l">
              <a:spcBef>
                <a:spcPts val="0"/>
              </a:spcBef>
              <a:spcAft>
                <a:spcPts val="0"/>
              </a:spcAft>
              <a:buNone/>
            </a:pPr>
            <a:r>
              <a:rPr lang="en-US" sz="1800">
                <a:solidFill>
                  <a:schemeClr val="dk1"/>
                </a:solidFill>
                <a:latin typeface="Verdana"/>
                <a:ea typeface="Verdana"/>
                <a:cs typeface="Verdana"/>
                <a:sym typeface="Verdana"/>
              </a:rPr>
              <a:t> </a:t>
            </a:r>
            <a:endParaRPr/>
          </a:p>
          <a:p>
            <a:pPr indent="0" lvl="0" marL="0" marR="0" rtl="0" algn="l">
              <a:spcBef>
                <a:spcPts val="0"/>
              </a:spcBef>
              <a:spcAft>
                <a:spcPts val="0"/>
              </a:spcAft>
              <a:buNone/>
            </a:pPr>
            <a:r>
              <a:rPr b="1" lang="en-US" sz="1800">
                <a:solidFill>
                  <a:srgbClr val="0070C0"/>
                </a:solidFill>
                <a:latin typeface="Verdana"/>
                <a:ea typeface="Verdana"/>
                <a:cs typeface="Verdana"/>
                <a:sym typeface="Verdana"/>
              </a:rPr>
              <a:t>Unit 2:</a:t>
            </a:r>
            <a:r>
              <a:rPr lang="en-US" sz="1800">
                <a:solidFill>
                  <a:srgbClr val="0070C0"/>
                </a:solidFill>
                <a:latin typeface="Verdana"/>
                <a:ea typeface="Verdana"/>
                <a:cs typeface="Verdana"/>
                <a:sym typeface="Verdana"/>
              </a:rPr>
              <a:t> </a:t>
            </a:r>
            <a:r>
              <a:rPr b="1" lang="en-US" sz="1800">
                <a:solidFill>
                  <a:srgbClr val="0070C0"/>
                </a:solidFill>
                <a:latin typeface="Verdana"/>
                <a:ea typeface="Verdana"/>
                <a:cs typeface="Verdana"/>
                <a:sym typeface="Verdana"/>
              </a:rPr>
              <a:t>Technologies in e-business			8 Hours</a:t>
            </a:r>
            <a:endParaRPr sz="1800">
              <a:solidFill>
                <a:srgbClr val="0070C0"/>
              </a:solidFill>
              <a:latin typeface="Verdana"/>
              <a:ea typeface="Verdana"/>
              <a:cs typeface="Verdana"/>
              <a:sym typeface="Verdana"/>
            </a:endParaRPr>
          </a:p>
          <a:p>
            <a:pPr indent="0" lvl="0" marL="0" marR="0" rtl="0" algn="l">
              <a:spcBef>
                <a:spcPts val="0"/>
              </a:spcBef>
              <a:spcAft>
                <a:spcPts val="0"/>
              </a:spcAft>
              <a:buNone/>
            </a:pPr>
            <a:r>
              <a:rPr lang="en-US" sz="1800">
                <a:solidFill>
                  <a:schemeClr val="dk1"/>
                </a:solidFill>
                <a:latin typeface="Verdana"/>
                <a:ea typeface="Verdana"/>
                <a:cs typeface="Verdana"/>
                <a:sym typeface="Verdana"/>
              </a:rPr>
              <a:t>Introduction; e-business technologies - hardware, e-business software applications, internet and World Wide Web; Database management system; e-business security; Online payment technology; IT/IS evaluation and e-business; Social consequences of e-business technologies.  </a:t>
            </a:r>
            <a:endParaRPr/>
          </a:p>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a:p>
            <a:pPr indent="0" lvl="0" marL="0" marR="0" rtl="0" algn="l">
              <a:spcBef>
                <a:spcPts val="0"/>
              </a:spcBef>
              <a:spcAft>
                <a:spcPts val="0"/>
              </a:spcAft>
              <a:buNone/>
            </a:pPr>
            <a:r>
              <a:rPr b="1" lang="en-US" sz="1800">
                <a:solidFill>
                  <a:srgbClr val="0070C0"/>
                </a:solidFill>
                <a:latin typeface="Verdana"/>
                <a:ea typeface="Verdana"/>
                <a:cs typeface="Verdana"/>
                <a:sym typeface="Verdana"/>
              </a:rPr>
              <a:t>Unit 3: Digital Marketing				7 Hours</a:t>
            </a:r>
            <a:endParaRPr sz="1800">
              <a:solidFill>
                <a:srgbClr val="0070C0"/>
              </a:solidFill>
              <a:latin typeface="Verdana"/>
              <a:ea typeface="Verdana"/>
              <a:cs typeface="Verdana"/>
              <a:sym typeface="Verdana"/>
            </a:endParaRPr>
          </a:p>
          <a:p>
            <a:pPr indent="0" lvl="0" marL="0" marR="0" rtl="0" algn="l">
              <a:spcBef>
                <a:spcPts val="0"/>
              </a:spcBef>
              <a:spcAft>
                <a:spcPts val="0"/>
              </a:spcAft>
              <a:buNone/>
            </a:pPr>
            <a:r>
              <a:rPr lang="en-US" sz="1800">
                <a:solidFill>
                  <a:schemeClr val="dk1"/>
                </a:solidFill>
                <a:latin typeface="Verdana"/>
                <a:ea typeface="Verdana"/>
                <a:cs typeface="Verdana"/>
                <a:sym typeface="Verdana"/>
              </a:rPr>
              <a:t>Concept; Effects of e-business technologies on marketing strategy, customer retention and e-CRM; Measuring the extent of digital marketing activity; Market analysis; Digital marketing tools; Viral marketing.</a:t>
            </a:r>
            <a:endParaRPr/>
          </a:p>
          <a:p>
            <a:pPr indent="0" lvl="0" marL="0" marR="0" rtl="0" algn="l">
              <a:spcBef>
                <a:spcPts val="0"/>
              </a:spcBef>
              <a:spcAft>
                <a:spcPts val="0"/>
              </a:spcAft>
              <a:buNone/>
            </a:pPr>
            <a:r>
              <a:rPr lang="en-US" sz="1800">
                <a:solidFill>
                  <a:schemeClr val="dk1"/>
                </a:solidFill>
                <a:latin typeface="Verdana"/>
                <a:ea typeface="Verdana"/>
                <a:cs typeface="Verdana"/>
                <a:sym typeface="Verdana"/>
              </a:rPr>
              <a:t> </a:t>
            </a:r>
            <a:endParaRPr/>
          </a:p>
          <a:p>
            <a:pPr indent="-457200" lvl="0" marL="457200" marR="0" rtl="0" algn="l">
              <a:spcBef>
                <a:spcPts val="0"/>
              </a:spcBef>
              <a:spcAft>
                <a:spcPts val="0"/>
              </a:spcAft>
              <a:buNone/>
            </a:pPr>
            <a:r>
              <a:t/>
            </a:r>
            <a:endParaRPr sz="1800">
              <a:solidFill>
                <a:schemeClr val="dk1"/>
              </a:solidFill>
              <a:latin typeface="Verdana"/>
              <a:ea typeface="Verdana"/>
              <a:cs typeface="Verdana"/>
              <a:sym typeface="Verdana"/>
            </a:endParaRPr>
          </a:p>
          <a:p>
            <a:pPr indent="-457200" lvl="0" marL="457200" marR="0" rtl="0" algn="l">
              <a:lnSpc>
                <a:spcPct val="150000"/>
              </a:lnSpc>
              <a:spcBef>
                <a:spcPts val="0"/>
              </a:spcBef>
              <a:spcAft>
                <a:spcPts val="0"/>
              </a:spcAft>
              <a:buNone/>
            </a:pPr>
            <a:r>
              <a:t/>
            </a:r>
            <a:endParaRPr b="0" i="0" sz="1800" u="none" cap="none" strike="noStrike">
              <a:solidFill>
                <a:srgbClr val="0070C0"/>
              </a:solidFill>
              <a:latin typeface="Verdana"/>
              <a:ea typeface="Verdana"/>
              <a:cs typeface="Verdana"/>
              <a:sym typeface="Verdana"/>
            </a:endParaRPr>
          </a:p>
        </p:txBody>
      </p:sp>
      <p:sp>
        <p:nvSpPr>
          <p:cNvPr id="110" name="Google Shape;110;p3"/>
          <p:cNvSpPr txBox="1"/>
          <p:nvPr/>
        </p:nvSpPr>
        <p:spPr>
          <a:xfrm>
            <a:off x="1066800" y="533400"/>
            <a:ext cx="7406640" cy="685800"/>
          </a:xfrm>
          <a:prstGeom prst="rect">
            <a:avLst/>
          </a:prstGeom>
          <a:noFill/>
          <a:ln>
            <a:noFill/>
          </a:ln>
        </p:spPr>
        <p:txBody>
          <a:bodyPr anchorCtr="0" anchor="t" bIns="45700" lIns="91425" spcFirstLastPara="1" rIns="91425" wrap="square" tIns="0">
            <a:normAutofit/>
          </a:bodyPr>
          <a:lstStyle/>
          <a:p>
            <a:pPr indent="0" lvl="0" marL="27432" marR="0" rtl="0" algn="ctr">
              <a:lnSpc>
                <a:spcPct val="100000"/>
              </a:lnSpc>
              <a:spcBef>
                <a:spcPts val="0"/>
              </a:spcBef>
              <a:spcAft>
                <a:spcPts val="0"/>
              </a:spcAft>
              <a:buClr>
                <a:schemeClr val="accent1"/>
              </a:buClr>
              <a:buSzPts val="2080"/>
              <a:buFont typeface="Noto Sans Symbols"/>
              <a:buNone/>
            </a:pPr>
            <a:r>
              <a:rPr b="0" i="0" lang="en-US" sz="2600" u="none" cap="none" strike="noStrike">
                <a:solidFill>
                  <a:srgbClr val="00B050"/>
                </a:solidFill>
                <a:latin typeface="Calibri"/>
                <a:ea typeface="Calibri"/>
                <a:cs typeface="Calibri"/>
                <a:sym typeface="Calibri"/>
              </a:rPr>
              <a:t>Chapter outlines</a:t>
            </a:r>
            <a:endParaRPr b="0" i="0" sz="2600" u="none" cap="none" strike="noStrike">
              <a:solidFill>
                <a:srgbClr val="00B050"/>
              </a:solidFill>
              <a:latin typeface="Calibri"/>
              <a:ea typeface="Calibri"/>
              <a:cs typeface="Calibri"/>
              <a:sym typeface="Calibri"/>
            </a:endParaRPr>
          </a:p>
        </p:txBody>
      </p:sp>
      <p:sp>
        <p:nvSpPr>
          <p:cNvPr id="111" name="Google Shape;111;p3"/>
          <p:cNvSpPr txBox="1"/>
          <p:nvPr/>
        </p:nvSpPr>
        <p:spPr>
          <a:xfrm>
            <a:off x="1371600" y="76200"/>
            <a:ext cx="7086600" cy="609600"/>
          </a:xfrm>
          <a:prstGeom prst="rect">
            <a:avLst/>
          </a:prstGeom>
          <a:noFill/>
          <a:ln>
            <a:noFill/>
          </a:ln>
        </p:spPr>
        <p:txBody>
          <a:bodyPr anchorCtr="0" anchor="t" bIns="45700" lIns="91425" spcFirstLastPara="1" rIns="91425" wrap="square" tIns="0">
            <a:noAutofit/>
          </a:bodyPr>
          <a:lstStyle/>
          <a:p>
            <a:pPr indent="0" lvl="0" marL="0" marR="0" rtl="0" algn="ctr">
              <a:spcBef>
                <a:spcPts val="0"/>
              </a:spcBef>
              <a:spcAft>
                <a:spcPts val="0"/>
              </a:spcAft>
              <a:buNone/>
            </a:pPr>
            <a:r>
              <a:rPr lang="en-US" sz="3200">
                <a:solidFill>
                  <a:srgbClr val="C00000"/>
                </a:solidFill>
                <a:latin typeface="Calibri"/>
                <a:ea typeface="Calibri"/>
                <a:cs typeface="Calibri"/>
                <a:sym typeface="Calibri"/>
              </a:rPr>
              <a:t>Essential of E-Business</a:t>
            </a:r>
            <a:endParaRPr sz="3200">
              <a:solidFill>
                <a:schemeClr val="dk1"/>
              </a:solidFill>
              <a:latin typeface="Comic Sans MS"/>
              <a:ea typeface="Comic Sans MS"/>
              <a:cs typeface="Comic Sans MS"/>
              <a:sym typeface="Comic Sans MS"/>
            </a:endParaRPr>
          </a:p>
          <a:p>
            <a:pPr indent="0" lvl="0" marL="0" marR="0" rtl="0" algn="l">
              <a:spcBef>
                <a:spcPts val="0"/>
              </a:spcBef>
              <a:spcAft>
                <a:spcPts val="0"/>
              </a:spcAft>
              <a:buNone/>
            </a:pPr>
            <a:r>
              <a:t/>
            </a:r>
            <a:endParaRPr sz="2000">
              <a:solidFill>
                <a:srgbClr val="0070C0"/>
              </a:solidFill>
              <a:latin typeface="Calibri"/>
              <a:ea typeface="Calibri"/>
              <a:cs typeface="Calibri"/>
              <a:sym typeface="Calibri"/>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30"/>
          <p:cNvSpPr txBox="1"/>
          <p:nvPr/>
        </p:nvSpPr>
        <p:spPr>
          <a:xfrm>
            <a:off x="990600" y="838200"/>
            <a:ext cx="8153400" cy="5715000"/>
          </a:xfrm>
          <a:prstGeom prst="rect">
            <a:avLst/>
          </a:prstGeom>
          <a:noFill/>
          <a:ln>
            <a:noFill/>
          </a:ln>
        </p:spPr>
        <p:txBody>
          <a:bodyPr anchorCtr="0" anchor="t" bIns="45700" lIns="91425" spcFirstLastPara="1" rIns="91425" wrap="square" tIns="0">
            <a:noAutofit/>
          </a:bodyPr>
          <a:lstStyle/>
          <a:p>
            <a:pPr indent="-457200" lvl="0" marL="457200" marR="0" rtl="0" algn="l">
              <a:spcBef>
                <a:spcPts val="0"/>
              </a:spcBef>
              <a:spcAft>
                <a:spcPts val="0"/>
              </a:spcAft>
              <a:buNone/>
            </a:pPr>
            <a:r>
              <a:rPr lang="en-US" sz="2200">
                <a:solidFill>
                  <a:srgbClr val="0070C0"/>
                </a:solidFill>
                <a:latin typeface="Verdana"/>
                <a:ea typeface="Verdana"/>
                <a:cs typeface="Verdana"/>
                <a:sym typeface="Verdana"/>
              </a:rPr>
              <a:t>The History and development trend of E-business (Contd.)</a:t>
            </a:r>
            <a:endParaRPr/>
          </a:p>
          <a:p>
            <a:pPr indent="-457200" lvl="0" marL="457200" marR="0" rtl="0" algn="l">
              <a:spcBef>
                <a:spcPts val="0"/>
              </a:spcBef>
              <a:spcAft>
                <a:spcPts val="0"/>
              </a:spcAft>
              <a:buNone/>
            </a:pPr>
            <a:r>
              <a:t/>
            </a:r>
            <a:endParaRPr sz="1200">
              <a:solidFill>
                <a:schemeClr val="dk1"/>
              </a:solidFill>
              <a:latin typeface="Verdana"/>
              <a:ea typeface="Verdana"/>
              <a:cs typeface="Verdana"/>
              <a:sym typeface="Verdana"/>
            </a:endParaRPr>
          </a:p>
          <a:p>
            <a:pPr indent="-457200" lvl="0" marL="457200" marR="0" rtl="0" algn="l">
              <a:spcBef>
                <a:spcPts val="0"/>
              </a:spcBef>
              <a:spcAft>
                <a:spcPts val="0"/>
              </a:spcAft>
              <a:buNone/>
            </a:pPr>
            <a:r>
              <a:rPr lang="en-US" sz="2000">
                <a:solidFill>
                  <a:srgbClr val="0070C0"/>
                </a:solidFill>
                <a:latin typeface="Verdana"/>
                <a:ea typeface="Verdana"/>
                <a:cs typeface="Verdana"/>
                <a:sym typeface="Verdana"/>
              </a:rPr>
              <a:t>Trough of disillusionment:</a:t>
            </a:r>
            <a:r>
              <a:rPr lang="en-US" sz="2000">
                <a:solidFill>
                  <a:schemeClr val="dk1"/>
                </a:solidFill>
                <a:latin typeface="Verdana"/>
                <a:ea typeface="Verdana"/>
                <a:cs typeface="Verdana"/>
                <a:sym typeface="Verdana"/>
              </a:rPr>
              <a:t> Failure to meet unrealistic expectations leads to abandonment of technology by press and other commentators, who move on ‘next big thing’. Example: 1995 personal Digital Assistants (PDAs), In 2006 wikis etc </a:t>
            </a:r>
            <a:endParaRPr/>
          </a:p>
          <a:p>
            <a:pPr indent="-457200" lvl="0" marL="457200" marR="0" rtl="0" algn="l">
              <a:spcBef>
                <a:spcPts val="0"/>
              </a:spcBef>
              <a:spcAft>
                <a:spcPts val="0"/>
              </a:spcAft>
              <a:buNone/>
            </a:pPr>
            <a:r>
              <a:rPr lang="en-US" sz="2000">
                <a:solidFill>
                  <a:srgbClr val="0070C0"/>
                </a:solidFill>
                <a:latin typeface="Verdana"/>
                <a:ea typeface="Verdana"/>
                <a:cs typeface="Verdana"/>
                <a:sym typeface="Verdana"/>
              </a:rPr>
              <a:t>Slope of enlightenment:</a:t>
            </a:r>
            <a:r>
              <a:rPr lang="en-US" sz="2000">
                <a:solidFill>
                  <a:schemeClr val="dk1"/>
                </a:solidFill>
                <a:latin typeface="Verdana"/>
                <a:ea typeface="Verdana"/>
                <a:cs typeface="Verdana"/>
                <a:sym typeface="Verdana"/>
              </a:rPr>
              <a:t> Experimentations in rigor way to understand the benefits and practical application of technology by the users/organizations. Example: Speech recognition in 1995, desktop videoconferencing in 1996, location aware applications in 2008 </a:t>
            </a:r>
            <a:endParaRPr/>
          </a:p>
          <a:p>
            <a:pPr indent="-457200" lvl="0" marL="457200" marR="0" rtl="0" algn="l">
              <a:spcBef>
                <a:spcPts val="0"/>
              </a:spcBef>
              <a:spcAft>
                <a:spcPts val="0"/>
              </a:spcAft>
              <a:buNone/>
            </a:pPr>
            <a:r>
              <a:rPr lang="en-US" sz="2000">
                <a:solidFill>
                  <a:srgbClr val="0070C0"/>
                </a:solidFill>
                <a:latin typeface="Verdana"/>
                <a:ea typeface="Verdana"/>
                <a:cs typeface="Verdana"/>
                <a:sym typeface="Verdana"/>
              </a:rPr>
              <a:t>Plateau of productivity:</a:t>
            </a:r>
            <a:r>
              <a:rPr lang="en-US" sz="2000">
                <a:solidFill>
                  <a:schemeClr val="dk1"/>
                </a:solidFill>
                <a:latin typeface="Verdana"/>
                <a:ea typeface="Verdana"/>
                <a:cs typeface="Verdana"/>
                <a:sym typeface="Verdana"/>
              </a:rPr>
              <a:t> Finally, provided the technology has not become obsolete or superseded, it reaches a point at which benefits became once again widely demonstrated and accepted. Such stability allows further evolution. Example: Database mining and imaging in 2006, VoIP in 2008.</a:t>
            </a:r>
            <a:endParaRPr/>
          </a:p>
          <a:p>
            <a:pPr indent="-457200" lvl="0" marL="457200" marR="0" rtl="0" algn="l">
              <a:spcBef>
                <a:spcPts val="0"/>
              </a:spcBef>
              <a:spcAft>
                <a:spcPts val="0"/>
              </a:spcAft>
              <a:buNone/>
            </a:pPr>
            <a:r>
              <a:t/>
            </a:r>
            <a:endParaRPr sz="2000">
              <a:solidFill>
                <a:schemeClr val="dk1"/>
              </a:solidFill>
              <a:latin typeface="Verdana"/>
              <a:ea typeface="Verdana"/>
              <a:cs typeface="Verdana"/>
              <a:sym typeface="Verdana"/>
            </a:endParaRPr>
          </a:p>
          <a:p>
            <a:pPr indent="-457200" lvl="0" marL="457200" marR="0" rtl="0" algn="l">
              <a:spcBef>
                <a:spcPts val="0"/>
              </a:spcBef>
              <a:spcAft>
                <a:spcPts val="0"/>
              </a:spcAft>
              <a:buNone/>
            </a:pPr>
            <a:r>
              <a:t/>
            </a:r>
            <a:endParaRPr sz="2000">
              <a:solidFill>
                <a:schemeClr val="dk1"/>
              </a:solidFill>
              <a:latin typeface="Verdana"/>
              <a:ea typeface="Verdana"/>
              <a:cs typeface="Verdana"/>
              <a:sym typeface="Verdana"/>
            </a:endParaRPr>
          </a:p>
        </p:txBody>
      </p:sp>
      <p:sp>
        <p:nvSpPr>
          <p:cNvPr id="314" name="Google Shape;314;p30"/>
          <p:cNvSpPr txBox="1"/>
          <p:nvPr/>
        </p:nvSpPr>
        <p:spPr>
          <a:xfrm>
            <a:off x="1066800" y="457200"/>
            <a:ext cx="7406640" cy="685800"/>
          </a:xfrm>
          <a:prstGeom prst="rect">
            <a:avLst/>
          </a:prstGeom>
          <a:noFill/>
          <a:ln>
            <a:noFill/>
          </a:ln>
        </p:spPr>
        <p:txBody>
          <a:bodyPr anchorCtr="0" anchor="t" bIns="45700" lIns="91425" spcFirstLastPara="1" rIns="91425" wrap="square" tIns="0">
            <a:normAutofit/>
          </a:bodyPr>
          <a:lstStyle/>
          <a:p>
            <a:pPr indent="0" lvl="0" marL="27432" marR="0" rtl="0" algn="ctr">
              <a:lnSpc>
                <a:spcPct val="100000"/>
              </a:lnSpc>
              <a:spcBef>
                <a:spcPts val="0"/>
              </a:spcBef>
              <a:spcAft>
                <a:spcPts val="0"/>
              </a:spcAft>
              <a:buClr>
                <a:schemeClr val="accent1"/>
              </a:buClr>
              <a:buSzPts val="2080"/>
              <a:buFont typeface="Noto Sans Symbols"/>
              <a:buNone/>
            </a:pPr>
            <a:r>
              <a:rPr b="0" i="0" lang="en-US" sz="2600" u="none" cap="none" strike="noStrike">
                <a:solidFill>
                  <a:srgbClr val="00B050"/>
                </a:solidFill>
                <a:latin typeface="Calibri"/>
                <a:ea typeface="Calibri"/>
                <a:cs typeface="Calibri"/>
                <a:sym typeface="Calibri"/>
              </a:rPr>
              <a:t>Unit – One : </a:t>
            </a:r>
            <a:r>
              <a:rPr lang="en-US" sz="2600">
                <a:solidFill>
                  <a:srgbClr val="00B050"/>
                </a:solidFill>
                <a:latin typeface="Calibri"/>
                <a:ea typeface="Calibri"/>
                <a:cs typeface="Calibri"/>
                <a:sym typeface="Calibri"/>
              </a:rPr>
              <a:t>Introduction</a:t>
            </a:r>
            <a:endParaRPr b="0" i="0" sz="2600" u="none" cap="none" strike="noStrike">
              <a:solidFill>
                <a:srgbClr val="00B050"/>
              </a:solidFill>
              <a:latin typeface="Calibri"/>
              <a:ea typeface="Calibri"/>
              <a:cs typeface="Calibri"/>
              <a:sym typeface="Calibri"/>
            </a:endParaRPr>
          </a:p>
        </p:txBody>
      </p:sp>
      <p:sp>
        <p:nvSpPr>
          <p:cNvPr id="315" name="Google Shape;315;p30"/>
          <p:cNvSpPr txBox="1"/>
          <p:nvPr/>
        </p:nvSpPr>
        <p:spPr>
          <a:xfrm>
            <a:off x="1371600" y="0"/>
            <a:ext cx="7086600" cy="609600"/>
          </a:xfrm>
          <a:prstGeom prst="rect">
            <a:avLst/>
          </a:prstGeom>
          <a:noFill/>
          <a:ln>
            <a:noFill/>
          </a:ln>
        </p:spPr>
        <p:txBody>
          <a:bodyPr anchorCtr="0" anchor="t" bIns="45700" lIns="91425" spcFirstLastPara="1" rIns="91425" wrap="square" tIns="0">
            <a:noAutofit/>
          </a:bodyPr>
          <a:lstStyle/>
          <a:p>
            <a:pPr indent="0" lvl="0" marL="0" marR="0" rtl="0" algn="ctr">
              <a:spcBef>
                <a:spcPts val="0"/>
              </a:spcBef>
              <a:spcAft>
                <a:spcPts val="0"/>
              </a:spcAft>
              <a:buNone/>
            </a:pPr>
            <a:r>
              <a:rPr lang="en-US" sz="3200">
                <a:solidFill>
                  <a:srgbClr val="C00000"/>
                </a:solidFill>
                <a:latin typeface="Calibri"/>
                <a:ea typeface="Calibri"/>
                <a:cs typeface="Calibri"/>
                <a:sym typeface="Calibri"/>
              </a:rPr>
              <a:t>Essential of E-Business</a:t>
            </a:r>
            <a:endParaRPr sz="3200">
              <a:solidFill>
                <a:schemeClr val="dk1"/>
              </a:solidFill>
              <a:latin typeface="Comic Sans MS"/>
              <a:ea typeface="Comic Sans MS"/>
              <a:cs typeface="Comic Sans MS"/>
              <a:sym typeface="Comic Sans MS"/>
            </a:endParaRPr>
          </a:p>
          <a:p>
            <a:pPr indent="0" lvl="0" marL="0" marR="0" rtl="0" algn="l">
              <a:spcBef>
                <a:spcPts val="0"/>
              </a:spcBef>
              <a:spcAft>
                <a:spcPts val="0"/>
              </a:spcAft>
              <a:buNone/>
            </a:pPr>
            <a:r>
              <a:t/>
            </a:r>
            <a:endParaRPr sz="2000">
              <a:solidFill>
                <a:srgbClr val="0070C0"/>
              </a:solidFill>
              <a:latin typeface="Calibri"/>
              <a:ea typeface="Calibri"/>
              <a:cs typeface="Calibri"/>
              <a:sym typeface="Calibri"/>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31"/>
          <p:cNvSpPr txBox="1"/>
          <p:nvPr>
            <p:ph type="title"/>
          </p:nvPr>
        </p:nvSpPr>
        <p:spPr>
          <a:xfrm>
            <a:off x="1219200" y="381000"/>
            <a:ext cx="7498080" cy="35083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Font typeface="Calibri"/>
              <a:buNone/>
            </a:pPr>
            <a:r>
              <a:rPr b="1" lang="en-US" sz="1800">
                <a:solidFill>
                  <a:schemeClr val="dk1"/>
                </a:solidFill>
              </a:rPr>
              <a:t>Gartner's Hype Cycle for emerging technologies (2010)</a:t>
            </a:r>
            <a:endParaRPr b="1" sz="1800">
              <a:solidFill>
                <a:schemeClr val="dk1"/>
              </a:solidFill>
            </a:endParaRPr>
          </a:p>
        </p:txBody>
      </p:sp>
      <p:pic>
        <p:nvPicPr>
          <p:cNvPr descr="http://www.relativelyinteresting.com/wp-content/uploads/2015/11/gartner-hype-cycle-2010.gif" id="321" name="Google Shape;321;p31"/>
          <p:cNvPicPr preferRelativeResize="0"/>
          <p:nvPr/>
        </p:nvPicPr>
        <p:blipFill rotWithShape="1">
          <a:blip r:embed="rId3">
            <a:alphaModFix/>
          </a:blip>
          <a:srcRect b="0" l="0" r="0" t="0"/>
          <a:stretch/>
        </p:blipFill>
        <p:spPr>
          <a:xfrm>
            <a:off x="-1" y="1060267"/>
            <a:ext cx="9144001" cy="5721533"/>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32"/>
          <p:cNvSpPr txBox="1"/>
          <p:nvPr/>
        </p:nvSpPr>
        <p:spPr>
          <a:xfrm>
            <a:off x="990600" y="914400"/>
            <a:ext cx="8153400" cy="5715000"/>
          </a:xfrm>
          <a:prstGeom prst="rect">
            <a:avLst/>
          </a:prstGeom>
          <a:noFill/>
          <a:ln>
            <a:noFill/>
          </a:ln>
        </p:spPr>
        <p:txBody>
          <a:bodyPr anchorCtr="0" anchor="t" bIns="45700" lIns="91425" spcFirstLastPara="1" rIns="91425" wrap="square" tIns="0">
            <a:noAutofit/>
          </a:bodyPr>
          <a:lstStyle/>
          <a:p>
            <a:pPr indent="-457200" lvl="0" marL="457200" marR="0" rtl="0" algn="l">
              <a:spcBef>
                <a:spcPts val="0"/>
              </a:spcBef>
              <a:spcAft>
                <a:spcPts val="0"/>
              </a:spcAft>
              <a:buNone/>
            </a:pPr>
            <a:r>
              <a:rPr lang="en-US" sz="2200">
                <a:solidFill>
                  <a:srgbClr val="0070C0"/>
                </a:solidFill>
                <a:latin typeface="Verdana"/>
                <a:ea typeface="Verdana"/>
                <a:cs typeface="Verdana"/>
                <a:sym typeface="Verdana"/>
              </a:rPr>
              <a:t>Moral of the Hype cycle Story</a:t>
            </a:r>
            <a:endParaRPr/>
          </a:p>
          <a:p>
            <a:pPr indent="-457200" lvl="0" marL="457200" marR="0" rtl="0" algn="l">
              <a:spcBef>
                <a:spcPts val="0"/>
              </a:spcBef>
              <a:spcAft>
                <a:spcPts val="0"/>
              </a:spcAft>
              <a:buNone/>
            </a:pPr>
            <a:r>
              <a:t/>
            </a:r>
            <a:endParaRPr sz="2000">
              <a:solidFill>
                <a:schemeClr val="dk1"/>
              </a:solidFill>
              <a:latin typeface="Verdana"/>
              <a:ea typeface="Verdana"/>
              <a:cs typeface="Verdana"/>
              <a:sym typeface="Verdana"/>
            </a:endParaRPr>
          </a:p>
          <a:p>
            <a:pPr indent="-457200" lvl="1" marL="914400" marR="0" rtl="0" algn="l">
              <a:lnSpc>
                <a:spcPct val="200000"/>
              </a:lnSpc>
              <a:spcBef>
                <a:spcPts val="0"/>
              </a:spcBef>
              <a:spcAft>
                <a:spcPts val="0"/>
              </a:spcAft>
              <a:buClr>
                <a:schemeClr val="dk1"/>
              </a:buClr>
              <a:buSzPts val="2000"/>
              <a:buFont typeface="Verdana"/>
              <a:buAutoNum type="arabicPeriod"/>
            </a:pPr>
            <a:r>
              <a:rPr b="0" i="0" lang="en-US" sz="2000" u="none" cap="none" strike="noStrike">
                <a:solidFill>
                  <a:schemeClr val="dk1"/>
                </a:solidFill>
                <a:latin typeface="Verdana"/>
                <a:ea typeface="Verdana"/>
                <a:cs typeface="Verdana"/>
                <a:sym typeface="Verdana"/>
              </a:rPr>
              <a:t>Be cautious about the ‘hype cycle’ of new technologies.</a:t>
            </a:r>
            <a:endParaRPr/>
          </a:p>
          <a:p>
            <a:pPr indent="-457200" lvl="1" marL="914400" marR="0" rtl="0" algn="l">
              <a:lnSpc>
                <a:spcPct val="200000"/>
              </a:lnSpc>
              <a:spcBef>
                <a:spcPts val="0"/>
              </a:spcBef>
              <a:spcAft>
                <a:spcPts val="0"/>
              </a:spcAft>
              <a:buClr>
                <a:schemeClr val="dk1"/>
              </a:buClr>
              <a:buSzPts val="2000"/>
              <a:buFont typeface="Verdana"/>
              <a:buAutoNum type="arabicPeriod"/>
            </a:pPr>
            <a:r>
              <a:rPr b="0" i="0" lang="en-US" sz="2000" u="none" cap="none" strike="noStrike">
                <a:solidFill>
                  <a:schemeClr val="dk1"/>
                </a:solidFill>
                <a:latin typeface="Verdana"/>
                <a:ea typeface="Verdana"/>
                <a:cs typeface="Verdana"/>
                <a:sym typeface="Verdana"/>
              </a:rPr>
              <a:t>Some of the technologies may be commonly used,</a:t>
            </a:r>
            <a:endParaRPr/>
          </a:p>
          <a:p>
            <a:pPr indent="-457200" lvl="1" marL="914400" marR="0" rtl="0" algn="l">
              <a:lnSpc>
                <a:spcPct val="200000"/>
              </a:lnSpc>
              <a:spcBef>
                <a:spcPts val="0"/>
              </a:spcBef>
              <a:spcAft>
                <a:spcPts val="0"/>
              </a:spcAft>
              <a:buClr>
                <a:schemeClr val="dk1"/>
              </a:buClr>
              <a:buSzPts val="2000"/>
              <a:buFont typeface="Verdana"/>
              <a:buAutoNum type="arabicPeriod"/>
            </a:pPr>
            <a:r>
              <a:rPr b="0" i="0" lang="en-US" sz="2000" u="none" cap="none" strike="noStrike">
                <a:solidFill>
                  <a:schemeClr val="dk1"/>
                </a:solidFill>
                <a:latin typeface="Verdana"/>
                <a:ea typeface="Verdana"/>
                <a:cs typeface="Verdana"/>
                <a:sym typeface="Verdana"/>
              </a:rPr>
              <a:t>Others may be rejected by businesses and users, </a:t>
            </a:r>
            <a:endParaRPr/>
          </a:p>
          <a:p>
            <a:pPr indent="-457200" lvl="1" marL="914400" marR="0" rtl="0" algn="l">
              <a:lnSpc>
                <a:spcPct val="200000"/>
              </a:lnSpc>
              <a:spcBef>
                <a:spcPts val="0"/>
              </a:spcBef>
              <a:spcAft>
                <a:spcPts val="0"/>
              </a:spcAft>
              <a:buClr>
                <a:schemeClr val="dk1"/>
              </a:buClr>
              <a:buSzPts val="2000"/>
              <a:buFont typeface="Verdana"/>
              <a:buAutoNum type="arabicPeriod"/>
            </a:pPr>
            <a:r>
              <a:rPr b="0" i="0" lang="en-US" sz="2000" u="none" cap="none" strike="noStrike">
                <a:solidFill>
                  <a:schemeClr val="dk1"/>
                </a:solidFill>
                <a:latin typeface="Verdana"/>
                <a:ea typeface="Verdana"/>
                <a:cs typeface="Verdana"/>
                <a:sym typeface="Verdana"/>
              </a:rPr>
              <a:t>There is a chance of evidently premature of technology.</a:t>
            </a:r>
            <a:endParaRPr/>
          </a:p>
          <a:p>
            <a:pPr indent="-457200" lvl="1" marL="914400" marR="0" rtl="0" algn="l">
              <a:lnSpc>
                <a:spcPct val="200000"/>
              </a:lnSpc>
              <a:spcBef>
                <a:spcPts val="0"/>
              </a:spcBef>
              <a:spcAft>
                <a:spcPts val="0"/>
              </a:spcAft>
              <a:buClr>
                <a:schemeClr val="dk1"/>
              </a:buClr>
              <a:buSzPts val="2000"/>
              <a:buFont typeface="Verdana"/>
              <a:buAutoNum type="arabicPeriod"/>
            </a:pPr>
            <a:r>
              <a:rPr b="0" i="0" lang="en-US" sz="2000" u="none" cap="none" strike="noStrike">
                <a:solidFill>
                  <a:schemeClr val="dk1"/>
                </a:solidFill>
                <a:latin typeface="Verdana"/>
                <a:ea typeface="Verdana"/>
                <a:cs typeface="Verdana"/>
                <a:sym typeface="Verdana"/>
              </a:rPr>
              <a:t>Identify the position of the technology in hype cycle.</a:t>
            </a:r>
            <a:endParaRPr/>
          </a:p>
          <a:p>
            <a:pPr indent="-457200" lvl="0" marL="457200" marR="0" rtl="0" algn="l">
              <a:spcBef>
                <a:spcPts val="0"/>
              </a:spcBef>
              <a:spcAft>
                <a:spcPts val="0"/>
              </a:spcAft>
              <a:buNone/>
            </a:pPr>
            <a:r>
              <a:t/>
            </a:r>
            <a:endParaRPr sz="2000">
              <a:solidFill>
                <a:schemeClr val="dk1"/>
              </a:solidFill>
              <a:latin typeface="Verdana"/>
              <a:ea typeface="Verdana"/>
              <a:cs typeface="Verdana"/>
              <a:sym typeface="Verdana"/>
            </a:endParaRPr>
          </a:p>
          <a:p>
            <a:pPr indent="-457200" lvl="0" marL="457200" marR="0" rtl="0" algn="l">
              <a:spcBef>
                <a:spcPts val="0"/>
              </a:spcBef>
              <a:spcAft>
                <a:spcPts val="0"/>
              </a:spcAft>
              <a:buNone/>
            </a:pPr>
            <a:r>
              <a:t/>
            </a:r>
            <a:endParaRPr sz="2000">
              <a:solidFill>
                <a:schemeClr val="dk1"/>
              </a:solidFill>
              <a:latin typeface="Verdana"/>
              <a:ea typeface="Verdana"/>
              <a:cs typeface="Verdana"/>
              <a:sym typeface="Verdana"/>
            </a:endParaRPr>
          </a:p>
          <a:p>
            <a:pPr indent="-457200" lvl="0" marL="457200" marR="0" rtl="0" algn="l">
              <a:spcBef>
                <a:spcPts val="0"/>
              </a:spcBef>
              <a:spcAft>
                <a:spcPts val="0"/>
              </a:spcAft>
              <a:buNone/>
            </a:pPr>
            <a:r>
              <a:t/>
            </a:r>
            <a:endParaRPr sz="2000">
              <a:solidFill>
                <a:schemeClr val="dk1"/>
              </a:solidFill>
              <a:latin typeface="Verdana"/>
              <a:ea typeface="Verdana"/>
              <a:cs typeface="Verdana"/>
              <a:sym typeface="Verdana"/>
            </a:endParaRPr>
          </a:p>
          <a:p>
            <a:pPr indent="-457200" lvl="0" marL="457200" marR="0" rtl="0" algn="l">
              <a:spcBef>
                <a:spcPts val="0"/>
              </a:spcBef>
              <a:spcAft>
                <a:spcPts val="0"/>
              </a:spcAft>
              <a:buNone/>
            </a:pPr>
            <a:r>
              <a:t/>
            </a:r>
            <a:endParaRPr sz="2000">
              <a:solidFill>
                <a:schemeClr val="dk1"/>
              </a:solidFill>
              <a:latin typeface="Verdana"/>
              <a:ea typeface="Verdana"/>
              <a:cs typeface="Verdana"/>
              <a:sym typeface="Verdana"/>
            </a:endParaRPr>
          </a:p>
        </p:txBody>
      </p:sp>
      <p:sp>
        <p:nvSpPr>
          <p:cNvPr id="327" name="Google Shape;327;p32"/>
          <p:cNvSpPr txBox="1"/>
          <p:nvPr/>
        </p:nvSpPr>
        <p:spPr>
          <a:xfrm>
            <a:off x="1066800" y="533400"/>
            <a:ext cx="7406640" cy="685800"/>
          </a:xfrm>
          <a:prstGeom prst="rect">
            <a:avLst/>
          </a:prstGeom>
          <a:noFill/>
          <a:ln>
            <a:noFill/>
          </a:ln>
        </p:spPr>
        <p:txBody>
          <a:bodyPr anchorCtr="0" anchor="t" bIns="45700" lIns="91425" spcFirstLastPara="1" rIns="91425" wrap="square" tIns="0">
            <a:normAutofit/>
          </a:bodyPr>
          <a:lstStyle/>
          <a:p>
            <a:pPr indent="0" lvl="0" marL="27432" marR="0" rtl="0" algn="ctr">
              <a:lnSpc>
                <a:spcPct val="100000"/>
              </a:lnSpc>
              <a:spcBef>
                <a:spcPts val="0"/>
              </a:spcBef>
              <a:spcAft>
                <a:spcPts val="0"/>
              </a:spcAft>
              <a:buClr>
                <a:schemeClr val="accent1"/>
              </a:buClr>
              <a:buSzPts val="2080"/>
              <a:buFont typeface="Noto Sans Symbols"/>
              <a:buNone/>
            </a:pPr>
            <a:r>
              <a:rPr b="0" i="0" lang="en-US" sz="2600" u="none" cap="none" strike="noStrike">
                <a:solidFill>
                  <a:srgbClr val="00B050"/>
                </a:solidFill>
                <a:latin typeface="Calibri"/>
                <a:ea typeface="Calibri"/>
                <a:cs typeface="Calibri"/>
                <a:sym typeface="Calibri"/>
              </a:rPr>
              <a:t>Unit – One : </a:t>
            </a:r>
            <a:r>
              <a:rPr lang="en-US" sz="2600">
                <a:solidFill>
                  <a:srgbClr val="00B050"/>
                </a:solidFill>
                <a:latin typeface="Calibri"/>
                <a:ea typeface="Calibri"/>
                <a:cs typeface="Calibri"/>
                <a:sym typeface="Calibri"/>
              </a:rPr>
              <a:t>Introduction</a:t>
            </a:r>
            <a:endParaRPr b="0" i="0" sz="2600" u="none" cap="none" strike="noStrike">
              <a:solidFill>
                <a:srgbClr val="00B050"/>
              </a:solidFill>
              <a:latin typeface="Calibri"/>
              <a:ea typeface="Calibri"/>
              <a:cs typeface="Calibri"/>
              <a:sym typeface="Calibri"/>
            </a:endParaRPr>
          </a:p>
        </p:txBody>
      </p:sp>
      <p:sp>
        <p:nvSpPr>
          <p:cNvPr id="328" name="Google Shape;328;p32"/>
          <p:cNvSpPr txBox="1"/>
          <p:nvPr/>
        </p:nvSpPr>
        <p:spPr>
          <a:xfrm>
            <a:off x="1371600" y="0"/>
            <a:ext cx="7086600" cy="609600"/>
          </a:xfrm>
          <a:prstGeom prst="rect">
            <a:avLst/>
          </a:prstGeom>
          <a:noFill/>
          <a:ln>
            <a:noFill/>
          </a:ln>
        </p:spPr>
        <p:txBody>
          <a:bodyPr anchorCtr="0" anchor="t" bIns="45700" lIns="91425" spcFirstLastPara="1" rIns="91425" wrap="square" tIns="0">
            <a:noAutofit/>
          </a:bodyPr>
          <a:lstStyle/>
          <a:p>
            <a:pPr indent="0" lvl="0" marL="0" marR="0" rtl="0" algn="ctr">
              <a:spcBef>
                <a:spcPts val="0"/>
              </a:spcBef>
              <a:spcAft>
                <a:spcPts val="0"/>
              </a:spcAft>
              <a:buNone/>
            </a:pPr>
            <a:r>
              <a:rPr lang="en-US" sz="3200">
                <a:solidFill>
                  <a:srgbClr val="C00000"/>
                </a:solidFill>
                <a:latin typeface="Calibri"/>
                <a:ea typeface="Calibri"/>
                <a:cs typeface="Calibri"/>
                <a:sym typeface="Calibri"/>
              </a:rPr>
              <a:t>Essential of E-Business</a:t>
            </a:r>
            <a:endParaRPr sz="3200">
              <a:solidFill>
                <a:schemeClr val="dk1"/>
              </a:solidFill>
              <a:latin typeface="Comic Sans MS"/>
              <a:ea typeface="Comic Sans MS"/>
              <a:cs typeface="Comic Sans MS"/>
              <a:sym typeface="Comic Sans MS"/>
            </a:endParaRPr>
          </a:p>
          <a:p>
            <a:pPr indent="0" lvl="0" marL="0" marR="0" rtl="0" algn="l">
              <a:spcBef>
                <a:spcPts val="0"/>
              </a:spcBef>
              <a:spcAft>
                <a:spcPts val="0"/>
              </a:spcAft>
              <a:buNone/>
            </a:pPr>
            <a:r>
              <a:t/>
            </a:r>
            <a:endParaRPr sz="2000">
              <a:solidFill>
                <a:srgbClr val="0070C0"/>
              </a:solidFill>
              <a:latin typeface="Calibri"/>
              <a:ea typeface="Calibri"/>
              <a:cs typeface="Calibri"/>
              <a:sym typeface="Calibri"/>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33"/>
          <p:cNvSpPr txBox="1"/>
          <p:nvPr/>
        </p:nvSpPr>
        <p:spPr>
          <a:xfrm>
            <a:off x="990600" y="914400"/>
            <a:ext cx="8153400" cy="5715000"/>
          </a:xfrm>
          <a:prstGeom prst="rect">
            <a:avLst/>
          </a:prstGeom>
          <a:noFill/>
          <a:ln>
            <a:noFill/>
          </a:ln>
        </p:spPr>
        <p:txBody>
          <a:bodyPr anchorCtr="0" anchor="t" bIns="45700" lIns="91425" spcFirstLastPara="1" rIns="91425" wrap="square" tIns="0">
            <a:noAutofit/>
          </a:bodyPr>
          <a:lstStyle/>
          <a:p>
            <a:pPr indent="-457200" lvl="0" marL="457200" marR="0" rtl="0" algn="l">
              <a:spcBef>
                <a:spcPts val="0"/>
              </a:spcBef>
              <a:spcAft>
                <a:spcPts val="0"/>
              </a:spcAft>
              <a:buNone/>
            </a:pPr>
            <a:r>
              <a:rPr lang="en-US" sz="2200">
                <a:solidFill>
                  <a:srgbClr val="0070C0"/>
                </a:solidFill>
                <a:latin typeface="Verdana"/>
                <a:ea typeface="Verdana"/>
                <a:cs typeface="Verdana"/>
                <a:sym typeface="Verdana"/>
              </a:rPr>
              <a:t>Advantages and Disadvantages of E-business</a:t>
            </a:r>
            <a:endParaRPr/>
          </a:p>
          <a:p>
            <a:pPr indent="-457200" lvl="0" marL="457200" marR="0" rtl="0" algn="l">
              <a:spcBef>
                <a:spcPts val="0"/>
              </a:spcBef>
              <a:spcAft>
                <a:spcPts val="0"/>
              </a:spcAft>
              <a:buNone/>
            </a:pPr>
            <a:r>
              <a:t/>
            </a:r>
            <a:endParaRPr sz="2000">
              <a:solidFill>
                <a:schemeClr val="dk1"/>
              </a:solidFill>
              <a:latin typeface="Verdana"/>
              <a:ea typeface="Verdana"/>
              <a:cs typeface="Verdana"/>
              <a:sym typeface="Verdana"/>
            </a:endParaRPr>
          </a:p>
          <a:p>
            <a:pPr indent="-457200" lvl="0" marL="457200" marR="0" rtl="0" algn="l">
              <a:spcBef>
                <a:spcPts val="0"/>
              </a:spcBef>
              <a:spcAft>
                <a:spcPts val="0"/>
              </a:spcAft>
              <a:buNone/>
            </a:pPr>
            <a:r>
              <a:rPr b="1" lang="en-US" sz="2000">
                <a:solidFill>
                  <a:srgbClr val="C00000"/>
                </a:solidFill>
                <a:latin typeface="Verdana"/>
                <a:ea typeface="Verdana"/>
                <a:cs typeface="Verdana"/>
                <a:sym typeface="Verdana"/>
              </a:rPr>
              <a:t>Advantages:</a:t>
            </a:r>
            <a:endParaRPr/>
          </a:p>
          <a:p>
            <a:pPr indent="-457200" lvl="1" marL="914400" marR="0" rtl="0" algn="l">
              <a:spcBef>
                <a:spcPts val="0"/>
              </a:spcBef>
              <a:spcAft>
                <a:spcPts val="0"/>
              </a:spcAft>
              <a:buClr>
                <a:schemeClr val="dk1"/>
              </a:buClr>
              <a:buSzPts val="2000"/>
              <a:buFont typeface="Verdana"/>
              <a:buAutoNum type="arabicPeriod"/>
            </a:pPr>
            <a:r>
              <a:rPr b="0" i="0" lang="en-US" sz="2000" u="none" cap="none" strike="noStrike">
                <a:solidFill>
                  <a:schemeClr val="dk1"/>
                </a:solidFill>
                <a:latin typeface="Verdana"/>
                <a:ea typeface="Verdana"/>
                <a:cs typeface="Verdana"/>
                <a:sym typeface="Verdana"/>
              </a:rPr>
              <a:t>World wide presence</a:t>
            </a:r>
            <a:endParaRPr/>
          </a:p>
          <a:p>
            <a:pPr indent="-457200" lvl="1" marL="914400" marR="0" rtl="0" algn="l">
              <a:spcBef>
                <a:spcPts val="0"/>
              </a:spcBef>
              <a:spcAft>
                <a:spcPts val="0"/>
              </a:spcAft>
              <a:buClr>
                <a:schemeClr val="dk1"/>
              </a:buClr>
              <a:buSzPts val="2000"/>
              <a:buFont typeface="Verdana"/>
              <a:buAutoNum type="arabicPeriod"/>
            </a:pPr>
            <a:r>
              <a:rPr b="0" i="0" lang="en-US" sz="2000" u="none" cap="none" strike="noStrike">
                <a:solidFill>
                  <a:schemeClr val="dk1"/>
                </a:solidFill>
                <a:latin typeface="Verdana"/>
                <a:ea typeface="Verdana"/>
                <a:cs typeface="Verdana"/>
                <a:sym typeface="Verdana"/>
              </a:rPr>
              <a:t>Cost-effective Marketing and promotions</a:t>
            </a:r>
            <a:endParaRPr/>
          </a:p>
          <a:p>
            <a:pPr indent="-457200" lvl="1" marL="914400" marR="0" rtl="0" algn="l">
              <a:spcBef>
                <a:spcPts val="0"/>
              </a:spcBef>
              <a:spcAft>
                <a:spcPts val="0"/>
              </a:spcAft>
              <a:buClr>
                <a:schemeClr val="dk1"/>
              </a:buClr>
              <a:buSzPts val="2000"/>
              <a:buFont typeface="Verdana"/>
              <a:buAutoNum type="arabicPeriod"/>
            </a:pPr>
            <a:r>
              <a:rPr b="0" i="0" lang="en-US" sz="2000" u="none" cap="none" strike="noStrike">
                <a:solidFill>
                  <a:schemeClr val="dk1"/>
                </a:solidFill>
                <a:latin typeface="Verdana"/>
                <a:ea typeface="Verdana"/>
                <a:cs typeface="Verdana"/>
                <a:sym typeface="Verdana"/>
              </a:rPr>
              <a:t>Developing a competitive strategies</a:t>
            </a:r>
            <a:endParaRPr/>
          </a:p>
          <a:p>
            <a:pPr indent="-457200" lvl="1" marL="914400" marR="0" rtl="0" algn="l">
              <a:spcBef>
                <a:spcPts val="0"/>
              </a:spcBef>
              <a:spcAft>
                <a:spcPts val="0"/>
              </a:spcAft>
              <a:buClr>
                <a:schemeClr val="dk1"/>
              </a:buClr>
              <a:buSzPts val="2000"/>
              <a:buFont typeface="Verdana"/>
              <a:buAutoNum type="arabicPeriod"/>
            </a:pPr>
            <a:r>
              <a:rPr b="0" i="0" lang="en-US" sz="2000" u="none" cap="none" strike="noStrike">
                <a:solidFill>
                  <a:schemeClr val="dk1"/>
                </a:solidFill>
                <a:latin typeface="Verdana"/>
                <a:ea typeface="Verdana"/>
                <a:cs typeface="Verdana"/>
                <a:sym typeface="Verdana"/>
              </a:rPr>
              <a:t>Better customer service</a:t>
            </a:r>
            <a:endParaRPr/>
          </a:p>
          <a:p>
            <a:pPr indent="-457200" lvl="1" marL="914400" marR="0" rtl="0" algn="l">
              <a:spcBef>
                <a:spcPts val="0"/>
              </a:spcBef>
              <a:spcAft>
                <a:spcPts val="0"/>
              </a:spcAft>
              <a:buClr>
                <a:schemeClr val="dk1"/>
              </a:buClr>
              <a:buSzPts val="2000"/>
              <a:buFont typeface="Verdana"/>
              <a:buAutoNum type="arabicPeriod"/>
            </a:pPr>
            <a:r>
              <a:rPr b="0" i="0" lang="en-US" sz="2000" u="none" cap="none" strike="noStrike">
                <a:solidFill>
                  <a:schemeClr val="dk1"/>
                </a:solidFill>
                <a:latin typeface="Verdana"/>
                <a:ea typeface="Verdana"/>
                <a:cs typeface="Verdana"/>
                <a:sym typeface="Verdana"/>
              </a:rPr>
              <a:t>Curtailing of Transaction cost</a:t>
            </a:r>
            <a:endParaRPr/>
          </a:p>
          <a:p>
            <a:pPr indent="-457200" lvl="1" marL="914400" marR="0" rtl="0" algn="l">
              <a:spcBef>
                <a:spcPts val="0"/>
              </a:spcBef>
              <a:spcAft>
                <a:spcPts val="0"/>
              </a:spcAft>
              <a:buClr>
                <a:schemeClr val="dk1"/>
              </a:buClr>
              <a:buSzPts val="2000"/>
              <a:buFont typeface="Verdana"/>
              <a:buAutoNum type="arabicPeriod"/>
            </a:pPr>
            <a:r>
              <a:rPr b="0" i="0" lang="en-US" sz="2000" u="none" cap="none" strike="noStrike">
                <a:solidFill>
                  <a:schemeClr val="dk1"/>
                </a:solidFill>
                <a:latin typeface="Verdana"/>
                <a:ea typeface="Verdana"/>
                <a:cs typeface="Verdana"/>
                <a:sym typeface="Verdana"/>
              </a:rPr>
              <a:t>Reduced overhead costs</a:t>
            </a:r>
            <a:endParaRPr/>
          </a:p>
          <a:p>
            <a:pPr indent="-457200" lvl="0" marL="457200" marR="0" rtl="0" algn="l">
              <a:spcBef>
                <a:spcPts val="0"/>
              </a:spcBef>
              <a:spcAft>
                <a:spcPts val="0"/>
              </a:spcAft>
              <a:buNone/>
            </a:pPr>
            <a:r>
              <a:t/>
            </a:r>
            <a:endParaRPr sz="2000">
              <a:solidFill>
                <a:schemeClr val="dk1"/>
              </a:solidFill>
              <a:latin typeface="Verdana"/>
              <a:ea typeface="Verdana"/>
              <a:cs typeface="Verdana"/>
              <a:sym typeface="Verdana"/>
            </a:endParaRPr>
          </a:p>
          <a:p>
            <a:pPr indent="-457200" lvl="0" marL="457200" marR="0" rtl="0" algn="l">
              <a:spcBef>
                <a:spcPts val="0"/>
              </a:spcBef>
              <a:spcAft>
                <a:spcPts val="0"/>
              </a:spcAft>
              <a:buNone/>
            </a:pPr>
            <a:r>
              <a:rPr b="1" lang="en-US" sz="2000">
                <a:solidFill>
                  <a:srgbClr val="C00000"/>
                </a:solidFill>
                <a:latin typeface="Verdana"/>
                <a:ea typeface="Verdana"/>
                <a:cs typeface="Verdana"/>
                <a:sym typeface="Verdana"/>
              </a:rPr>
              <a:t>Disadvantages:</a:t>
            </a:r>
            <a:endParaRPr/>
          </a:p>
          <a:p>
            <a:pPr indent="-457200" lvl="1" marL="914400" marR="0" rtl="0" algn="l">
              <a:spcBef>
                <a:spcPts val="0"/>
              </a:spcBef>
              <a:spcAft>
                <a:spcPts val="0"/>
              </a:spcAft>
              <a:buClr>
                <a:schemeClr val="dk1"/>
              </a:buClr>
              <a:buSzPts val="2000"/>
              <a:buFont typeface="Verdana"/>
              <a:buAutoNum type="arabicPeriod"/>
            </a:pPr>
            <a:r>
              <a:rPr b="0" i="0" lang="en-US" sz="2000" u="none" cap="none" strike="noStrike">
                <a:solidFill>
                  <a:schemeClr val="dk1"/>
                </a:solidFill>
                <a:latin typeface="Verdana"/>
                <a:ea typeface="Verdana"/>
                <a:cs typeface="Verdana"/>
                <a:sym typeface="Verdana"/>
              </a:rPr>
              <a:t>Sectoral limitations</a:t>
            </a:r>
            <a:endParaRPr/>
          </a:p>
          <a:p>
            <a:pPr indent="-457200" lvl="1" marL="914400" marR="0" rtl="0" algn="l">
              <a:spcBef>
                <a:spcPts val="0"/>
              </a:spcBef>
              <a:spcAft>
                <a:spcPts val="0"/>
              </a:spcAft>
              <a:buClr>
                <a:schemeClr val="dk1"/>
              </a:buClr>
              <a:buSzPts val="2000"/>
              <a:buFont typeface="Verdana"/>
              <a:buAutoNum type="arabicPeriod"/>
            </a:pPr>
            <a:r>
              <a:rPr b="0" i="0" lang="en-US" sz="2000" u="none" cap="none" strike="noStrike">
                <a:solidFill>
                  <a:schemeClr val="dk1"/>
                </a:solidFill>
                <a:latin typeface="Verdana"/>
                <a:ea typeface="Verdana"/>
                <a:cs typeface="Verdana"/>
                <a:sym typeface="Verdana"/>
              </a:rPr>
              <a:t>Costly E-business Solutions for optimization</a:t>
            </a:r>
            <a:endParaRPr/>
          </a:p>
          <a:p>
            <a:pPr indent="-457200" lvl="1" marL="914400" marR="0" rtl="0" algn="l">
              <a:spcBef>
                <a:spcPts val="0"/>
              </a:spcBef>
              <a:spcAft>
                <a:spcPts val="0"/>
              </a:spcAft>
              <a:buClr>
                <a:schemeClr val="dk1"/>
              </a:buClr>
              <a:buSzPts val="2000"/>
              <a:buFont typeface="Verdana"/>
              <a:buAutoNum type="arabicPeriod"/>
            </a:pPr>
            <a:r>
              <a:rPr b="0" i="0" lang="en-US" sz="2000" u="none" cap="none" strike="noStrike">
                <a:solidFill>
                  <a:schemeClr val="dk1"/>
                </a:solidFill>
                <a:latin typeface="Verdana"/>
                <a:ea typeface="Verdana"/>
                <a:cs typeface="Verdana"/>
                <a:sym typeface="Verdana"/>
              </a:rPr>
              <a:t>Issus of safety</a:t>
            </a:r>
            <a:endParaRPr/>
          </a:p>
          <a:p>
            <a:pPr indent="-457200" lvl="1" marL="914400" marR="0" rtl="0" algn="l">
              <a:spcBef>
                <a:spcPts val="0"/>
              </a:spcBef>
              <a:spcAft>
                <a:spcPts val="0"/>
              </a:spcAft>
              <a:buClr>
                <a:schemeClr val="dk1"/>
              </a:buClr>
              <a:buSzPts val="2000"/>
              <a:buFont typeface="Verdana"/>
              <a:buAutoNum type="arabicPeriod"/>
            </a:pPr>
            <a:r>
              <a:rPr b="0" i="0" lang="en-US" sz="2000" u="none" cap="none" strike="noStrike">
                <a:solidFill>
                  <a:schemeClr val="dk1"/>
                </a:solidFill>
                <a:latin typeface="Verdana"/>
                <a:ea typeface="Verdana"/>
                <a:cs typeface="Verdana"/>
                <a:sym typeface="Verdana"/>
              </a:rPr>
              <a:t>Issue of Data security</a:t>
            </a:r>
            <a:endParaRPr/>
          </a:p>
          <a:p>
            <a:pPr indent="-457200" lvl="1" marL="914400" marR="0" rtl="0" algn="l">
              <a:spcBef>
                <a:spcPts val="0"/>
              </a:spcBef>
              <a:spcAft>
                <a:spcPts val="0"/>
              </a:spcAft>
              <a:buClr>
                <a:schemeClr val="dk1"/>
              </a:buClr>
              <a:buSzPts val="2000"/>
              <a:buFont typeface="Verdana"/>
              <a:buAutoNum type="arabicPeriod"/>
            </a:pPr>
            <a:r>
              <a:rPr b="0" i="0" lang="en-US" sz="2000" u="none" cap="none" strike="noStrike">
                <a:solidFill>
                  <a:schemeClr val="dk1"/>
                </a:solidFill>
                <a:latin typeface="Verdana"/>
                <a:ea typeface="Verdana"/>
                <a:cs typeface="Verdana"/>
                <a:sym typeface="Verdana"/>
              </a:rPr>
              <a:t>Site Integrity</a:t>
            </a:r>
            <a:endParaRPr/>
          </a:p>
          <a:p>
            <a:pPr indent="-457200" lvl="1" marL="914400" marR="0" rtl="0" algn="l">
              <a:spcBef>
                <a:spcPts val="0"/>
              </a:spcBef>
              <a:spcAft>
                <a:spcPts val="0"/>
              </a:spcAft>
              <a:buClr>
                <a:schemeClr val="dk1"/>
              </a:buClr>
              <a:buSzPts val="2000"/>
              <a:buFont typeface="Verdana"/>
              <a:buAutoNum type="arabicPeriod"/>
            </a:pPr>
            <a:r>
              <a:rPr b="0" i="0" lang="en-US" sz="2000" u="none" cap="none" strike="noStrike">
                <a:solidFill>
                  <a:schemeClr val="dk1"/>
                </a:solidFill>
                <a:latin typeface="Verdana"/>
                <a:ea typeface="Verdana"/>
                <a:cs typeface="Verdana"/>
                <a:sym typeface="Verdana"/>
              </a:rPr>
              <a:t>Issue of System Up-gradation </a:t>
            </a:r>
            <a:endParaRPr/>
          </a:p>
          <a:p>
            <a:pPr indent="-330200" lvl="0" marL="457200" marR="0" rtl="0" algn="l">
              <a:spcBef>
                <a:spcPts val="0"/>
              </a:spcBef>
              <a:spcAft>
                <a:spcPts val="0"/>
              </a:spcAft>
              <a:buClr>
                <a:schemeClr val="dk1"/>
              </a:buClr>
              <a:buSzPts val="2000"/>
              <a:buFont typeface="Calibri"/>
              <a:buNone/>
            </a:pPr>
            <a:r>
              <a:t/>
            </a:r>
            <a:endParaRPr sz="2000">
              <a:solidFill>
                <a:schemeClr val="dk1"/>
              </a:solidFill>
              <a:latin typeface="Verdana"/>
              <a:ea typeface="Verdana"/>
              <a:cs typeface="Verdana"/>
              <a:sym typeface="Verdana"/>
            </a:endParaRPr>
          </a:p>
          <a:p>
            <a:pPr indent="-457200" lvl="0" marL="457200" marR="0" rtl="0" algn="l">
              <a:spcBef>
                <a:spcPts val="0"/>
              </a:spcBef>
              <a:spcAft>
                <a:spcPts val="0"/>
              </a:spcAft>
              <a:buNone/>
            </a:pPr>
            <a:r>
              <a:t/>
            </a:r>
            <a:endParaRPr sz="2000">
              <a:solidFill>
                <a:schemeClr val="dk1"/>
              </a:solidFill>
              <a:latin typeface="Verdana"/>
              <a:ea typeface="Verdana"/>
              <a:cs typeface="Verdana"/>
              <a:sym typeface="Verdana"/>
            </a:endParaRPr>
          </a:p>
          <a:p>
            <a:pPr indent="-457200" lvl="0" marL="457200" marR="0" rtl="0" algn="l">
              <a:spcBef>
                <a:spcPts val="0"/>
              </a:spcBef>
              <a:spcAft>
                <a:spcPts val="0"/>
              </a:spcAft>
              <a:buNone/>
            </a:pPr>
            <a:r>
              <a:t/>
            </a:r>
            <a:endParaRPr sz="2000">
              <a:solidFill>
                <a:schemeClr val="dk1"/>
              </a:solidFill>
              <a:latin typeface="Verdana"/>
              <a:ea typeface="Verdana"/>
              <a:cs typeface="Verdana"/>
              <a:sym typeface="Verdana"/>
            </a:endParaRPr>
          </a:p>
          <a:p>
            <a:pPr indent="-457200" lvl="0" marL="457200" marR="0" rtl="0" algn="l">
              <a:spcBef>
                <a:spcPts val="0"/>
              </a:spcBef>
              <a:spcAft>
                <a:spcPts val="0"/>
              </a:spcAft>
              <a:buNone/>
            </a:pPr>
            <a:r>
              <a:t/>
            </a:r>
            <a:endParaRPr sz="2000">
              <a:solidFill>
                <a:schemeClr val="dk1"/>
              </a:solidFill>
              <a:latin typeface="Verdana"/>
              <a:ea typeface="Verdana"/>
              <a:cs typeface="Verdana"/>
              <a:sym typeface="Verdana"/>
            </a:endParaRPr>
          </a:p>
        </p:txBody>
      </p:sp>
      <p:sp>
        <p:nvSpPr>
          <p:cNvPr id="334" name="Google Shape;334;p33"/>
          <p:cNvSpPr txBox="1"/>
          <p:nvPr/>
        </p:nvSpPr>
        <p:spPr>
          <a:xfrm>
            <a:off x="1066800" y="533400"/>
            <a:ext cx="7406640" cy="685800"/>
          </a:xfrm>
          <a:prstGeom prst="rect">
            <a:avLst/>
          </a:prstGeom>
          <a:noFill/>
          <a:ln>
            <a:noFill/>
          </a:ln>
        </p:spPr>
        <p:txBody>
          <a:bodyPr anchorCtr="0" anchor="t" bIns="45700" lIns="91425" spcFirstLastPara="1" rIns="91425" wrap="square" tIns="0">
            <a:normAutofit/>
          </a:bodyPr>
          <a:lstStyle/>
          <a:p>
            <a:pPr indent="0" lvl="0" marL="27432" marR="0" rtl="0" algn="ctr">
              <a:lnSpc>
                <a:spcPct val="100000"/>
              </a:lnSpc>
              <a:spcBef>
                <a:spcPts val="0"/>
              </a:spcBef>
              <a:spcAft>
                <a:spcPts val="0"/>
              </a:spcAft>
              <a:buClr>
                <a:schemeClr val="accent1"/>
              </a:buClr>
              <a:buSzPts val="2080"/>
              <a:buFont typeface="Noto Sans Symbols"/>
              <a:buNone/>
            </a:pPr>
            <a:r>
              <a:rPr b="0" i="0" lang="en-US" sz="2600" u="none" cap="none" strike="noStrike">
                <a:solidFill>
                  <a:srgbClr val="00B050"/>
                </a:solidFill>
                <a:latin typeface="Calibri"/>
                <a:ea typeface="Calibri"/>
                <a:cs typeface="Calibri"/>
                <a:sym typeface="Calibri"/>
              </a:rPr>
              <a:t>Unit – One : </a:t>
            </a:r>
            <a:r>
              <a:rPr lang="en-US" sz="2600">
                <a:solidFill>
                  <a:srgbClr val="00B050"/>
                </a:solidFill>
                <a:latin typeface="Calibri"/>
                <a:ea typeface="Calibri"/>
                <a:cs typeface="Calibri"/>
                <a:sym typeface="Calibri"/>
              </a:rPr>
              <a:t>Introduction</a:t>
            </a:r>
            <a:endParaRPr b="0" i="0" sz="2600" u="none" cap="none" strike="noStrike">
              <a:solidFill>
                <a:srgbClr val="00B050"/>
              </a:solidFill>
              <a:latin typeface="Calibri"/>
              <a:ea typeface="Calibri"/>
              <a:cs typeface="Calibri"/>
              <a:sym typeface="Calibri"/>
            </a:endParaRPr>
          </a:p>
        </p:txBody>
      </p:sp>
      <p:sp>
        <p:nvSpPr>
          <p:cNvPr id="335" name="Google Shape;335;p33"/>
          <p:cNvSpPr txBox="1"/>
          <p:nvPr/>
        </p:nvSpPr>
        <p:spPr>
          <a:xfrm>
            <a:off x="1371600" y="0"/>
            <a:ext cx="7086600" cy="609600"/>
          </a:xfrm>
          <a:prstGeom prst="rect">
            <a:avLst/>
          </a:prstGeom>
          <a:noFill/>
          <a:ln>
            <a:noFill/>
          </a:ln>
        </p:spPr>
        <p:txBody>
          <a:bodyPr anchorCtr="0" anchor="t" bIns="45700" lIns="91425" spcFirstLastPara="1" rIns="91425" wrap="square" tIns="0">
            <a:noAutofit/>
          </a:bodyPr>
          <a:lstStyle/>
          <a:p>
            <a:pPr indent="0" lvl="0" marL="0" marR="0" rtl="0" algn="ctr">
              <a:spcBef>
                <a:spcPts val="0"/>
              </a:spcBef>
              <a:spcAft>
                <a:spcPts val="0"/>
              </a:spcAft>
              <a:buNone/>
            </a:pPr>
            <a:r>
              <a:rPr lang="en-US" sz="3200">
                <a:solidFill>
                  <a:srgbClr val="C00000"/>
                </a:solidFill>
                <a:latin typeface="Calibri"/>
                <a:ea typeface="Calibri"/>
                <a:cs typeface="Calibri"/>
                <a:sym typeface="Calibri"/>
              </a:rPr>
              <a:t>Essential of E-Business</a:t>
            </a:r>
            <a:endParaRPr sz="3200">
              <a:solidFill>
                <a:schemeClr val="dk1"/>
              </a:solidFill>
              <a:latin typeface="Comic Sans MS"/>
              <a:ea typeface="Comic Sans MS"/>
              <a:cs typeface="Comic Sans MS"/>
              <a:sym typeface="Comic Sans MS"/>
            </a:endParaRPr>
          </a:p>
          <a:p>
            <a:pPr indent="0" lvl="0" marL="0" marR="0" rtl="0" algn="l">
              <a:spcBef>
                <a:spcPts val="0"/>
              </a:spcBef>
              <a:spcAft>
                <a:spcPts val="0"/>
              </a:spcAft>
              <a:buNone/>
            </a:pPr>
            <a:r>
              <a:t/>
            </a:r>
            <a:endParaRPr sz="2000">
              <a:solidFill>
                <a:srgbClr val="0070C0"/>
              </a:solidFill>
              <a:latin typeface="Calibri"/>
              <a:ea typeface="Calibri"/>
              <a:cs typeface="Calibri"/>
              <a:sym typeface="Calibri"/>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34"/>
          <p:cNvSpPr txBox="1"/>
          <p:nvPr/>
        </p:nvSpPr>
        <p:spPr>
          <a:xfrm>
            <a:off x="990600" y="914400"/>
            <a:ext cx="8153400" cy="5715000"/>
          </a:xfrm>
          <a:prstGeom prst="rect">
            <a:avLst/>
          </a:prstGeom>
          <a:noFill/>
          <a:ln>
            <a:noFill/>
          </a:ln>
        </p:spPr>
        <p:txBody>
          <a:bodyPr anchorCtr="0" anchor="t" bIns="45700" lIns="91425" spcFirstLastPara="1" rIns="91425" wrap="square" tIns="0">
            <a:noAutofit/>
          </a:bodyPr>
          <a:lstStyle/>
          <a:p>
            <a:pPr indent="-457200" lvl="0" marL="457200" marR="0" rtl="0" algn="l">
              <a:spcBef>
                <a:spcPts val="0"/>
              </a:spcBef>
              <a:spcAft>
                <a:spcPts val="0"/>
              </a:spcAft>
              <a:buNone/>
            </a:pPr>
            <a:r>
              <a:rPr lang="en-US" sz="2200">
                <a:solidFill>
                  <a:srgbClr val="0070C0"/>
                </a:solidFill>
                <a:latin typeface="Verdana"/>
                <a:ea typeface="Verdana"/>
                <a:cs typeface="Verdana"/>
                <a:sym typeface="Verdana"/>
              </a:rPr>
              <a:t>Business Model for e-business and e-services.</a:t>
            </a:r>
            <a:endParaRPr/>
          </a:p>
          <a:p>
            <a:pPr indent="-457200" lvl="0" marL="457200" marR="0" rtl="0" algn="l">
              <a:spcBef>
                <a:spcPts val="0"/>
              </a:spcBef>
              <a:spcAft>
                <a:spcPts val="0"/>
              </a:spcAft>
              <a:buNone/>
            </a:pPr>
            <a:r>
              <a:t/>
            </a:r>
            <a:endParaRPr sz="2200">
              <a:solidFill>
                <a:srgbClr val="0070C0"/>
              </a:solidFill>
              <a:latin typeface="Verdana"/>
              <a:ea typeface="Verdana"/>
              <a:cs typeface="Verdana"/>
              <a:sym typeface="Verdana"/>
            </a:endParaRPr>
          </a:p>
          <a:p>
            <a:pPr indent="0" lvl="0" marL="0" marR="0" rtl="0" algn="l">
              <a:spcBef>
                <a:spcPts val="0"/>
              </a:spcBef>
              <a:spcAft>
                <a:spcPts val="0"/>
              </a:spcAft>
              <a:buNone/>
            </a:pPr>
            <a:r>
              <a:rPr b="1" lang="en-US" sz="3200">
                <a:solidFill>
                  <a:srgbClr val="FF0000"/>
                </a:solidFill>
                <a:latin typeface="Calibri"/>
                <a:ea typeface="Calibri"/>
                <a:cs typeface="Calibri"/>
                <a:sym typeface="Calibri"/>
              </a:rPr>
              <a:t>E-business</a:t>
            </a:r>
            <a:r>
              <a:rPr b="1" i="1" lang="en-US" sz="3200">
                <a:solidFill>
                  <a:srgbClr val="FF0000"/>
                </a:solidFill>
                <a:latin typeface="Calibri"/>
                <a:ea typeface="Calibri"/>
                <a:cs typeface="Calibri"/>
                <a:sym typeface="Calibri"/>
              </a:rPr>
              <a:t> </a:t>
            </a:r>
            <a:r>
              <a:rPr lang="en-US" sz="3200">
                <a:solidFill>
                  <a:srgbClr val="FF0000"/>
                </a:solidFill>
                <a:latin typeface="Calibri"/>
                <a:ea typeface="Calibri"/>
                <a:cs typeface="Calibri"/>
                <a:sym typeface="Calibri"/>
              </a:rPr>
              <a:t>– </a:t>
            </a:r>
            <a:r>
              <a:rPr lang="en-US" sz="3200">
                <a:solidFill>
                  <a:schemeClr val="dk1"/>
                </a:solidFill>
                <a:latin typeface="Calibri"/>
                <a:ea typeface="Calibri"/>
                <a:cs typeface="Calibri"/>
                <a:sym typeface="Calibri"/>
              </a:rPr>
              <a:t>conducting business on the Internet, not only buying and selling, but also serving customers and collaborating with business partners</a:t>
            </a:r>
            <a:endParaRPr/>
          </a:p>
          <a:p>
            <a:pPr indent="0" lvl="0" marL="0" marR="0" rtl="0" algn="l">
              <a:spcBef>
                <a:spcPts val="0"/>
              </a:spcBef>
              <a:spcAft>
                <a:spcPts val="0"/>
              </a:spcAft>
              <a:buNone/>
            </a:pPr>
            <a:r>
              <a:t/>
            </a:r>
            <a:endParaRPr b="1" i="1" sz="3200">
              <a:solidFill>
                <a:schemeClr val="dk1"/>
              </a:solidFill>
              <a:latin typeface="Calibri"/>
              <a:ea typeface="Calibri"/>
              <a:cs typeface="Calibri"/>
              <a:sym typeface="Calibri"/>
            </a:endParaRPr>
          </a:p>
          <a:p>
            <a:pPr indent="0" lvl="0" marL="0" marR="0" rtl="0" algn="l">
              <a:spcBef>
                <a:spcPts val="0"/>
              </a:spcBef>
              <a:spcAft>
                <a:spcPts val="0"/>
              </a:spcAft>
              <a:buNone/>
            </a:pPr>
            <a:r>
              <a:rPr b="1" lang="en-US" sz="3200">
                <a:solidFill>
                  <a:srgbClr val="FF0000"/>
                </a:solidFill>
                <a:latin typeface="Calibri"/>
                <a:ea typeface="Calibri"/>
                <a:cs typeface="Calibri"/>
                <a:sym typeface="Calibri"/>
              </a:rPr>
              <a:t>E-business model</a:t>
            </a:r>
            <a:r>
              <a:rPr lang="en-US" sz="3200">
                <a:solidFill>
                  <a:srgbClr val="FF0000"/>
                </a:solidFill>
                <a:latin typeface="Calibri"/>
                <a:ea typeface="Calibri"/>
                <a:cs typeface="Calibri"/>
                <a:sym typeface="Calibri"/>
              </a:rPr>
              <a:t> – </a:t>
            </a:r>
            <a:r>
              <a:rPr lang="en-US" sz="3200">
                <a:solidFill>
                  <a:schemeClr val="dk1"/>
                </a:solidFill>
                <a:latin typeface="Calibri"/>
                <a:ea typeface="Calibri"/>
                <a:cs typeface="Calibri"/>
                <a:sym typeface="Calibri"/>
              </a:rPr>
              <a:t>an approach to conducting electronic business through which a company can become a profitable business on the Internet</a:t>
            </a:r>
            <a:endParaRPr/>
          </a:p>
          <a:p>
            <a:pPr indent="-457200" lvl="0" marL="457200" marR="0" rtl="0" algn="l">
              <a:spcBef>
                <a:spcPts val="0"/>
              </a:spcBef>
              <a:spcAft>
                <a:spcPts val="0"/>
              </a:spcAft>
              <a:buNone/>
            </a:pPr>
            <a:r>
              <a:t/>
            </a:r>
            <a:endParaRPr sz="2200">
              <a:solidFill>
                <a:srgbClr val="0070C0"/>
              </a:solidFill>
              <a:latin typeface="Verdana"/>
              <a:ea typeface="Verdana"/>
              <a:cs typeface="Verdana"/>
              <a:sym typeface="Verdana"/>
            </a:endParaRPr>
          </a:p>
          <a:p>
            <a:pPr indent="-457200" lvl="0" marL="457200" marR="0" rtl="0" algn="l">
              <a:spcBef>
                <a:spcPts val="0"/>
              </a:spcBef>
              <a:spcAft>
                <a:spcPts val="0"/>
              </a:spcAft>
              <a:buNone/>
            </a:pPr>
            <a:r>
              <a:t/>
            </a:r>
            <a:endParaRPr sz="2000">
              <a:solidFill>
                <a:schemeClr val="dk1"/>
              </a:solidFill>
              <a:latin typeface="Verdana"/>
              <a:ea typeface="Verdana"/>
              <a:cs typeface="Verdana"/>
              <a:sym typeface="Verdana"/>
            </a:endParaRPr>
          </a:p>
          <a:p>
            <a:pPr indent="-457200" lvl="0" marL="457200" marR="0" rtl="0" algn="l">
              <a:spcBef>
                <a:spcPts val="0"/>
              </a:spcBef>
              <a:spcAft>
                <a:spcPts val="0"/>
              </a:spcAft>
              <a:buNone/>
            </a:pPr>
            <a:r>
              <a:t/>
            </a:r>
            <a:endParaRPr sz="2000">
              <a:solidFill>
                <a:schemeClr val="dk1"/>
              </a:solidFill>
              <a:latin typeface="Verdana"/>
              <a:ea typeface="Verdana"/>
              <a:cs typeface="Verdana"/>
              <a:sym typeface="Verdana"/>
            </a:endParaRPr>
          </a:p>
          <a:p>
            <a:pPr indent="-457200" lvl="0" marL="457200" marR="0" rtl="0" algn="l">
              <a:spcBef>
                <a:spcPts val="0"/>
              </a:spcBef>
              <a:spcAft>
                <a:spcPts val="0"/>
              </a:spcAft>
              <a:buNone/>
            </a:pPr>
            <a:r>
              <a:t/>
            </a:r>
            <a:endParaRPr sz="2000">
              <a:solidFill>
                <a:schemeClr val="dk1"/>
              </a:solidFill>
              <a:latin typeface="Verdana"/>
              <a:ea typeface="Verdana"/>
              <a:cs typeface="Verdana"/>
              <a:sym typeface="Verdana"/>
            </a:endParaRPr>
          </a:p>
          <a:p>
            <a:pPr indent="-457200" lvl="0" marL="457200" marR="0" rtl="0" algn="l">
              <a:spcBef>
                <a:spcPts val="0"/>
              </a:spcBef>
              <a:spcAft>
                <a:spcPts val="0"/>
              </a:spcAft>
              <a:buNone/>
            </a:pPr>
            <a:r>
              <a:t/>
            </a:r>
            <a:endParaRPr sz="2000">
              <a:solidFill>
                <a:schemeClr val="dk1"/>
              </a:solidFill>
              <a:latin typeface="Verdana"/>
              <a:ea typeface="Verdana"/>
              <a:cs typeface="Verdana"/>
              <a:sym typeface="Verdana"/>
            </a:endParaRPr>
          </a:p>
        </p:txBody>
      </p:sp>
      <p:sp>
        <p:nvSpPr>
          <p:cNvPr id="341" name="Google Shape;341;p34"/>
          <p:cNvSpPr txBox="1"/>
          <p:nvPr/>
        </p:nvSpPr>
        <p:spPr>
          <a:xfrm>
            <a:off x="1066800" y="533400"/>
            <a:ext cx="7406640" cy="685800"/>
          </a:xfrm>
          <a:prstGeom prst="rect">
            <a:avLst/>
          </a:prstGeom>
          <a:noFill/>
          <a:ln>
            <a:noFill/>
          </a:ln>
        </p:spPr>
        <p:txBody>
          <a:bodyPr anchorCtr="0" anchor="t" bIns="45700" lIns="91425" spcFirstLastPara="1" rIns="91425" wrap="square" tIns="0">
            <a:normAutofit/>
          </a:bodyPr>
          <a:lstStyle/>
          <a:p>
            <a:pPr indent="0" lvl="0" marL="27432" marR="0" rtl="0" algn="ctr">
              <a:lnSpc>
                <a:spcPct val="100000"/>
              </a:lnSpc>
              <a:spcBef>
                <a:spcPts val="0"/>
              </a:spcBef>
              <a:spcAft>
                <a:spcPts val="0"/>
              </a:spcAft>
              <a:buClr>
                <a:schemeClr val="accent1"/>
              </a:buClr>
              <a:buSzPts val="2080"/>
              <a:buFont typeface="Noto Sans Symbols"/>
              <a:buNone/>
            </a:pPr>
            <a:r>
              <a:rPr b="0" i="0" lang="en-US" sz="2600" u="none" cap="none" strike="noStrike">
                <a:solidFill>
                  <a:srgbClr val="00B050"/>
                </a:solidFill>
                <a:latin typeface="Calibri"/>
                <a:ea typeface="Calibri"/>
                <a:cs typeface="Calibri"/>
                <a:sym typeface="Calibri"/>
              </a:rPr>
              <a:t>Unit – One : </a:t>
            </a:r>
            <a:r>
              <a:rPr lang="en-US" sz="2600">
                <a:solidFill>
                  <a:srgbClr val="00B050"/>
                </a:solidFill>
                <a:latin typeface="Calibri"/>
                <a:ea typeface="Calibri"/>
                <a:cs typeface="Calibri"/>
                <a:sym typeface="Calibri"/>
              </a:rPr>
              <a:t>Introduction</a:t>
            </a:r>
            <a:endParaRPr b="0" i="0" sz="2600" u="none" cap="none" strike="noStrike">
              <a:solidFill>
                <a:srgbClr val="00B050"/>
              </a:solidFill>
              <a:latin typeface="Calibri"/>
              <a:ea typeface="Calibri"/>
              <a:cs typeface="Calibri"/>
              <a:sym typeface="Calibri"/>
            </a:endParaRPr>
          </a:p>
        </p:txBody>
      </p:sp>
      <p:sp>
        <p:nvSpPr>
          <p:cNvPr id="342" name="Google Shape;342;p34"/>
          <p:cNvSpPr txBox="1"/>
          <p:nvPr/>
        </p:nvSpPr>
        <p:spPr>
          <a:xfrm>
            <a:off x="1371600" y="0"/>
            <a:ext cx="7086600" cy="609600"/>
          </a:xfrm>
          <a:prstGeom prst="rect">
            <a:avLst/>
          </a:prstGeom>
          <a:noFill/>
          <a:ln>
            <a:noFill/>
          </a:ln>
        </p:spPr>
        <p:txBody>
          <a:bodyPr anchorCtr="0" anchor="t" bIns="45700" lIns="91425" spcFirstLastPara="1" rIns="91425" wrap="square" tIns="0">
            <a:noAutofit/>
          </a:bodyPr>
          <a:lstStyle/>
          <a:p>
            <a:pPr indent="0" lvl="0" marL="0" marR="0" rtl="0" algn="ctr">
              <a:spcBef>
                <a:spcPts val="0"/>
              </a:spcBef>
              <a:spcAft>
                <a:spcPts val="0"/>
              </a:spcAft>
              <a:buNone/>
            </a:pPr>
            <a:r>
              <a:rPr lang="en-US" sz="3200">
                <a:solidFill>
                  <a:srgbClr val="C00000"/>
                </a:solidFill>
                <a:latin typeface="Calibri"/>
                <a:ea typeface="Calibri"/>
                <a:cs typeface="Calibri"/>
                <a:sym typeface="Calibri"/>
              </a:rPr>
              <a:t>Essential of E-Business</a:t>
            </a:r>
            <a:endParaRPr sz="3200">
              <a:solidFill>
                <a:schemeClr val="dk1"/>
              </a:solidFill>
              <a:latin typeface="Comic Sans MS"/>
              <a:ea typeface="Comic Sans MS"/>
              <a:cs typeface="Comic Sans MS"/>
              <a:sym typeface="Comic Sans MS"/>
            </a:endParaRPr>
          </a:p>
          <a:p>
            <a:pPr indent="0" lvl="0" marL="0" marR="0" rtl="0" algn="l">
              <a:spcBef>
                <a:spcPts val="0"/>
              </a:spcBef>
              <a:spcAft>
                <a:spcPts val="0"/>
              </a:spcAft>
              <a:buNone/>
            </a:pPr>
            <a:r>
              <a:t/>
            </a:r>
            <a:endParaRPr sz="2000">
              <a:solidFill>
                <a:srgbClr val="0070C0"/>
              </a:solidFill>
              <a:latin typeface="Calibri"/>
              <a:ea typeface="Calibri"/>
              <a:cs typeface="Calibri"/>
              <a:sym typeface="Calibri"/>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pic>
        <p:nvPicPr>
          <p:cNvPr descr="haa83019_b0703" id="347" name="Google Shape;347;p35"/>
          <p:cNvPicPr preferRelativeResize="0"/>
          <p:nvPr/>
        </p:nvPicPr>
        <p:blipFill rotWithShape="1">
          <a:blip r:embed="rId3">
            <a:alphaModFix/>
          </a:blip>
          <a:srcRect b="0" l="0" r="0" t="0"/>
          <a:stretch/>
        </p:blipFill>
        <p:spPr>
          <a:xfrm>
            <a:off x="304800" y="1752600"/>
            <a:ext cx="8382000" cy="4538663"/>
          </a:xfrm>
          <a:prstGeom prst="rect">
            <a:avLst/>
          </a:prstGeom>
          <a:noFill/>
          <a:ln>
            <a:noFill/>
          </a:ln>
        </p:spPr>
      </p:pic>
      <p:sp>
        <p:nvSpPr>
          <p:cNvPr id="348" name="Google Shape;348;p35"/>
          <p:cNvSpPr txBox="1"/>
          <p:nvPr/>
        </p:nvSpPr>
        <p:spPr>
          <a:xfrm>
            <a:off x="304800" y="990600"/>
            <a:ext cx="8382000" cy="641350"/>
          </a:xfrm>
          <a:prstGeom prst="rect">
            <a:avLst/>
          </a:prstGeom>
          <a:solidFill>
            <a:schemeClr val="accent1"/>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3600">
                <a:solidFill>
                  <a:schemeClr val="dk1"/>
                </a:solidFill>
                <a:latin typeface="Calibri"/>
                <a:ea typeface="Calibri"/>
                <a:cs typeface="Calibri"/>
                <a:sym typeface="Calibri"/>
              </a:rPr>
              <a:t>E-Business Models</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36"/>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Calibri"/>
              <a:buNone/>
            </a:pPr>
            <a:r>
              <a:rPr b="1" lang="en-US" sz="3600"/>
              <a:t>Business-to-Business (B2B) Models</a:t>
            </a:r>
            <a:endParaRPr/>
          </a:p>
        </p:txBody>
      </p:sp>
      <p:sp>
        <p:nvSpPr>
          <p:cNvPr id="354" name="Google Shape;354;p36"/>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p>
            <a:pPr indent="-171450" lvl="0" marL="171450" rtl="0" algn="l">
              <a:lnSpc>
                <a:spcPct val="90000"/>
              </a:lnSpc>
              <a:spcBef>
                <a:spcPts val="0"/>
              </a:spcBef>
              <a:spcAft>
                <a:spcPts val="0"/>
              </a:spcAft>
              <a:buClr>
                <a:schemeClr val="dk1"/>
              </a:buClr>
              <a:buSzPts val="2400"/>
              <a:buChar char="•"/>
            </a:pPr>
            <a:r>
              <a:rPr b="1" lang="en-US" sz="2400"/>
              <a:t>Business-to-business (B2B)</a:t>
            </a:r>
            <a:r>
              <a:rPr lang="en-US" sz="2400"/>
              <a:t> – applies to businesses buying form and selling to each other over the Internet</a:t>
            </a:r>
            <a:endParaRPr/>
          </a:p>
          <a:p>
            <a:pPr indent="-171450" lvl="0" marL="171450" rtl="0" algn="l">
              <a:lnSpc>
                <a:spcPct val="90000"/>
              </a:lnSpc>
              <a:spcBef>
                <a:spcPts val="750"/>
              </a:spcBef>
              <a:spcAft>
                <a:spcPts val="0"/>
              </a:spcAft>
              <a:buClr>
                <a:schemeClr val="dk1"/>
              </a:buClr>
              <a:buSzPts val="2400"/>
              <a:buChar char="•"/>
            </a:pPr>
            <a:r>
              <a:rPr b="1" lang="en-US" sz="2400"/>
              <a:t>E-procurement </a:t>
            </a:r>
            <a:r>
              <a:rPr lang="en-US" sz="2400"/>
              <a:t>– the B2B purchase and sale of supplies and services over the Internet</a:t>
            </a:r>
            <a:endParaRPr/>
          </a:p>
          <a:p>
            <a:pPr indent="-171450" lvl="0" marL="171450" rtl="0" algn="l">
              <a:lnSpc>
                <a:spcPct val="90000"/>
              </a:lnSpc>
              <a:spcBef>
                <a:spcPts val="750"/>
              </a:spcBef>
              <a:spcAft>
                <a:spcPts val="0"/>
              </a:spcAft>
              <a:buClr>
                <a:schemeClr val="dk1"/>
              </a:buClr>
              <a:buSzPts val="2400"/>
              <a:buChar char="•"/>
            </a:pPr>
            <a:r>
              <a:rPr b="1" lang="en-US" sz="2400"/>
              <a:t>Systematic sourcing </a:t>
            </a:r>
            <a:r>
              <a:rPr lang="en-US" sz="2400"/>
              <a:t>– involves buying through pre-negotiated contracts with qualified suppliers.</a:t>
            </a:r>
            <a:endParaRPr sz="2400"/>
          </a:p>
          <a:p>
            <a:pPr indent="-171450" lvl="0" marL="171450" rtl="0" algn="l">
              <a:lnSpc>
                <a:spcPct val="90000"/>
              </a:lnSpc>
              <a:spcBef>
                <a:spcPts val="750"/>
              </a:spcBef>
              <a:spcAft>
                <a:spcPts val="0"/>
              </a:spcAft>
              <a:buClr>
                <a:schemeClr val="dk1"/>
              </a:buClr>
              <a:buSzPts val="2400"/>
              <a:buChar char="•"/>
            </a:pPr>
            <a:r>
              <a:rPr b="1" lang="en-US" sz="2400"/>
              <a:t>Spot sourcing </a:t>
            </a:r>
            <a:r>
              <a:rPr lang="en-US" sz="2400"/>
              <a:t>– businesses buy transaction-oriented commodity-like products and rarely involves a long-term or ongoing relationship between buyers and sellers</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37"/>
          <p:cNvSpPr txBox="1"/>
          <p:nvPr>
            <p:ph type="title"/>
          </p:nvPr>
        </p:nvSpPr>
        <p:spPr>
          <a:xfrm>
            <a:off x="914400" y="277813"/>
            <a:ext cx="7772400" cy="11430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Font typeface="Calibri"/>
              <a:buNone/>
            </a:pPr>
            <a:r>
              <a:rPr b="1" lang="en-US" sz="2800"/>
              <a:t>B2B exchanges</a:t>
            </a:r>
            <a:r>
              <a:rPr lang="en-US" sz="2800"/>
              <a:t> </a:t>
            </a:r>
            <a:r>
              <a:rPr i="1" lang="en-US" sz="2800"/>
              <a:t>are new organizational forms in digital space that can take place in the following:</a:t>
            </a:r>
            <a:endParaRPr/>
          </a:p>
        </p:txBody>
      </p:sp>
      <p:sp>
        <p:nvSpPr>
          <p:cNvPr id="360" name="Google Shape;360;p37"/>
          <p:cNvSpPr txBox="1"/>
          <p:nvPr>
            <p:ph idx="1" type="body"/>
          </p:nvPr>
        </p:nvSpPr>
        <p:spPr>
          <a:xfrm>
            <a:off x="914400" y="1600200"/>
            <a:ext cx="3048000" cy="4530725"/>
          </a:xfrm>
          <a:prstGeom prst="rect">
            <a:avLst/>
          </a:prstGeom>
          <a:noFill/>
          <a:ln>
            <a:noFill/>
          </a:ln>
        </p:spPr>
        <p:txBody>
          <a:bodyPr anchorCtr="0" anchor="t" bIns="45700" lIns="91425" spcFirstLastPara="1" rIns="91425" wrap="square" tIns="45700">
            <a:normAutofit/>
          </a:bodyPr>
          <a:lstStyle/>
          <a:p>
            <a:pPr indent="-171450" lvl="0" marL="171450" rtl="0" algn="l">
              <a:lnSpc>
                <a:spcPct val="90000"/>
              </a:lnSpc>
              <a:spcBef>
                <a:spcPts val="0"/>
              </a:spcBef>
              <a:spcAft>
                <a:spcPts val="0"/>
              </a:spcAft>
              <a:buClr>
                <a:srgbClr val="FF0000"/>
              </a:buClr>
              <a:buSzPts val="2400"/>
              <a:buChar char="•"/>
            </a:pPr>
            <a:r>
              <a:rPr lang="en-US" sz="2400">
                <a:solidFill>
                  <a:srgbClr val="FF0000"/>
                </a:solidFill>
              </a:rPr>
              <a:t>Buyer model </a:t>
            </a:r>
            <a:r>
              <a:rPr lang="en-US" sz="2400"/>
              <a:t>(few buyers, many sellers)</a:t>
            </a:r>
            <a:endParaRPr/>
          </a:p>
          <a:p>
            <a:pPr indent="-171450" lvl="0" marL="171450" rtl="0" algn="l">
              <a:lnSpc>
                <a:spcPct val="90000"/>
              </a:lnSpc>
              <a:spcBef>
                <a:spcPts val="750"/>
              </a:spcBef>
              <a:spcAft>
                <a:spcPts val="0"/>
              </a:spcAft>
              <a:buClr>
                <a:srgbClr val="FF0000"/>
              </a:buClr>
              <a:buSzPts val="2400"/>
              <a:buChar char="•"/>
            </a:pPr>
            <a:r>
              <a:rPr lang="en-US" sz="2400">
                <a:solidFill>
                  <a:srgbClr val="FF0000"/>
                </a:solidFill>
              </a:rPr>
              <a:t>Marketplace model </a:t>
            </a:r>
            <a:r>
              <a:rPr lang="en-US" sz="2400"/>
              <a:t>(many buyers, many sellers)</a:t>
            </a:r>
            <a:endParaRPr/>
          </a:p>
          <a:p>
            <a:pPr indent="-171450" lvl="0" marL="171450" rtl="0" algn="l">
              <a:lnSpc>
                <a:spcPct val="90000"/>
              </a:lnSpc>
              <a:spcBef>
                <a:spcPts val="750"/>
              </a:spcBef>
              <a:spcAft>
                <a:spcPts val="0"/>
              </a:spcAft>
              <a:buClr>
                <a:srgbClr val="FF0000"/>
              </a:buClr>
              <a:buSzPts val="2400"/>
              <a:buChar char="•"/>
            </a:pPr>
            <a:r>
              <a:rPr lang="en-US" sz="2400">
                <a:solidFill>
                  <a:srgbClr val="FF0000"/>
                </a:solidFill>
              </a:rPr>
              <a:t>Longer term relationship model </a:t>
            </a:r>
            <a:r>
              <a:rPr lang="en-US" sz="2400"/>
              <a:t>(few buyers, few sellers)</a:t>
            </a:r>
            <a:endParaRPr/>
          </a:p>
          <a:p>
            <a:pPr indent="-171450" lvl="0" marL="171450" rtl="0" algn="l">
              <a:lnSpc>
                <a:spcPct val="90000"/>
              </a:lnSpc>
              <a:spcBef>
                <a:spcPts val="750"/>
              </a:spcBef>
              <a:spcAft>
                <a:spcPts val="0"/>
              </a:spcAft>
              <a:buClr>
                <a:srgbClr val="FF0000"/>
              </a:buClr>
              <a:buSzPts val="2400"/>
              <a:buChar char="•"/>
            </a:pPr>
            <a:r>
              <a:rPr lang="en-US" sz="2400">
                <a:solidFill>
                  <a:srgbClr val="FF0000"/>
                </a:solidFill>
              </a:rPr>
              <a:t>Seller model </a:t>
            </a:r>
            <a:r>
              <a:rPr lang="en-US" sz="2400"/>
              <a:t>(few sellers, many buyers)</a:t>
            </a:r>
            <a:endParaRPr/>
          </a:p>
        </p:txBody>
      </p:sp>
      <p:pic>
        <p:nvPicPr>
          <p:cNvPr descr="haa83019_b0705" id="361" name="Google Shape;361;p37"/>
          <p:cNvPicPr preferRelativeResize="0"/>
          <p:nvPr>
            <p:ph idx="2" type="body"/>
          </p:nvPr>
        </p:nvPicPr>
        <p:blipFill rotWithShape="1">
          <a:blip r:embed="rId3">
            <a:alphaModFix/>
          </a:blip>
          <a:srcRect b="0" l="0" r="0" t="0"/>
          <a:stretch/>
        </p:blipFill>
        <p:spPr>
          <a:xfrm>
            <a:off x="3684829" y="1752600"/>
            <a:ext cx="5459171" cy="375115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p38"/>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Calibri"/>
              <a:buNone/>
            </a:pPr>
            <a:r>
              <a:rPr b="1" lang="en-US" sz="3600"/>
              <a:t>B2B exchanges</a:t>
            </a:r>
            <a:endParaRPr/>
          </a:p>
        </p:txBody>
      </p:sp>
      <p:sp>
        <p:nvSpPr>
          <p:cNvPr id="367" name="Google Shape;367;p38"/>
          <p:cNvSpPr txBox="1"/>
          <p:nvPr>
            <p:ph idx="1" type="body"/>
          </p:nvPr>
        </p:nvSpPr>
        <p:spPr>
          <a:xfrm>
            <a:off x="628650" y="1825625"/>
            <a:ext cx="3886200" cy="4351338"/>
          </a:xfrm>
          <a:prstGeom prst="rect">
            <a:avLst/>
          </a:prstGeom>
          <a:noFill/>
          <a:ln>
            <a:noFill/>
          </a:ln>
        </p:spPr>
        <p:txBody>
          <a:bodyPr anchorCtr="0" anchor="t" bIns="45700" lIns="91425" spcFirstLastPara="1" rIns="91425" wrap="square" tIns="45700">
            <a:normAutofit/>
          </a:bodyPr>
          <a:lstStyle/>
          <a:p>
            <a:pPr indent="-171450" lvl="0" marL="171450" rtl="0" algn="l">
              <a:lnSpc>
                <a:spcPct val="90000"/>
              </a:lnSpc>
              <a:spcBef>
                <a:spcPts val="0"/>
              </a:spcBef>
              <a:spcAft>
                <a:spcPts val="0"/>
              </a:spcAft>
              <a:buClr>
                <a:srgbClr val="FF0000"/>
              </a:buClr>
              <a:buSzPts val="2400"/>
              <a:buChar char="•"/>
            </a:pPr>
            <a:r>
              <a:rPr lang="en-US" sz="2400">
                <a:solidFill>
                  <a:srgbClr val="FF0000"/>
                </a:solidFill>
              </a:rPr>
              <a:t>Buyer Model </a:t>
            </a:r>
            <a:r>
              <a:rPr lang="en-US" sz="2400"/>
              <a:t>- Reverse auction – the winning bid is the lowest, rather than the highest</a:t>
            </a:r>
            <a:endParaRPr/>
          </a:p>
          <a:p>
            <a:pPr indent="-171450" lvl="0" marL="171450" rtl="0" algn="l">
              <a:lnSpc>
                <a:spcPct val="90000"/>
              </a:lnSpc>
              <a:spcBef>
                <a:spcPts val="750"/>
              </a:spcBef>
              <a:spcAft>
                <a:spcPts val="0"/>
              </a:spcAft>
              <a:buClr>
                <a:srgbClr val="FF0000"/>
              </a:buClr>
              <a:buSzPts val="2400"/>
              <a:buChar char="•"/>
            </a:pPr>
            <a:r>
              <a:rPr lang="en-US" sz="2400">
                <a:solidFill>
                  <a:srgbClr val="FF0000"/>
                </a:solidFill>
              </a:rPr>
              <a:t>Seller model </a:t>
            </a:r>
            <a:r>
              <a:rPr lang="en-US" sz="2400"/>
              <a:t>– appropriate when the supplier hosts value-added services on its Web site such as suppliers’ product catalog and customers’ order information</a:t>
            </a:r>
            <a:endParaRPr/>
          </a:p>
        </p:txBody>
      </p:sp>
      <p:sp>
        <p:nvSpPr>
          <p:cNvPr id="368" name="Google Shape;368;p38"/>
          <p:cNvSpPr txBox="1"/>
          <p:nvPr>
            <p:ph idx="2" type="body"/>
          </p:nvPr>
        </p:nvSpPr>
        <p:spPr>
          <a:xfrm>
            <a:off x="4629150" y="1825625"/>
            <a:ext cx="3886200" cy="4351338"/>
          </a:xfrm>
          <a:prstGeom prst="rect">
            <a:avLst/>
          </a:prstGeom>
          <a:noFill/>
          <a:ln>
            <a:noFill/>
          </a:ln>
        </p:spPr>
        <p:txBody>
          <a:bodyPr anchorCtr="0" anchor="t" bIns="45700" lIns="91425" spcFirstLastPara="1" rIns="91425" wrap="square" tIns="45700">
            <a:normAutofit/>
          </a:bodyPr>
          <a:lstStyle/>
          <a:p>
            <a:pPr indent="-171450" lvl="0" marL="171450" rtl="0" algn="l">
              <a:lnSpc>
                <a:spcPct val="90000"/>
              </a:lnSpc>
              <a:spcBef>
                <a:spcPts val="0"/>
              </a:spcBef>
              <a:spcAft>
                <a:spcPts val="0"/>
              </a:spcAft>
              <a:buClr>
                <a:srgbClr val="FF0000"/>
              </a:buClr>
              <a:buSzPts val="2400"/>
              <a:buChar char="•"/>
            </a:pPr>
            <a:r>
              <a:rPr lang="en-US" sz="2400">
                <a:solidFill>
                  <a:srgbClr val="FF0000"/>
                </a:solidFill>
              </a:rPr>
              <a:t>Longer term relationship model</a:t>
            </a:r>
            <a:r>
              <a:rPr lang="en-US" sz="2400"/>
              <a:t> – items requiring a high degree of planning between buyers and sellers either in the design stage or in fulfillment</a:t>
            </a:r>
            <a:endParaRPr/>
          </a:p>
          <a:p>
            <a:pPr indent="-171450" lvl="0" marL="171450" rtl="0" algn="l">
              <a:lnSpc>
                <a:spcPct val="90000"/>
              </a:lnSpc>
              <a:spcBef>
                <a:spcPts val="750"/>
              </a:spcBef>
              <a:spcAft>
                <a:spcPts val="0"/>
              </a:spcAft>
              <a:buClr>
                <a:srgbClr val="FF0000"/>
              </a:buClr>
              <a:buSzPts val="2400"/>
              <a:buChar char="•"/>
            </a:pPr>
            <a:r>
              <a:rPr lang="en-US" sz="2400">
                <a:solidFill>
                  <a:srgbClr val="FF0000"/>
                </a:solidFill>
              </a:rPr>
              <a:t>Marketplace model – </a:t>
            </a:r>
            <a:r>
              <a:rPr lang="en-US" sz="2400"/>
              <a:t>allows a virtually infinite number of businesses to transact electronically with minimal cost</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39"/>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Calibri"/>
              <a:buNone/>
            </a:pPr>
            <a:r>
              <a:rPr b="1" lang="en-US" sz="3600"/>
              <a:t>Consumer-to-Business (C2B)</a:t>
            </a:r>
            <a:endParaRPr/>
          </a:p>
        </p:txBody>
      </p:sp>
      <p:sp>
        <p:nvSpPr>
          <p:cNvPr id="374" name="Google Shape;374;p39"/>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p>
            <a:pPr indent="-171450" lvl="0" marL="171450" rtl="0" algn="l">
              <a:lnSpc>
                <a:spcPct val="90000"/>
              </a:lnSpc>
              <a:spcBef>
                <a:spcPts val="0"/>
              </a:spcBef>
              <a:spcAft>
                <a:spcPts val="0"/>
              </a:spcAft>
              <a:buClr>
                <a:schemeClr val="dk1"/>
              </a:buClr>
              <a:buSzPts val="2400"/>
              <a:buChar char="•"/>
            </a:pPr>
            <a:r>
              <a:rPr lang="en-US" sz="2400"/>
              <a:t>Consumer-to-business (C2B) – applies to any consumer that sells a product or service to a business over the Internet</a:t>
            </a:r>
            <a:endParaRPr/>
          </a:p>
          <a:p>
            <a:pPr indent="-19050" lvl="0" marL="171450" rtl="0" algn="l">
              <a:lnSpc>
                <a:spcPct val="90000"/>
              </a:lnSpc>
              <a:spcBef>
                <a:spcPts val="750"/>
              </a:spcBef>
              <a:spcAft>
                <a:spcPts val="0"/>
              </a:spcAft>
              <a:buClr>
                <a:schemeClr val="dk1"/>
              </a:buClr>
              <a:buSzPts val="2400"/>
              <a:buNone/>
            </a:pPr>
            <a:r>
              <a:t/>
            </a:r>
            <a:endParaRPr sz="2400"/>
          </a:p>
          <a:p>
            <a:pPr indent="-171450" lvl="0" marL="171450" rtl="0" algn="l">
              <a:lnSpc>
                <a:spcPct val="90000"/>
              </a:lnSpc>
              <a:spcBef>
                <a:spcPts val="750"/>
              </a:spcBef>
              <a:spcAft>
                <a:spcPts val="0"/>
              </a:spcAft>
              <a:buClr>
                <a:schemeClr val="dk1"/>
              </a:buClr>
              <a:buSzPts val="2400"/>
              <a:buChar char="•"/>
            </a:pPr>
            <a:r>
              <a:rPr lang="en-US" sz="2400"/>
              <a:t>C2B facilitates the following:</a:t>
            </a:r>
            <a:endParaRPr/>
          </a:p>
          <a:p>
            <a:pPr indent="-171450" lvl="1" marL="514350" rtl="0" algn="l">
              <a:lnSpc>
                <a:spcPct val="90000"/>
              </a:lnSpc>
              <a:spcBef>
                <a:spcPts val="375"/>
              </a:spcBef>
              <a:spcAft>
                <a:spcPts val="0"/>
              </a:spcAft>
              <a:buClr>
                <a:schemeClr val="dk1"/>
              </a:buClr>
              <a:buSzPts val="2400"/>
              <a:buChar char="•"/>
            </a:pPr>
            <a:r>
              <a:rPr lang="en-US" sz="2400"/>
              <a:t>Social interaction</a:t>
            </a:r>
            <a:endParaRPr/>
          </a:p>
          <a:p>
            <a:pPr indent="-171450" lvl="1" marL="514350" rtl="0" algn="l">
              <a:lnSpc>
                <a:spcPct val="90000"/>
              </a:lnSpc>
              <a:spcBef>
                <a:spcPts val="375"/>
              </a:spcBef>
              <a:spcAft>
                <a:spcPts val="0"/>
              </a:spcAft>
              <a:buClr>
                <a:schemeClr val="dk1"/>
              </a:buClr>
              <a:buSzPts val="2400"/>
              <a:buChar char="•"/>
            </a:pPr>
            <a:r>
              <a:rPr lang="en-US" sz="2400"/>
              <a:t>Personal finance management</a:t>
            </a:r>
            <a:endParaRPr/>
          </a:p>
          <a:p>
            <a:pPr indent="-171450" lvl="1" marL="514350" rtl="0" algn="l">
              <a:lnSpc>
                <a:spcPct val="90000"/>
              </a:lnSpc>
              <a:spcBef>
                <a:spcPts val="375"/>
              </a:spcBef>
              <a:spcAft>
                <a:spcPts val="0"/>
              </a:spcAft>
              <a:buClr>
                <a:schemeClr val="dk1"/>
              </a:buClr>
              <a:buSzPts val="2400"/>
              <a:buChar char="•"/>
            </a:pPr>
            <a:r>
              <a:rPr lang="en-US" sz="2400"/>
              <a:t>Purchasing products and information</a:t>
            </a:r>
            <a:endParaRPr/>
          </a:p>
          <a:p>
            <a:pPr indent="-38100" lvl="0" marL="171450" rtl="0" algn="l">
              <a:lnSpc>
                <a:spcPct val="90000"/>
              </a:lnSpc>
              <a:spcBef>
                <a:spcPts val="750"/>
              </a:spcBef>
              <a:spcAft>
                <a:spcPts val="0"/>
              </a:spcAft>
              <a:buClr>
                <a:schemeClr val="dk1"/>
              </a:buClr>
              <a:buSzPts val="2100"/>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4"/>
          <p:cNvSpPr txBox="1"/>
          <p:nvPr/>
        </p:nvSpPr>
        <p:spPr>
          <a:xfrm>
            <a:off x="1066800" y="762000"/>
            <a:ext cx="8077200" cy="5410200"/>
          </a:xfrm>
          <a:prstGeom prst="rect">
            <a:avLst/>
          </a:prstGeom>
          <a:noFill/>
          <a:ln>
            <a:noFill/>
          </a:ln>
        </p:spPr>
        <p:txBody>
          <a:bodyPr anchorCtr="0" anchor="t" bIns="45700" lIns="91425" spcFirstLastPara="1" rIns="91425" wrap="square" tIns="0">
            <a:noAutofit/>
          </a:bodyPr>
          <a:lstStyle/>
          <a:p>
            <a:pPr indent="0" lvl="0" marL="0" marR="0" rtl="0" algn="l">
              <a:spcBef>
                <a:spcPts val="0"/>
              </a:spcBef>
              <a:spcAft>
                <a:spcPts val="0"/>
              </a:spcAft>
              <a:buNone/>
            </a:pPr>
            <a:r>
              <a:rPr b="1" lang="en-US" sz="1700">
                <a:solidFill>
                  <a:srgbClr val="0070C0"/>
                </a:solidFill>
                <a:latin typeface="Verdana"/>
                <a:ea typeface="Verdana"/>
                <a:cs typeface="Verdana"/>
                <a:sym typeface="Verdana"/>
              </a:rPr>
              <a:t>Unit 4: E-Business and Operations management	6 Hours</a:t>
            </a:r>
            <a:endParaRPr sz="1700">
              <a:solidFill>
                <a:srgbClr val="0070C0"/>
              </a:solidFill>
              <a:latin typeface="Verdana"/>
              <a:ea typeface="Verdana"/>
              <a:cs typeface="Verdana"/>
              <a:sym typeface="Verdana"/>
            </a:endParaRPr>
          </a:p>
          <a:p>
            <a:pPr indent="0" lvl="0" marL="0" marR="0" rtl="0" algn="l">
              <a:spcBef>
                <a:spcPts val="0"/>
              </a:spcBef>
              <a:spcAft>
                <a:spcPts val="0"/>
              </a:spcAft>
              <a:buNone/>
            </a:pPr>
            <a:r>
              <a:rPr lang="en-US" sz="1700">
                <a:solidFill>
                  <a:schemeClr val="dk1"/>
                </a:solidFill>
                <a:latin typeface="Verdana"/>
                <a:ea typeface="Verdana"/>
                <a:cs typeface="Verdana"/>
                <a:sym typeface="Verdana"/>
              </a:rPr>
              <a:t>Difference between purchase and procurement; Market solutions - sell-side, buy-side, and market place; Integration of product catalogue; Procurement service providing.</a:t>
            </a:r>
            <a:endParaRPr/>
          </a:p>
          <a:p>
            <a:pPr indent="0" lvl="0" marL="0" marR="0" rtl="0" algn="l">
              <a:spcBef>
                <a:spcPts val="0"/>
              </a:spcBef>
              <a:spcAft>
                <a:spcPts val="0"/>
              </a:spcAft>
              <a:buNone/>
            </a:pPr>
            <a:r>
              <a:t/>
            </a:r>
            <a:endParaRPr b="1" sz="1700">
              <a:solidFill>
                <a:schemeClr val="dk1"/>
              </a:solidFill>
              <a:latin typeface="Verdana"/>
              <a:ea typeface="Verdana"/>
              <a:cs typeface="Verdana"/>
              <a:sym typeface="Verdana"/>
            </a:endParaRPr>
          </a:p>
          <a:p>
            <a:pPr indent="0" lvl="0" marL="0" marR="0" rtl="0" algn="l">
              <a:spcBef>
                <a:spcPts val="0"/>
              </a:spcBef>
              <a:spcAft>
                <a:spcPts val="0"/>
              </a:spcAft>
              <a:buNone/>
            </a:pPr>
            <a:r>
              <a:rPr b="1" lang="en-US" sz="1700">
                <a:solidFill>
                  <a:srgbClr val="0070C0"/>
                </a:solidFill>
                <a:latin typeface="Verdana"/>
                <a:ea typeface="Verdana"/>
                <a:cs typeface="Verdana"/>
                <a:sym typeface="Verdana"/>
              </a:rPr>
              <a:t>Unit 5: E-Contracting					4 Hours</a:t>
            </a:r>
            <a:endParaRPr sz="1700">
              <a:solidFill>
                <a:srgbClr val="0070C0"/>
              </a:solidFill>
              <a:latin typeface="Verdana"/>
              <a:ea typeface="Verdana"/>
              <a:cs typeface="Verdana"/>
              <a:sym typeface="Verdana"/>
            </a:endParaRPr>
          </a:p>
          <a:p>
            <a:pPr indent="0" lvl="0" marL="0" marR="0" rtl="0" algn="l">
              <a:spcBef>
                <a:spcPts val="0"/>
              </a:spcBef>
              <a:spcAft>
                <a:spcPts val="0"/>
              </a:spcAft>
              <a:buNone/>
            </a:pPr>
            <a:r>
              <a:rPr lang="en-US" sz="1700">
                <a:solidFill>
                  <a:schemeClr val="dk1"/>
                </a:solidFill>
                <a:latin typeface="Verdana"/>
                <a:ea typeface="Verdana"/>
                <a:cs typeface="Verdana"/>
                <a:sym typeface="Verdana"/>
              </a:rPr>
              <a:t>Concept of generic services - information, negotiation, archiving, enforcement, reconciliation; Structure of a contract; Digital signature; Legal affairs. </a:t>
            </a:r>
            <a:endParaRPr/>
          </a:p>
          <a:p>
            <a:pPr indent="0" lvl="0" marL="0" marR="0" rtl="0" algn="l">
              <a:spcBef>
                <a:spcPts val="0"/>
              </a:spcBef>
              <a:spcAft>
                <a:spcPts val="0"/>
              </a:spcAft>
              <a:buNone/>
            </a:pPr>
            <a:r>
              <a:t/>
            </a:r>
            <a:endParaRPr b="1" sz="1700">
              <a:solidFill>
                <a:schemeClr val="dk1"/>
              </a:solidFill>
              <a:latin typeface="Verdana"/>
              <a:ea typeface="Verdana"/>
              <a:cs typeface="Verdana"/>
              <a:sym typeface="Verdana"/>
            </a:endParaRPr>
          </a:p>
          <a:p>
            <a:pPr indent="0" lvl="0" marL="0" marR="0" rtl="0" algn="l">
              <a:spcBef>
                <a:spcPts val="0"/>
              </a:spcBef>
              <a:spcAft>
                <a:spcPts val="0"/>
              </a:spcAft>
              <a:buNone/>
            </a:pPr>
            <a:r>
              <a:rPr b="1" lang="en-US" sz="1700">
                <a:solidFill>
                  <a:srgbClr val="0070C0"/>
                </a:solidFill>
                <a:latin typeface="Verdana"/>
                <a:ea typeface="Verdana"/>
                <a:cs typeface="Verdana"/>
                <a:sym typeface="Verdana"/>
              </a:rPr>
              <a:t>Unit 6: Online Distribution				5 Hours</a:t>
            </a:r>
            <a:endParaRPr sz="1700">
              <a:solidFill>
                <a:srgbClr val="0070C0"/>
              </a:solidFill>
              <a:latin typeface="Verdana"/>
              <a:ea typeface="Verdana"/>
              <a:cs typeface="Verdana"/>
              <a:sym typeface="Verdana"/>
            </a:endParaRPr>
          </a:p>
          <a:p>
            <a:pPr indent="0" lvl="0" marL="0" marR="0" rtl="0" algn="l">
              <a:spcBef>
                <a:spcPts val="0"/>
              </a:spcBef>
              <a:spcAft>
                <a:spcPts val="0"/>
              </a:spcAft>
              <a:buNone/>
            </a:pPr>
            <a:r>
              <a:rPr lang="en-US" sz="1700">
                <a:solidFill>
                  <a:schemeClr val="dk1"/>
                </a:solidFill>
                <a:latin typeface="Verdana"/>
                <a:ea typeface="Verdana"/>
                <a:cs typeface="Verdana"/>
                <a:sym typeface="Verdana"/>
              </a:rPr>
              <a:t>Components of a distribution system; Characterization of online distribution; hybrid distribution networks; Model for electronic software distribution.</a:t>
            </a:r>
            <a:endParaRPr/>
          </a:p>
          <a:p>
            <a:pPr indent="0" lvl="0" marL="0" marR="0" rtl="0" algn="l">
              <a:spcBef>
                <a:spcPts val="0"/>
              </a:spcBef>
              <a:spcAft>
                <a:spcPts val="0"/>
              </a:spcAft>
              <a:buNone/>
            </a:pPr>
            <a:r>
              <a:t/>
            </a:r>
            <a:endParaRPr b="1" sz="1700">
              <a:solidFill>
                <a:schemeClr val="dk1"/>
              </a:solidFill>
              <a:latin typeface="Verdana"/>
              <a:ea typeface="Verdana"/>
              <a:cs typeface="Verdana"/>
              <a:sym typeface="Verdana"/>
            </a:endParaRPr>
          </a:p>
          <a:p>
            <a:pPr indent="0" lvl="0" marL="0" marR="0" rtl="0" algn="l">
              <a:spcBef>
                <a:spcPts val="0"/>
              </a:spcBef>
              <a:spcAft>
                <a:spcPts val="0"/>
              </a:spcAft>
              <a:buNone/>
            </a:pPr>
            <a:r>
              <a:rPr b="1" lang="en-US" sz="1700">
                <a:solidFill>
                  <a:srgbClr val="0070C0"/>
                </a:solidFill>
                <a:latin typeface="Verdana"/>
                <a:ea typeface="Verdana"/>
                <a:cs typeface="Verdana"/>
                <a:sym typeface="Verdana"/>
              </a:rPr>
              <a:t>Unit 7: E-Payment System				6 Hours</a:t>
            </a:r>
            <a:endParaRPr sz="1700">
              <a:solidFill>
                <a:srgbClr val="0070C0"/>
              </a:solidFill>
              <a:latin typeface="Verdana"/>
              <a:ea typeface="Verdana"/>
              <a:cs typeface="Verdana"/>
              <a:sym typeface="Verdana"/>
            </a:endParaRPr>
          </a:p>
          <a:p>
            <a:pPr indent="0" lvl="0" marL="0" marR="0" rtl="0" algn="l">
              <a:spcBef>
                <a:spcPts val="0"/>
              </a:spcBef>
              <a:spcAft>
                <a:spcPts val="0"/>
              </a:spcAft>
              <a:buNone/>
            </a:pPr>
            <a:r>
              <a:rPr lang="en-US" sz="1700">
                <a:solidFill>
                  <a:schemeClr val="dk1"/>
                </a:solidFill>
                <a:latin typeface="Verdana"/>
                <a:ea typeface="Verdana"/>
                <a:cs typeface="Verdana"/>
                <a:sym typeface="Verdana"/>
              </a:rPr>
              <a:t>Characteristics of payment system; Classification of payment systems - E-cash, E-check, overview of smart card; Applications of IPSec. </a:t>
            </a:r>
            <a:endParaRPr/>
          </a:p>
          <a:p>
            <a:pPr indent="0" lvl="0" marL="0" marR="0" rtl="0" algn="l">
              <a:spcBef>
                <a:spcPts val="0"/>
              </a:spcBef>
              <a:spcAft>
                <a:spcPts val="0"/>
              </a:spcAft>
              <a:buNone/>
            </a:pPr>
            <a:r>
              <a:t/>
            </a:r>
            <a:endParaRPr b="1" sz="1700">
              <a:solidFill>
                <a:schemeClr val="dk1"/>
              </a:solidFill>
              <a:latin typeface="Verdana"/>
              <a:ea typeface="Verdana"/>
              <a:cs typeface="Verdana"/>
              <a:sym typeface="Verdana"/>
            </a:endParaRPr>
          </a:p>
          <a:p>
            <a:pPr indent="0" lvl="0" marL="0" marR="0" rtl="0" algn="l">
              <a:spcBef>
                <a:spcPts val="0"/>
              </a:spcBef>
              <a:spcAft>
                <a:spcPts val="0"/>
              </a:spcAft>
              <a:buNone/>
            </a:pPr>
            <a:r>
              <a:rPr b="1" lang="en-US" sz="1700">
                <a:solidFill>
                  <a:srgbClr val="0070C0"/>
                </a:solidFill>
                <a:latin typeface="Verdana"/>
                <a:ea typeface="Verdana"/>
                <a:cs typeface="Verdana"/>
                <a:sym typeface="Verdana"/>
              </a:rPr>
              <a:t>Unit 8: E-Business Plan Development 			3 Hours</a:t>
            </a:r>
            <a:endParaRPr sz="1700">
              <a:solidFill>
                <a:srgbClr val="0070C0"/>
              </a:solidFill>
              <a:latin typeface="Verdana"/>
              <a:ea typeface="Verdana"/>
              <a:cs typeface="Verdana"/>
              <a:sym typeface="Verdana"/>
            </a:endParaRPr>
          </a:p>
          <a:p>
            <a:pPr indent="0" lvl="0" marL="0" marR="0" rtl="0" algn="l">
              <a:spcBef>
                <a:spcPts val="0"/>
              </a:spcBef>
              <a:spcAft>
                <a:spcPts val="0"/>
              </a:spcAft>
              <a:buNone/>
            </a:pPr>
            <a:r>
              <a:rPr lang="en-US" sz="1700">
                <a:solidFill>
                  <a:schemeClr val="dk1"/>
                </a:solidFill>
                <a:latin typeface="Verdana"/>
                <a:ea typeface="Verdana"/>
                <a:cs typeface="Verdana"/>
                <a:sym typeface="Verdana"/>
              </a:rPr>
              <a:t>Students must develop an E-Business Plan; The business plan must incorporate IT-features that would address complete requirements to run a specified business.</a:t>
            </a:r>
            <a:endParaRPr/>
          </a:p>
          <a:p>
            <a:pPr indent="0" lvl="0" marL="0" marR="0" rtl="0" algn="l">
              <a:spcBef>
                <a:spcPts val="0"/>
              </a:spcBef>
              <a:spcAft>
                <a:spcPts val="0"/>
              </a:spcAft>
              <a:buNone/>
            </a:pPr>
            <a:r>
              <a:t/>
            </a:r>
            <a:endParaRPr sz="1700">
              <a:solidFill>
                <a:schemeClr val="dk1"/>
              </a:solidFill>
              <a:latin typeface="Calibri"/>
              <a:ea typeface="Calibri"/>
              <a:cs typeface="Calibri"/>
              <a:sym typeface="Calibri"/>
            </a:endParaRPr>
          </a:p>
        </p:txBody>
      </p:sp>
      <p:sp>
        <p:nvSpPr>
          <p:cNvPr id="117" name="Google Shape;117;p4"/>
          <p:cNvSpPr txBox="1"/>
          <p:nvPr/>
        </p:nvSpPr>
        <p:spPr>
          <a:xfrm>
            <a:off x="1066800" y="381000"/>
            <a:ext cx="7406640" cy="685800"/>
          </a:xfrm>
          <a:prstGeom prst="rect">
            <a:avLst/>
          </a:prstGeom>
          <a:noFill/>
          <a:ln>
            <a:noFill/>
          </a:ln>
        </p:spPr>
        <p:txBody>
          <a:bodyPr anchorCtr="0" anchor="t" bIns="45700" lIns="91425" spcFirstLastPara="1" rIns="91425" wrap="square" tIns="0">
            <a:normAutofit/>
          </a:bodyPr>
          <a:lstStyle/>
          <a:p>
            <a:pPr indent="0" lvl="0" marL="27432" marR="0" rtl="0" algn="ctr">
              <a:lnSpc>
                <a:spcPct val="100000"/>
              </a:lnSpc>
              <a:spcBef>
                <a:spcPts val="0"/>
              </a:spcBef>
              <a:spcAft>
                <a:spcPts val="0"/>
              </a:spcAft>
              <a:buClr>
                <a:schemeClr val="accent1"/>
              </a:buClr>
              <a:buSzPts val="2080"/>
              <a:buFont typeface="Noto Sans Symbols"/>
              <a:buNone/>
            </a:pPr>
            <a:r>
              <a:rPr b="0" i="0" lang="en-US" sz="2600" u="none" cap="none" strike="noStrike">
                <a:solidFill>
                  <a:srgbClr val="00B050"/>
                </a:solidFill>
                <a:latin typeface="Calibri"/>
                <a:ea typeface="Calibri"/>
                <a:cs typeface="Calibri"/>
                <a:sym typeface="Calibri"/>
              </a:rPr>
              <a:t>Chapter outlines</a:t>
            </a:r>
            <a:endParaRPr b="0" i="0" sz="2600" u="none" cap="none" strike="noStrike">
              <a:solidFill>
                <a:srgbClr val="00B050"/>
              </a:solidFill>
              <a:latin typeface="Calibri"/>
              <a:ea typeface="Calibri"/>
              <a:cs typeface="Calibri"/>
              <a:sym typeface="Calibri"/>
            </a:endParaRPr>
          </a:p>
        </p:txBody>
      </p:sp>
      <p:sp>
        <p:nvSpPr>
          <p:cNvPr id="118" name="Google Shape;118;p4"/>
          <p:cNvSpPr txBox="1"/>
          <p:nvPr/>
        </p:nvSpPr>
        <p:spPr>
          <a:xfrm>
            <a:off x="1371600" y="0"/>
            <a:ext cx="7086600" cy="609600"/>
          </a:xfrm>
          <a:prstGeom prst="rect">
            <a:avLst/>
          </a:prstGeom>
          <a:noFill/>
          <a:ln>
            <a:noFill/>
          </a:ln>
        </p:spPr>
        <p:txBody>
          <a:bodyPr anchorCtr="0" anchor="t" bIns="45700" lIns="91425" spcFirstLastPara="1" rIns="91425" wrap="square" tIns="0">
            <a:noAutofit/>
          </a:bodyPr>
          <a:lstStyle/>
          <a:p>
            <a:pPr indent="0" lvl="0" marL="0" marR="0" rtl="0" algn="ctr">
              <a:spcBef>
                <a:spcPts val="0"/>
              </a:spcBef>
              <a:spcAft>
                <a:spcPts val="0"/>
              </a:spcAft>
              <a:buNone/>
            </a:pPr>
            <a:r>
              <a:rPr lang="en-US" sz="3200">
                <a:solidFill>
                  <a:srgbClr val="C00000"/>
                </a:solidFill>
                <a:latin typeface="Calibri"/>
                <a:ea typeface="Calibri"/>
                <a:cs typeface="Calibri"/>
                <a:sym typeface="Calibri"/>
              </a:rPr>
              <a:t>Essential of E-Business</a:t>
            </a:r>
            <a:endParaRPr sz="3200">
              <a:solidFill>
                <a:schemeClr val="dk1"/>
              </a:solidFill>
              <a:latin typeface="Comic Sans MS"/>
              <a:ea typeface="Comic Sans MS"/>
              <a:cs typeface="Comic Sans MS"/>
              <a:sym typeface="Comic Sans MS"/>
            </a:endParaRPr>
          </a:p>
          <a:p>
            <a:pPr indent="0" lvl="0" marL="0" marR="0" rtl="0" algn="l">
              <a:spcBef>
                <a:spcPts val="0"/>
              </a:spcBef>
              <a:spcAft>
                <a:spcPts val="0"/>
              </a:spcAft>
              <a:buNone/>
            </a:pPr>
            <a:r>
              <a:t/>
            </a:r>
            <a:endParaRPr sz="2000">
              <a:solidFill>
                <a:srgbClr val="0070C0"/>
              </a:solidFill>
              <a:latin typeface="Calibri"/>
              <a:ea typeface="Calibri"/>
              <a:cs typeface="Calibri"/>
              <a:sym typeface="Calibri"/>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p40"/>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Calibri"/>
              <a:buNone/>
            </a:pPr>
            <a:r>
              <a:rPr b="1" lang="en-US" sz="3600"/>
              <a:t>Consumer-to-Consumer (C2C)</a:t>
            </a:r>
            <a:endParaRPr/>
          </a:p>
        </p:txBody>
      </p:sp>
      <p:sp>
        <p:nvSpPr>
          <p:cNvPr id="380" name="Google Shape;380;p40"/>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p>
            <a:pPr indent="-171450" lvl="0" marL="171450" rtl="0" algn="l">
              <a:lnSpc>
                <a:spcPct val="90000"/>
              </a:lnSpc>
              <a:spcBef>
                <a:spcPts val="0"/>
              </a:spcBef>
              <a:spcAft>
                <a:spcPts val="0"/>
              </a:spcAft>
              <a:buClr>
                <a:schemeClr val="dk1"/>
              </a:buClr>
              <a:buSzPts val="2400"/>
              <a:buChar char="•"/>
            </a:pPr>
            <a:r>
              <a:rPr b="1" lang="en-US" sz="2400"/>
              <a:t>Consumer-to-consumer (C2C) – </a:t>
            </a:r>
            <a:r>
              <a:rPr lang="en-US" sz="2400"/>
              <a:t>appliers to sites primarily offering goods and services to assist consumers interacting with each other over the Internet</a:t>
            </a:r>
            <a:endParaRPr/>
          </a:p>
          <a:p>
            <a:pPr indent="-19050" lvl="0" marL="171450" rtl="0" algn="l">
              <a:lnSpc>
                <a:spcPct val="90000"/>
              </a:lnSpc>
              <a:spcBef>
                <a:spcPts val="750"/>
              </a:spcBef>
              <a:spcAft>
                <a:spcPts val="0"/>
              </a:spcAft>
              <a:buClr>
                <a:schemeClr val="dk1"/>
              </a:buClr>
              <a:buSzPts val="2400"/>
              <a:buNone/>
            </a:pPr>
            <a:r>
              <a:t/>
            </a:r>
            <a:endParaRPr sz="2400"/>
          </a:p>
          <a:p>
            <a:pPr indent="-171450" lvl="0" marL="171450" rtl="0" algn="l">
              <a:lnSpc>
                <a:spcPct val="90000"/>
              </a:lnSpc>
              <a:spcBef>
                <a:spcPts val="750"/>
              </a:spcBef>
              <a:spcAft>
                <a:spcPts val="0"/>
              </a:spcAft>
              <a:buClr>
                <a:schemeClr val="dk1"/>
              </a:buClr>
              <a:buSzPts val="2400"/>
              <a:buChar char="•"/>
            </a:pPr>
            <a:r>
              <a:rPr lang="en-US" sz="2400"/>
              <a:t>C2C communities thriving on the Internet:</a:t>
            </a:r>
            <a:endParaRPr/>
          </a:p>
          <a:p>
            <a:pPr indent="-171450" lvl="1" marL="514350" rtl="0" algn="l">
              <a:lnSpc>
                <a:spcPct val="90000"/>
              </a:lnSpc>
              <a:spcBef>
                <a:spcPts val="375"/>
              </a:spcBef>
              <a:spcAft>
                <a:spcPts val="0"/>
              </a:spcAft>
              <a:buClr>
                <a:schemeClr val="dk1"/>
              </a:buClr>
              <a:buSzPts val="2400"/>
              <a:buChar char="•"/>
            </a:pPr>
            <a:r>
              <a:rPr lang="en-US" sz="2400"/>
              <a:t>Communities of interest</a:t>
            </a:r>
            <a:endParaRPr/>
          </a:p>
          <a:p>
            <a:pPr indent="-171450" lvl="1" marL="514350" rtl="0" algn="l">
              <a:lnSpc>
                <a:spcPct val="90000"/>
              </a:lnSpc>
              <a:spcBef>
                <a:spcPts val="375"/>
              </a:spcBef>
              <a:spcAft>
                <a:spcPts val="0"/>
              </a:spcAft>
              <a:buClr>
                <a:schemeClr val="dk1"/>
              </a:buClr>
              <a:buSzPts val="2400"/>
              <a:buChar char="•"/>
            </a:pPr>
            <a:r>
              <a:rPr lang="en-US" sz="2400"/>
              <a:t>Communities of relations</a:t>
            </a:r>
            <a:endParaRPr/>
          </a:p>
          <a:p>
            <a:pPr indent="-171450" lvl="1" marL="514350" rtl="0" algn="l">
              <a:lnSpc>
                <a:spcPct val="90000"/>
              </a:lnSpc>
              <a:spcBef>
                <a:spcPts val="375"/>
              </a:spcBef>
              <a:spcAft>
                <a:spcPts val="0"/>
              </a:spcAft>
              <a:buClr>
                <a:schemeClr val="dk1"/>
              </a:buClr>
              <a:buSzPts val="2400"/>
              <a:buChar char="•"/>
            </a:pPr>
            <a:r>
              <a:rPr lang="en-US" sz="2400"/>
              <a:t>Communities of fantasy</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pic>
        <p:nvPicPr>
          <p:cNvPr descr="haa83019_b0708" id="385" name="Google Shape;385;p41"/>
          <p:cNvPicPr preferRelativeResize="0"/>
          <p:nvPr/>
        </p:nvPicPr>
        <p:blipFill rotWithShape="1">
          <a:blip r:embed="rId3">
            <a:alphaModFix/>
          </a:blip>
          <a:srcRect b="0" l="0" r="0" t="0"/>
          <a:stretch/>
        </p:blipFill>
        <p:spPr>
          <a:xfrm>
            <a:off x="304800" y="1524000"/>
            <a:ext cx="8521700" cy="4495800"/>
          </a:xfrm>
          <a:prstGeom prst="rect">
            <a:avLst/>
          </a:prstGeom>
          <a:noFill/>
          <a:ln>
            <a:noFill/>
          </a:ln>
        </p:spPr>
      </p:pic>
      <p:sp>
        <p:nvSpPr>
          <p:cNvPr id="386" name="Google Shape;386;p41"/>
          <p:cNvSpPr txBox="1"/>
          <p:nvPr/>
        </p:nvSpPr>
        <p:spPr>
          <a:xfrm>
            <a:off x="304800" y="868363"/>
            <a:ext cx="8534400" cy="579437"/>
          </a:xfrm>
          <a:prstGeom prst="rect">
            <a:avLst/>
          </a:prstGeom>
          <a:solidFill>
            <a:schemeClr val="accent1"/>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3200">
                <a:solidFill>
                  <a:schemeClr val="dk1"/>
                </a:solidFill>
                <a:latin typeface="Calibri"/>
                <a:ea typeface="Calibri"/>
                <a:cs typeface="Calibri"/>
                <a:sym typeface="Calibri"/>
              </a:rPr>
              <a:t>Extended E-Business Models</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p42"/>
          <p:cNvSpPr txBox="1"/>
          <p:nvPr>
            <p:ph type="title"/>
          </p:nvPr>
        </p:nvSpPr>
        <p:spPr>
          <a:xfrm>
            <a:off x="556000" y="336051"/>
            <a:ext cx="78867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Calibri"/>
              <a:buNone/>
            </a:pPr>
            <a:r>
              <a:rPr i="1" lang="en-US" sz="3200"/>
              <a:t>Specific e-business models as they relate to</a:t>
            </a:r>
            <a:r>
              <a:rPr b="1" lang="en-US" sz="3200"/>
              <a:t> </a:t>
            </a:r>
            <a:br>
              <a:rPr b="1" lang="en-US" sz="3200"/>
            </a:br>
            <a:r>
              <a:rPr b="1" lang="en-US" sz="3200"/>
              <a:t>e-government</a:t>
            </a:r>
            <a:endParaRPr/>
          </a:p>
        </p:txBody>
      </p:sp>
      <p:sp>
        <p:nvSpPr>
          <p:cNvPr id="392" name="Google Shape;392;p42"/>
          <p:cNvSpPr txBox="1"/>
          <p:nvPr>
            <p:ph idx="1" type="body"/>
          </p:nvPr>
        </p:nvSpPr>
        <p:spPr>
          <a:xfrm>
            <a:off x="628650" y="1578625"/>
            <a:ext cx="7886700" cy="4351200"/>
          </a:xfrm>
          <a:prstGeom prst="rect">
            <a:avLst/>
          </a:prstGeom>
          <a:noFill/>
          <a:ln>
            <a:noFill/>
          </a:ln>
        </p:spPr>
        <p:txBody>
          <a:bodyPr anchorCtr="0" anchor="t" bIns="45700" lIns="91425" spcFirstLastPara="1" rIns="91425" wrap="square" tIns="45700">
            <a:normAutofit/>
          </a:bodyPr>
          <a:lstStyle/>
          <a:p>
            <a:pPr indent="-171450" lvl="0" marL="171450" rtl="0" algn="l">
              <a:lnSpc>
                <a:spcPct val="90000"/>
              </a:lnSpc>
              <a:spcBef>
                <a:spcPts val="0"/>
              </a:spcBef>
              <a:spcAft>
                <a:spcPts val="0"/>
              </a:spcAft>
              <a:buClr>
                <a:schemeClr val="dk1"/>
              </a:buClr>
              <a:buSzPts val="2400"/>
              <a:buChar char="•"/>
            </a:pPr>
            <a:r>
              <a:rPr b="1" lang="en-US" sz="2400"/>
              <a:t>Consumer-to-government (C2G)</a:t>
            </a:r>
            <a:r>
              <a:rPr lang="en-US" sz="2400"/>
              <a:t> – constitutes the areas where a consumer (or citizen) interacts with the government</a:t>
            </a:r>
            <a:endParaRPr/>
          </a:p>
          <a:p>
            <a:pPr indent="-171450" lvl="0" marL="171450" rtl="0" algn="l">
              <a:lnSpc>
                <a:spcPct val="90000"/>
              </a:lnSpc>
              <a:spcBef>
                <a:spcPts val="750"/>
              </a:spcBef>
              <a:spcAft>
                <a:spcPts val="0"/>
              </a:spcAft>
              <a:buClr>
                <a:schemeClr val="dk1"/>
              </a:buClr>
              <a:buSzPts val="2400"/>
              <a:buChar char="•"/>
            </a:pPr>
            <a:r>
              <a:rPr b="1" lang="en-US" sz="2400"/>
              <a:t>Government-to-business (G2B) </a:t>
            </a:r>
            <a:r>
              <a:rPr lang="en-US" sz="2400"/>
              <a:t>– includes all government interaction with business enterprises</a:t>
            </a:r>
            <a:endParaRPr/>
          </a:p>
          <a:p>
            <a:pPr indent="-171450" lvl="0" marL="171450" rtl="0" algn="l">
              <a:lnSpc>
                <a:spcPct val="90000"/>
              </a:lnSpc>
              <a:spcBef>
                <a:spcPts val="750"/>
              </a:spcBef>
              <a:spcAft>
                <a:spcPts val="0"/>
              </a:spcAft>
              <a:buClr>
                <a:schemeClr val="dk1"/>
              </a:buClr>
              <a:buSzPts val="2400"/>
              <a:buChar char="•"/>
            </a:pPr>
            <a:r>
              <a:rPr b="1" lang="en-US" sz="2400"/>
              <a:t>Government-to-consumer (G2C) </a:t>
            </a:r>
            <a:r>
              <a:rPr lang="en-US" sz="2400"/>
              <a:t>– governments dealing with consumers/citizens electronically</a:t>
            </a:r>
            <a:endParaRPr/>
          </a:p>
          <a:p>
            <a:pPr indent="-171450" lvl="0" marL="171450" rtl="0" algn="l">
              <a:lnSpc>
                <a:spcPct val="90000"/>
              </a:lnSpc>
              <a:spcBef>
                <a:spcPts val="750"/>
              </a:spcBef>
              <a:spcAft>
                <a:spcPts val="0"/>
              </a:spcAft>
              <a:buClr>
                <a:schemeClr val="dk1"/>
              </a:buClr>
              <a:buSzPts val="2400"/>
              <a:buChar char="•"/>
            </a:pPr>
            <a:r>
              <a:rPr b="1" lang="en-US" sz="2400"/>
              <a:t>Government-to-government (G2G) </a:t>
            </a:r>
            <a:r>
              <a:rPr lang="en-US" sz="2400"/>
              <a:t>– governments dealing with governments electronically</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 name="Shape 396"/>
        <p:cNvGrpSpPr/>
        <p:nvPr/>
      </p:nvGrpSpPr>
      <p:grpSpPr>
        <a:xfrm>
          <a:off x="0" y="0"/>
          <a:ext cx="0" cy="0"/>
          <a:chOff x="0" y="0"/>
          <a:chExt cx="0" cy="0"/>
        </a:xfrm>
      </p:grpSpPr>
      <p:sp>
        <p:nvSpPr>
          <p:cNvPr id="397" name="Google Shape;397;p43"/>
          <p:cNvSpPr txBox="1"/>
          <p:nvPr>
            <p:ph type="title"/>
          </p:nvPr>
        </p:nvSpPr>
        <p:spPr>
          <a:xfrm>
            <a:off x="1295400" y="0"/>
            <a:ext cx="7498080" cy="731838"/>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rgbClr val="FF0000"/>
              </a:buClr>
              <a:buSzPct val="100000"/>
              <a:buFont typeface="Calibri"/>
              <a:buNone/>
            </a:pPr>
            <a:r>
              <a:rPr lang="en-US" sz="3600">
                <a:solidFill>
                  <a:srgbClr val="FF0000"/>
                </a:solidFill>
              </a:rPr>
              <a:t>E-Government services for citizens (G2C)</a:t>
            </a:r>
            <a:endParaRPr>
              <a:solidFill>
                <a:srgbClr val="FF0000"/>
              </a:solidFill>
            </a:endParaRPr>
          </a:p>
        </p:txBody>
      </p:sp>
      <p:pic>
        <p:nvPicPr>
          <p:cNvPr id="398" name="Google Shape;398;p43"/>
          <p:cNvPicPr preferRelativeResize="0"/>
          <p:nvPr>
            <p:ph idx="1" type="body"/>
          </p:nvPr>
        </p:nvPicPr>
        <p:blipFill rotWithShape="1">
          <a:blip r:embed="rId3">
            <a:alphaModFix/>
          </a:blip>
          <a:srcRect b="0" l="0" r="0" t="0"/>
          <a:stretch/>
        </p:blipFill>
        <p:spPr>
          <a:xfrm>
            <a:off x="1371600" y="761999"/>
            <a:ext cx="6400800" cy="5946641"/>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2" name="Shape 402"/>
        <p:cNvGrpSpPr/>
        <p:nvPr/>
      </p:nvGrpSpPr>
      <p:grpSpPr>
        <a:xfrm>
          <a:off x="0" y="0"/>
          <a:ext cx="0" cy="0"/>
          <a:chOff x="0" y="0"/>
          <a:chExt cx="0" cy="0"/>
        </a:xfrm>
      </p:grpSpPr>
      <p:sp>
        <p:nvSpPr>
          <p:cNvPr id="403" name="Google Shape;403;p44"/>
          <p:cNvSpPr txBox="1"/>
          <p:nvPr>
            <p:ph type="title"/>
          </p:nvPr>
        </p:nvSpPr>
        <p:spPr>
          <a:xfrm>
            <a:off x="1295400" y="0"/>
            <a:ext cx="7498080" cy="731838"/>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rgbClr val="FF0000"/>
              </a:buClr>
              <a:buSzPct val="100000"/>
              <a:buFont typeface="Calibri"/>
              <a:buNone/>
            </a:pPr>
            <a:r>
              <a:rPr lang="en-US" sz="3600">
                <a:solidFill>
                  <a:srgbClr val="FF0000"/>
                </a:solidFill>
              </a:rPr>
              <a:t>E-Government services for Business (G2B)</a:t>
            </a:r>
            <a:endParaRPr>
              <a:solidFill>
                <a:srgbClr val="FF0000"/>
              </a:solidFill>
            </a:endParaRPr>
          </a:p>
        </p:txBody>
      </p:sp>
      <p:pic>
        <p:nvPicPr>
          <p:cNvPr id="404" name="Google Shape;404;p44"/>
          <p:cNvPicPr preferRelativeResize="0"/>
          <p:nvPr>
            <p:ph idx="1" type="body"/>
          </p:nvPr>
        </p:nvPicPr>
        <p:blipFill rotWithShape="1">
          <a:blip r:embed="rId3">
            <a:alphaModFix/>
          </a:blip>
          <a:srcRect b="0" l="0" r="0" t="0"/>
          <a:stretch/>
        </p:blipFill>
        <p:spPr>
          <a:xfrm>
            <a:off x="1100667" y="1219200"/>
            <a:ext cx="8043333" cy="3810000"/>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sp>
        <p:nvSpPr>
          <p:cNvPr id="409" name="Google Shape;409;p45"/>
          <p:cNvSpPr txBox="1"/>
          <p:nvPr>
            <p:ph type="title"/>
          </p:nvPr>
        </p:nvSpPr>
        <p:spPr>
          <a:xfrm>
            <a:off x="990600" y="274638"/>
            <a:ext cx="8153400" cy="11430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Calibri"/>
              <a:buNone/>
            </a:pPr>
            <a:r>
              <a:rPr b="1" lang="en-US" sz="3600"/>
              <a:t>Future Trends: </a:t>
            </a:r>
            <a:r>
              <a:rPr b="1" lang="en-US" sz="2400">
                <a:solidFill>
                  <a:srgbClr val="FF0000"/>
                </a:solidFill>
              </a:rPr>
              <a:t>E-Channels, E-Portals, and E-Government</a:t>
            </a:r>
            <a:endParaRPr b="1" sz="3600">
              <a:solidFill>
                <a:srgbClr val="FF0000"/>
              </a:solidFill>
            </a:endParaRPr>
          </a:p>
        </p:txBody>
      </p:sp>
      <p:sp>
        <p:nvSpPr>
          <p:cNvPr id="410" name="Google Shape;410;p45"/>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p>
            <a:pPr indent="-171450" lvl="0" marL="171450" rtl="0" algn="l">
              <a:lnSpc>
                <a:spcPct val="90000"/>
              </a:lnSpc>
              <a:spcBef>
                <a:spcPts val="0"/>
              </a:spcBef>
              <a:spcAft>
                <a:spcPts val="0"/>
              </a:spcAft>
              <a:buClr>
                <a:schemeClr val="dk1"/>
              </a:buClr>
              <a:buSzPts val="2400"/>
              <a:buChar char="•"/>
            </a:pPr>
            <a:r>
              <a:rPr b="1" lang="en-US" sz="2400"/>
              <a:t>e-channel</a:t>
            </a:r>
            <a:r>
              <a:rPr lang="en-US" sz="2400"/>
              <a:t> – Web-based business channel</a:t>
            </a:r>
            <a:endParaRPr/>
          </a:p>
          <a:p>
            <a:pPr indent="-19050" lvl="0" marL="171450" rtl="0" algn="l">
              <a:lnSpc>
                <a:spcPct val="90000"/>
              </a:lnSpc>
              <a:spcBef>
                <a:spcPts val="750"/>
              </a:spcBef>
              <a:spcAft>
                <a:spcPts val="0"/>
              </a:spcAft>
              <a:buClr>
                <a:schemeClr val="dk1"/>
              </a:buClr>
              <a:buSzPts val="2400"/>
              <a:buNone/>
            </a:pPr>
            <a:r>
              <a:t/>
            </a:r>
            <a:endParaRPr sz="2400"/>
          </a:p>
          <a:p>
            <a:pPr indent="-171450" lvl="0" marL="171450" rtl="0" algn="l">
              <a:lnSpc>
                <a:spcPct val="90000"/>
              </a:lnSpc>
              <a:spcBef>
                <a:spcPts val="750"/>
              </a:spcBef>
              <a:spcAft>
                <a:spcPts val="0"/>
              </a:spcAft>
              <a:buClr>
                <a:schemeClr val="dk1"/>
              </a:buClr>
              <a:buSzPts val="2400"/>
              <a:buChar char="•"/>
            </a:pPr>
            <a:r>
              <a:rPr b="1" lang="en-US" sz="2400"/>
              <a:t>e-portal</a:t>
            </a:r>
            <a:r>
              <a:rPr lang="en-US" sz="2400"/>
              <a:t> – a single gateway through which to gain access to all the information, systems, and processes used by stakeholders of an organizations</a:t>
            </a:r>
            <a:endParaRPr/>
          </a:p>
          <a:p>
            <a:pPr indent="-19050" lvl="0" marL="171450" rtl="0" algn="l">
              <a:lnSpc>
                <a:spcPct val="90000"/>
              </a:lnSpc>
              <a:spcBef>
                <a:spcPts val="750"/>
              </a:spcBef>
              <a:spcAft>
                <a:spcPts val="0"/>
              </a:spcAft>
              <a:buClr>
                <a:schemeClr val="dk1"/>
              </a:buClr>
              <a:buSzPts val="2400"/>
              <a:buNone/>
            </a:pPr>
            <a:r>
              <a:t/>
            </a:r>
            <a:endParaRPr sz="2400"/>
          </a:p>
          <a:p>
            <a:pPr indent="-171450" lvl="0" marL="171450" rtl="0" algn="l">
              <a:lnSpc>
                <a:spcPct val="90000"/>
              </a:lnSpc>
              <a:spcBef>
                <a:spcPts val="750"/>
              </a:spcBef>
              <a:spcAft>
                <a:spcPts val="0"/>
              </a:spcAft>
              <a:buClr>
                <a:schemeClr val="dk1"/>
              </a:buClr>
              <a:buSzPts val="2400"/>
              <a:buChar char="•"/>
            </a:pPr>
            <a:r>
              <a:rPr b="1" lang="en-US" sz="2400"/>
              <a:t>e-government</a:t>
            </a:r>
            <a:r>
              <a:rPr lang="en-US" sz="2400"/>
              <a:t> – the use of strategies and technologies to transform government(s) by improving the delivery of services and enhancing the quality of interaction between the citizen-consumer within all branches of government(s)</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4" name="Shape 414"/>
        <p:cNvGrpSpPr/>
        <p:nvPr/>
      </p:nvGrpSpPr>
      <p:grpSpPr>
        <a:xfrm>
          <a:off x="0" y="0"/>
          <a:ext cx="0" cy="0"/>
          <a:chOff x="0" y="0"/>
          <a:chExt cx="0" cy="0"/>
        </a:xfrm>
      </p:grpSpPr>
      <p:sp>
        <p:nvSpPr>
          <p:cNvPr id="415" name="Google Shape;415;p46"/>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Calibri"/>
              <a:buNone/>
            </a:pPr>
            <a:r>
              <a:rPr b="1" lang="en-US" sz="3600"/>
              <a:t>E-Business Challenges</a:t>
            </a:r>
            <a:endParaRPr/>
          </a:p>
        </p:txBody>
      </p:sp>
      <p:sp>
        <p:nvSpPr>
          <p:cNvPr id="416" name="Google Shape;416;p46"/>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p>
            <a:pPr indent="-457200" lvl="0" marL="457200" rtl="0" algn="l">
              <a:lnSpc>
                <a:spcPct val="90000"/>
              </a:lnSpc>
              <a:spcBef>
                <a:spcPts val="0"/>
              </a:spcBef>
              <a:spcAft>
                <a:spcPts val="0"/>
              </a:spcAft>
              <a:buClr>
                <a:schemeClr val="dk1"/>
              </a:buClr>
              <a:buSzPts val="2100"/>
              <a:buChar char="•"/>
            </a:pPr>
            <a:r>
              <a:rPr lang="en-US"/>
              <a:t>Cost</a:t>
            </a:r>
            <a:endParaRPr/>
          </a:p>
          <a:p>
            <a:pPr indent="-457200" lvl="0" marL="457200" rtl="0" algn="l">
              <a:lnSpc>
                <a:spcPct val="90000"/>
              </a:lnSpc>
              <a:spcBef>
                <a:spcPts val="750"/>
              </a:spcBef>
              <a:spcAft>
                <a:spcPts val="0"/>
              </a:spcAft>
              <a:buClr>
                <a:schemeClr val="dk1"/>
              </a:buClr>
              <a:buSzPts val="2100"/>
              <a:buChar char="•"/>
            </a:pPr>
            <a:r>
              <a:rPr lang="en-US"/>
              <a:t>Value</a:t>
            </a:r>
            <a:endParaRPr/>
          </a:p>
          <a:p>
            <a:pPr indent="-457200" lvl="0" marL="457200" rtl="0" algn="l">
              <a:lnSpc>
                <a:spcPct val="90000"/>
              </a:lnSpc>
              <a:spcBef>
                <a:spcPts val="750"/>
              </a:spcBef>
              <a:spcAft>
                <a:spcPts val="0"/>
              </a:spcAft>
              <a:buClr>
                <a:schemeClr val="dk1"/>
              </a:buClr>
              <a:buSzPts val="2100"/>
              <a:buChar char="•"/>
            </a:pPr>
            <a:r>
              <a:rPr lang="en-US"/>
              <a:t>Security</a:t>
            </a:r>
            <a:endParaRPr/>
          </a:p>
          <a:p>
            <a:pPr indent="-457200" lvl="0" marL="457200" rtl="0" algn="l">
              <a:lnSpc>
                <a:spcPct val="90000"/>
              </a:lnSpc>
              <a:spcBef>
                <a:spcPts val="750"/>
              </a:spcBef>
              <a:spcAft>
                <a:spcPts val="0"/>
              </a:spcAft>
              <a:buClr>
                <a:schemeClr val="dk1"/>
              </a:buClr>
              <a:buSzPts val="2100"/>
              <a:buChar char="•"/>
            </a:pPr>
            <a:r>
              <a:rPr lang="en-US"/>
              <a:t>Leverage existing systems</a:t>
            </a:r>
            <a:endParaRPr/>
          </a:p>
          <a:p>
            <a:pPr indent="-457200" lvl="0" marL="457200" rtl="0" algn="l">
              <a:lnSpc>
                <a:spcPct val="90000"/>
              </a:lnSpc>
              <a:spcBef>
                <a:spcPts val="750"/>
              </a:spcBef>
              <a:spcAft>
                <a:spcPts val="0"/>
              </a:spcAft>
              <a:buClr>
                <a:schemeClr val="dk1"/>
              </a:buClr>
              <a:buSzPts val="2100"/>
              <a:buChar char="•"/>
            </a:pPr>
            <a:r>
              <a:rPr lang="en-US"/>
              <a:t>Interoperability</a:t>
            </a:r>
            <a:endParaRPr sz="2600"/>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0" name="Shape 420"/>
        <p:cNvGrpSpPr/>
        <p:nvPr/>
      </p:nvGrpSpPr>
      <p:grpSpPr>
        <a:xfrm>
          <a:off x="0" y="0"/>
          <a:ext cx="0" cy="0"/>
          <a:chOff x="0" y="0"/>
          <a:chExt cx="0" cy="0"/>
        </a:xfrm>
      </p:grpSpPr>
      <p:sp>
        <p:nvSpPr>
          <p:cNvPr id="421" name="Google Shape;421;p47"/>
          <p:cNvSpPr txBox="1"/>
          <p:nvPr>
            <p:ph type="title"/>
          </p:nvPr>
        </p:nvSpPr>
        <p:spPr>
          <a:xfrm>
            <a:off x="1143000" y="274638"/>
            <a:ext cx="7790688" cy="11430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C00000"/>
              </a:buClr>
              <a:buSzPts val="2800"/>
              <a:buFont typeface="Calibri"/>
              <a:buNone/>
            </a:pPr>
            <a:r>
              <a:rPr b="1" lang="en-US" sz="2800">
                <a:solidFill>
                  <a:srgbClr val="C00000"/>
                </a:solidFill>
              </a:rPr>
              <a:t>Contribution of e-business technologies to economic growth, market competitiveness, and Productivity</a:t>
            </a:r>
            <a:endParaRPr b="1" sz="2800">
              <a:solidFill>
                <a:srgbClr val="C00000"/>
              </a:solidFill>
            </a:endParaRPr>
          </a:p>
        </p:txBody>
      </p:sp>
      <p:sp>
        <p:nvSpPr>
          <p:cNvPr id="422" name="Google Shape;422;p47"/>
          <p:cNvSpPr txBox="1"/>
          <p:nvPr>
            <p:ph idx="1" type="body"/>
          </p:nvPr>
        </p:nvSpPr>
        <p:spPr>
          <a:xfrm>
            <a:off x="1066800" y="1905000"/>
            <a:ext cx="7498080" cy="3505200"/>
          </a:xfrm>
          <a:prstGeom prst="rect">
            <a:avLst/>
          </a:prstGeom>
          <a:noFill/>
          <a:ln>
            <a:noFill/>
          </a:ln>
        </p:spPr>
        <p:txBody>
          <a:bodyPr anchorCtr="0" anchor="t" bIns="45700" lIns="91425" spcFirstLastPara="1" rIns="91425" wrap="square" tIns="45700">
            <a:normAutofit/>
          </a:bodyPr>
          <a:lstStyle/>
          <a:p>
            <a:pPr indent="-457200" lvl="0" marL="457200" rtl="0" algn="l">
              <a:lnSpc>
                <a:spcPct val="90000"/>
              </a:lnSpc>
              <a:spcBef>
                <a:spcPts val="0"/>
              </a:spcBef>
              <a:spcAft>
                <a:spcPts val="0"/>
              </a:spcAft>
              <a:buClr>
                <a:schemeClr val="dk1"/>
              </a:buClr>
              <a:buSzPts val="2100"/>
              <a:buNone/>
            </a:pPr>
            <a:r>
              <a:rPr lang="en-US"/>
              <a:t>The benefits of appropriate ICT investment is due to (How e-business contributes?)</a:t>
            </a:r>
            <a:endParaRPr/>
          </a:p>
          <a:p>
            <a:pPr indent="-457200" lvl="0" marL="457200" rtl="0" algn="l">
              <a:lnSpc>
                <a:spcPct val="90000"/>
              </a:lnSpc>
              <a:spcBef>
                <a:spcPts val="750"/>
              </a:spcBef>
              <a:spcAft>
                <a:spcPts val="0"/>
              </a:spcAft>
              <a:buClr>
                <a:schemeClr val="dk1"/>
              </a:buClr>
              <a:buSzPts val="2600"/>
              <a:buFont typeface="Noto Sans Symbols"/>
              <a:buChar char="🡺"/>
            </a:pPr>
            <a:r>
              <a:rPr lang="en-US" sz="2600"/>
              <a:t>Lower transaction costs</a:t>
            </a:r>
            <a:endParaRPr/>
          </a:p>
          <a:p>
            <a:pPr indent="-457200" lvl="0" marL="457200" rtl="0" algn="l">
              <a:lnSpc>
                <a:spcPct val="90000"/>
              </a:lnSpc>
              <a:spcBef>
                <a:spcPts val="750"/>
              </a:spcBef>
              <a:spcAft>
                <a:spcPts val="0"/>
              </a:spcAft>
              <a:buClr>
                <a:schemeClr val="dk1"/>
              </a:buClr>
              <a:buSzPts val="2600"/>
              <a:buFont typeface="Noto Sans Symbols"/>
              <a:buChar char="🡺"/>
            </a:pPr>
            <a:r>
              <a:rPr lang="en-US" sz="2600"/>
              <a:t>Higher productivity</a:t>
            </a:r>
            <a:endParaRPr/>
          </a:p>
          <a:p>
            <a:pPr indent="-457200" lvl="0" marL="457200" rtl="0" algn="l">
              <a:lnSpc>
                <a:spcPct val="90000"/>
              </a:lnSpc>
              <a:spcBef>
                <a:spcPts val="750"/>
              </a:spcBef>
              <a:spcAft>
                <a:spcPts val="0"/>
              </a:spcAft>
              <a:buClr>
                <a:schemeClr val="dk1"/>
              </a:buClr>
              <a:buSzPts val="2600"/>
              <a:buFont typeface="Noto Sans Symbols"/>
              <a:buChar char="🡺"/>
            </a:pPr>
            <a:r>
              <a:rPr lang="en-US" sz="2600"/>
              <a:t>Enhanced capability for innovation</a:t>
            </a:r>
            <a:endParaRPr/>
          </a:p>
          <a:p>
            <a:pPr indent="-457200" lvl="0" marL="457200" rtl="0" algn="l">
              <a:lnSpc>
                <a:spcPct val="90000"/>
              </a:lnSpc>
              <a:spcBef>
                <a:spcPts val="750"/>
              </a:spcBef>
              <a:spcAft>
                <a:spcPts val="0"/>
              </a:spcAft>
              <a:buClr>
                <a:schemeClr val="dk1"/>
              </a:buClr>
              <a:buSzPts val="2600"/>
              <a:buFont typeface="Noto Sans Symbols"/>
              <a:buChar char="🡺"/>
            </a:pPr>
            <a:r>
              <a:rPr lang="en-US" sz="2600"/>
              <a:t>Revenue growth</a:t>
            </a:r>
            <a:endParaRPr sz="2600"/>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6" name="Shape 426"/>
        <p:cNvGrpSpPr/>
        <p:nvPr/>
      </p:nvGrpSpPr>
      <p:grpSpPr>
        <a:xfrm>
          <a:off x="0" y="0"/>
          <a:ext cx="0" cy="0"/>
          <a:chOff x="0" y="0"/>
          <a:chExt cx="0" cy="0"/>
        </a:xfrm>
      </p:grpSpPr>
      <p:sp>
        <p:nvSpPr>
          <p:cNvPr id="427" name="Google Shape;427;p48"/>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300"/>
              <a:buFont typeface="Calibri"/>
              <a:buNone/>
            </a:pPr>
            <a:r>
              <a:t/>
            </a:r>
            <a:endParaRPr/>
          </a:p>
        </p:txBody>
      </p:sp>
      <p:sp>
        <p:nvSpPr>
          <p:cNvPr id="428" name="Google Shape;428;p48"/>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p>
            <a:pPr indent="-38100" lvl="0" marL="171450" rtl="0" algn="l">
              <a:lnSpc>
                <a:spcPct val="90000"/>
              </a:lnSpc>
              <a:spcBef>
                <a:spcPts val="0"/>
              </a:spcBef>
              <a:spcAft>
                <a:spcPts val="0"/>
              </a:spcAft>
              <a:buClr>
                <a:schemeClr val="dk1"/>
              </a:buClr>
              <a:buSzPts val="2100"/>
              <a:buNone/>
            </a:pPr>
            <a:r>
              <a:t/>
            </a:r>
            <a:endParaRPr/>
          </a:p>
        </p:txBody>
      </p:sp>
      <p:pic>
        <p:nvPicPr>
          <p:cNvPr descr="http://images.slideplayer.com/19/5840543/slides/slide_2.jpg" id="429" name="Google Shape;429;p48"/>
          <p:cNvPicPr preferRelativeResize="0"/>
          <p:nvPr/>
        </p:nvPicPr>
        <p:blipFill rotWithShape="1">
          <a:blip r:embed="rId3">
            <a:alphaModFix/>
          </a:blip>
          <a:srcRect b="0" l="0" r="0" t="0"/>
          <a:stretch/>
        </p:blipFill>
        <p:spPr>
          <a:xfrm>
            <a:off x="0" y="0"/>
            <a:ext cx="9144000" cy="6858001"/>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3" name="Shape 433"/>
        <p:cNvGrpSpPr/>
        <p:nvPr/>
      </p:nvGrpSpPr>
      <p:grpSpPr>
        <a:xfrm>
          <a:off x="0" y="0"/>
          <a:ext cx="0" cy="0"/>
          <a:chOff x="0" y="0"/>
          <a:chExt cx="0" cy="0"/>
        </a:xfrm>
      </p:grpSpPr>
      <p:sp>
        <p:nvSpPr>
          <p:cNvPr id="434" name="Google Shape;434;p49"/>
          <p:cNvSpPr txBox="1"/>
          <p:nvPr>
            <p:ph type="title"/>
          </p:nvPr>
        </p:nvSpPr>
        <p:spPr>
          <a:xfrm>
            <a:off x="0" y="0"/>
            <a:ext cx="9144000" cy="808038"/>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2400"/>
              <a:buFont typeface="Calibri"/>
              <a:buNone/>
            </a:pPr>
            <a:r>
              <a:rPr lang="en-US" sz="2400"/>
              <a:t>Total investment in ICT: total percentage (2010) Source: OECD data</a:t>
            </a:r>
            <a:endParaRPr sz="2400"/>
          </a:p>
        </p:txBody>
      </p:sp>
      <p:sp>
        <p:nvSpPr>
          <p:cNvPr id="435" name="Google Shape;435;p49"/>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p>
            <a:pPr indent="-38100" lvl="0" marL="171450" rtl="0" algn="l">
              <a:lnSpc>
                <a:spcPct val="90000"/>
              </a:lnSpc>
              <a:spcBef>
                <a:spcPts val="0"/>
              </a:spcBef>
              <a:spcAft>
                <a:spcPts val="0"/>
              </a:spcAft>
              <a:buClr>
                <a:schemeClr val="dk1"/>
              </a:buClr>
              <a:buSzPts val="2100"/>
              <a:buNone/>
            </a:pPr>
            <a:r>
              <a:t/>
            </a:r>
            <a:endParaRPr/>
          </a:p>
        </p:txBody>
      </p:sp>
      <p:pic>
        <p:nvPicPr>
          <p:cNvPr id="436" name="Google Shape;436;p49"/>
          <p:cNvPicPr preferRelativeResize="0"/>
          <p:nvPr/>
        </p:nvPicPr>
        <p:blipFill rotWithShape="1">
          <a:blip r:embed="rId3">
            <a:alphaModFix/>
          </a:blip>
          <a:srcRect b="0" l="0" r="0" t="0"/>
          <a:stretch/>
        </p:blipFill>
        <p:spPr>
          <a:xfrm>
            <a:off x="0" y="685800"/>
            <a:ext cx="9144000" cy="5662613"/>
          </a:xfrm>
          <a:prstGeom prst="rect">
            <a:avLst/>
          </a:prstGeom>
          <a:noFill/>
          <a:ln>
            <a:noFill/>
          </a:ln>
        </p:spPr>
      </p:pic>
      <p:sp>
        <p:nvSpPr>
          <p:cNvPr id="437" name="Google Shape;437;p49"/>
          <p:cNvSpPr txBox="1"/>
          <p:nvPr/>
        </p:nvSpPr>
        <p:spPr>
          <a:xfrm>
            <a:off x="685800" y="5867400"/>
            <a:ext cx="99060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Korea</a:t>
            </a:r>
            <a:endParaRPr sz="1800">
              <a:solidFill>
                <a:schemeClr val="dk1"/>
              </a:solidFill>
              <a:latin typeface="Calibri"/>
              <a:ea typeface="Calibri"/>
              <a:cs typeface="Calibri"/>
              <a:sym typeface="Calibri"/>
            </a:endParaRPr>
          </a:p>
        </p:txBody>
      </p:sp>
      <p:sp>
        <p:nvSpPr>
          <p:cNvPr id="438" name="Google Shape;438;p49"/>
          <p:cNvSpPr txBox="1"/>
          <p:nvPr/>
        </p:nvSpPr>
        <p:spPr>
          <a:xfrm>
            <a:off x="2362200" y="5943600"/>
            <a:ext cx="99060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Italy</a:t>
            </a:r>
            <a:endParaRPr sz="1800">
              <a:solidFill>
                <a:schemeClr val="dk1"/>
              </a:solidFill>
              <a:latin typeface="Calibri"/>
              <a:ea typeface="Calibri"/>
              <a:cs typeface="Calibri"/>
              <a:sym typeface="Calibri"/>
            </a:endParaRPr>
          </a:p>
        </p:txBody>
      </p:sp>
      <p:sp>
        <p:nvSpPr>
          <p:cNvPr id="439" name="Google Shape;439;p49"/>
          <p:cNvSpPr txBox="1"/>
          <p:nvPr/>
        </p:nvSpPr>
        <p:spPr>
          <a:xfrm>
            <a:off x="5943600" y="5867400"/>
            <a:ext cx="99060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Canada</a:t>
            </a:r>
            <a:endParaRPr sz="1800">
              <a:solidFill>
                <a:schemeClr val="dk1"/>
              </a:solidFill>
              <a:latin typeface="Calibri"/>
              <a:ea typeface="Calibri"/>
              <a:cs typeface="Calibri"/>
              <a:sym typeface="Calibri"/>
            </a:endParaRPr>
          </a:p>
        </p:txBody>
      </p:sp>
      <p:sp>
        <p:nvSpPr>
          <p:cNvPr id="440" name="Google Shape;440;p49"/>
          <p:cNvSpPr txBox="1"/>
          <p:nvPr/>
        </p:nvSpPr>
        <p:spPr>
          <a:xfrm>
            <a:off x="3962400" y="5867400"/>
            <a:ext cx="114300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Germany</a:t>
            </a:r>
            <a:endParaRPr sz="1800">
              <a:solidFill>
                <a:schemeClr val="dk1"/>
              </a:solidFill>
              <a:latin typeface="Calibri"/>
              <a:ea typeface="Calibri"/>
              <a:cs typeface="Calibri"/>
              <a:sym typeface="Calibri"/>
            </a:endParaRPr>
          </a:p>
        </p:txBody>
      </p:sp>
      <p:sp>
        <p:nvSpPr>
          <p:cNvPr id="441" name="Google Shape;441;p49"/>
          <p:cNvSpPr txBox="1"/>
          <p:nvPr/>
        </p:nvSpPr>
        <p:spPr>
          <a:xfrm>
            <a:off x="7696200" y="5943600"/>
            <a:ext cx="99060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USA</a:t>
            </a:r>
            <a:endParaRPr sz="1800">
              <a:solidFill>
                <a:schemeClr val="dk1"/>
              </a:solidFill>
              <a:latin typeface="Calibri"/>
              <a:ea typeface="Calibri"/>
              <a:cs typeface="Calibri"/>
              <a:sym typeface="Calibri"/>
            </a:endParaRPr>
          </a:p>
        </p:txBody>
      </p:sp>
      <p:sp>
        <p:nvSpPr>
          <p:cNvPr id="442" name="Google Shape;442;p49"/>
          <p:cNvSpPr txBox="1"/>
          <p:nvPr/>
        </p:nvSpPr>
        <p:spPr>
          <a:xfrm>
            <a:off x="0" y="5410200"/>
            <a:ext cx="30480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0</a:t>
            </a:r>
            <a:endParaRPr b="1" sz="1800">
              <a:solidFill>
                <a:schemeClr val="dk1"/>
              </a:solidFill>
              <a:latin typeface="Calibri"/>
              <a:ea typeface="Calibri"/>
              <a:cs typeface="Calibri"/>
              <a:sym typeface="Calibri"/>
            </a:endParaRPr>
          </a:p>
        </p:txBody>
      </p:sp>
      <p:sp>
        <p:nvSpPr>
          <p:cNvPr id="443" name="Google Shape;443;p49"/>
          <p:cNvSpPr txBox="1"/>
          <p:nvPr/>
        </p:nvSpPr>
        <p:spPr>
          <a:xfrm>
            <a:off x="0" y="4800600"/>
            <a:ext cx="30480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5</a:t>
            </a:r>
            <a:endParaRPr b="1" sz="1800">
              <a:solidFill>
                <a:schemeClr val="dk1"/>
              </a:solidFill>
              <a:latin typeface="Calibri"/>
              <a:ea typeface="Calibri"/>
              <a:cs typeface="Calibri"/>
              <a:sym typeface="Calibri"/>
            </a:endParaRPr>
          </a:p>
        </p:txBody>
      </p:sp>
      <p:sp>
        <p:nvSpPr>
          <p:cNvPr id="444" name="Google Shape;444;p49"/>
          <p:cNvSpPr txBox="1"/>
          <p:nvPr/>
        </p:nvSpPr>
        <p:spPr>
          <a:xfrm>
            <a:off x="0" y="3352800"/>
            <a:ext cx="45720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15</a:t>
            </a:r>
            <a:endParaRPr b="1" sz="1800">
              <a:solidFill>
                <a:schemeClr val="dk1"/>
              </a:solidFill>
              <a:latin typeface="Calibri"/>
              <a:ea typeface="Calibri"/>
              <a:cs typeface="Calibri"/>
              <a:sym typeface="Calibri"/>
            </a:endParaRPr>
          </a:p>
        </p:txBody>
      </p:sp>
      <p:sp>
        <p:nvSpPr>
          <p:cNvPr id="445" name="Google Shape;445;p49"/>
          <p:cNvSpPr txBox="1"/>
          <p:nvPr/>
        </p:nvSpPr>
        <p:spPr>
          <a:xfrm>
            <a:off x="-76200" y="4114800"/>
            <a:ext cx="45720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10</a:t>
            </a:r>
            <a:endParaRPr b="1" sz="1800">
              <a:solidFill>
                <a:schemeClr val="dk1"/>
              </a:solidFill>
              <a:latin typeface="Calibri"/>
              <a:ea typeface="Calibri"/>
              <a:cs typeface="Calibri"/>
              <a:sym typeface="Calibri"/>
            </a:endParaRPr>
          </a:p>
        </p:txBody>
      </p:sp>
      <p:sp>
        <p:nvSpPr>
          <p:cNvPr id="446" name="Google Shape;446;p49"/>
          <p:cNvSpPr txBox="1"/>
          <p:nvPr/>
        </p:nvSpPr>
        <p:spPr>
          <a:xfrm>
            <a:off x="0" y="2590800"/>
            <a:ext cx="45720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20</a:t>
            </a:r>
            <a:endParaRPr b="1" sz="1800">
              <a:solidFill>
                <a:schemeClr val="dk1"/>
              </a:solidFill>
              <a:latin typeface="Calibri"/>
              <a:ea typeface="Calibri"/>
              <a:cs typeface="Calibri"/>
              <a:sym typeface="Calibri"/>
            </a:endParaRPr>
          </a:p>
        </p:txBody>
      </p:sp>
      <p:sp>
        <p:nvSpPr>
          <p:cNvPr id="447" name="Google Shape;447;p49"/>
          <p:cNvSpPr txBox="1"/>
          <p:nvPr/>
        </p:nvSpPr>
        <p:spPr>
          <a:xfrm>
            <a:off x="0" y="1143000"/>
            <a:ext cx="45720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30</a:t>
            </a:r>
            <a:endParaRPr b="1" sz="1800">
              <a:solidFill>
                <a:schemeClr val="dk1"/>
              </a:solidFill>
              <a:latin typeface="Calibri"/>
              <a:ea typeface="Calibri"/>
              <a:cs typeface="Calibri"/>
              <a:sym typeface="Calibri"/>
            </a:endParaRPr>
          </a:p>
        </p:txBody>
      </p:sp>
      <p:sp>
        <p:nvSpPr>
          <p:cNvPr id="448" name="Google Shape;448;p49"/>
          <p:cNvSpPr txBox="1"/>
          <p:nvPr/>
        </p:nvSpPr>
        <p:spPr>
          <a:xfrm>
            <a:off x="0" y="1905000"/>
            <a:ext cx="45720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25</a:t>
            </a:r>
            <a:endParaRPr b="1" sz="1800">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5"/>
          <p:cNvSpPr txBox="1"/>
          <p:nvPr/>
        </p:nvSpPr>
        <p:spPr>
          <a:xfrm>
            <a:off x="1371600" y="304800"/>
            <a:ext cx="7086600" cy="609600"/>
          </a:xfrm>
          <a:prstGeom prst="rect">
            <a:avLst/>
          </a:prstGeom>
          <a:noFill/>
          <a:ln>
            <a:noFill/>
          </a:ln>
        </p:spPr>
        <p:txBody>
          <a:bodyPr anchorCtr="0" anchor="t" bIns="45700" lIns="91425" spcFirstLastPara="1" rIns="91425" wrap="square" tIns="0">
            <a:noAutofit/>
          </a:bodyPr>
          <a:lstStyle/>
          <a:p>
            <a:pPr indent="0" lvl="0" marL="0" marR="0" rtl="0" algn="ctr">
              <a:spcBef>
                <a:spcPts val="0"/>
              </a:spcBef>
              <a:spcAft>
                <a:spcPts val="0"/>
              </a:spcAft>
              <a:buNone/>
            </a:pPr>
            <a:r>
              <a:rPr lang="en-US" sz="3200">
                <a:solidFill>
                  <a:srgbClr val="C00000"/>
                </a:solidFill>
                <a:latin typeface="Calibri"/>
                <a:ea typeface="Calibri"/>
                <a:cs typeface="Calibri"/>
                <a:sym typeface="Calibri"/>
              </a:rPr>
              <a:t>Essential of E-Business</a:t>
            </a:r>
            <a:endParaRPr sz="3200">
              <a:solidFill>
                <a:schemeClr val="dk1"/>
              </a:solidFill>
              <a:latin typeface="Comic Sans MS"/>
              <a:ea typeface="Comic Sans MS"/>
              <a:cs typeface="Comic Sans MS"/>
              <a:sym typeface="Comic Sans MS"/>
            </a:endParaRPr>
          </a:p>
          <a:p>
            <a:pPr indent="0" lvl="0" marL="0" marR="0" rtl="0" algn="l">
              <a:spcBef>
                <a:spcPts val="0"/>
              </a:spcBef>
              <a:spcAft>
                <a:spcPts val="0"/>
              </a:spcAft>
              <a:buNone/>
            </a:pPr>
            <a:r>
              <a:t/>
            </a:r>
            <a:endParaRPr sz="2000">
              <a:solidFill>
                <a:srgbClr val="0070C0"/>
              </a:solidFill>
              <a:latin typeface="Calibri"/>
              <a:ea typeface="Calibri"/>
              <a:cs typeface="Calibri"/>
              <a:sym typeface="Calibri"/>
            </a:endParaRPr>
          </a:p>
        </p:txBody>
      </p:sp>
      <p:sp>
        <p:nvSpPr>
          <p:cNvPr id="124" name="Google Shape;124;p5"/>
          <p:cNvSpPr txBox="1"/>
          <p:nvPr/>
        </p:nvSpPr>
        <p:spPr>
          <a:xfrm>
            <a:off x="990600" y="990600"/>
            <a:ext cx="8153400" cy="55626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None/>
            </a:pPr>
            <a:r>
              <a:rPr b="1" lang="en-US" sz="2000">
                <a:solidFill>
                  <a:srgbClr val="FF0000"/>
                </a:solidFill>
                <a:latin typeface="Calibri"/>
                <a:ea typeface="Calibri"/>
                <a:cs typeface="Calibri"/>
                <a:sym typeface="Calibri"/>
              </a:rPr>
              <a:t>Basic Texts</a:t>
            </a:r>
            <a:endParaRPr sz="2000">
              <a:solidFill>
                <a:srgbClr val="FF0000"/>
              </a:solidFill>
              <a:latin typeface="Calibri"/>
              <a:ea typeface="Calibri"/>
              <a:cs typeface="Calibri"/>
              <a:sym typeface="Calibri"/>
            </a:endParaRPr>
          </a:p>
          <a:p>
            <a:pPr indent="0" lvl="0" marL="0" marR="0" rtl="0" algn="l">
              <a:spcBef>
                <a:spcPts val="0"/>
              </a:spcBef>
              <a:spcAft>
                <a:spcPts val="0"/>
              </a:spcAft>
              <a:buNone/>
            </a:pPr>
            <a:r>
              <a:rPr b="1" lang="en-US" sz="2000">
                <a:solidFill>
                  <a:srgbClr val="0070C0"/>
                </a:solidFill>
                <a:latin typeface="Calibri"/>
                <a:ea typeface="Calibri"/>
                <a:cs typeface="Calibri"/>
                <a:sym typeface="Calibri"/>
              </a:rPr>
              <a:t>Jonathan R. J. </a:t>
            </a:r>
            <a:r>
              <a:rPr b="1" i="1" lang="en-US" sz="2000">
                <a:solidFill>
                  <a:srgbClr val="0070C0"/>
                </a:solidFill>
                <a:latin typeface="Calibri"/>
                <a:ea typeface="Calibri"/>
                <a:cs typeface="Calibri"/>
                <a:sym typeface="Calibri"/>
              </a:rPr>
              <a:t>E-Business A management perspective, </a:t>
            </a:r>
            <a:r>
              <a:rPr b="1" lang="en-US" sz="2000">
                <a:solidFill>
                  <a:srgbClr val="0070C0"/>
                </a:solidFill>
                <a:latin typeface="Calibri"/>
                <a:ea typeface="Calibri"/>
                <a:cs typeface="Calibri"/>
                <a:sym typeface="Calibri"/>
              </a:rPr>
              <a:t>Oxford University Press, New Delhi.</a:t>
            </a:r>
            <a:endParaRPr/>
          </a:p>
          <a:p>
            <a:pPr indent="0" lvl="0" marL="0" marR="0" rtl="0" algn="l">
              <a:spcBef>
                <a:spcPts val="0"/>
              </a:spcBef>
              <a:spcAft>
                <a:spcPts val="0"/>
              </a:spcAft>
              <a:buNone/>
            </a:pPr>
            <a:r>
              <a:t/>
            </a:r>
            <a:endParaRPr b="1" sz="2000">
              <a:solidFill>
                <a:srgbClr val="0070C0"/>
              </a:solidFill>
              <a:latin typeface="Calibri"/>
              <a:ea typeface="Calibri"/>
              <a:cs typeface="Calibri"/>
              <a:sym typeface="Calibri"/>
            </a:endParaRPr>
          </a:p>
          <a:p>
            <a:pPr indent="0" lvl="0" marL="0" marR="0" rtl="0" algn="l">
              <a:spcBef>
                <a:spcPts val="0"/>
              </a:spcBef>
              <a:spcAft>
                <a:spcPts val="0"/>
              </a:spcAft>
              <a:buNone/>
            </a:pPr>
            <a:r>
              <a:rPr b="1" lang="en-US" sz="2000">
                <a:solidFill>
                  <a:srgbClr val="0070C0"/>
                </a:solidFill>
                <a:latin typeface="Calibri"/>
                <a:ea typeface="Calibri"/>
                <a:cs typeface="Calibri"/>
                <a:sym typeface="Calibri"/>
              </a:rPr>
              <a:t>Chan, H., Lee, R. Dillon, T., and Chang, E. </a:t>
            </a:r>
            <a:r>
              <a:rPr b="1" i="1" lang="en-US" sz="2000">
                <a:solidFill>
                  <a:srgbClr val="0070C0"/>
                </a:solidFill>
                <a:latin typeface="Calibri"/>
                <a:ea typeface="Calibri"/>
                <a:cs typeface="Calibri"/>
                <a:sym typeface="Calibri"/>
              </a:rPr>
              <a:t>E-Commerce: Fundamentals and Applications, </a:t>
            </a:r>
            <a:r>
              <a:rPr b="1" lang="en-US" sz="2000">
                <a:solidFill>
                  <a:srgbClr val="0070C0"/>
                </a:solidFill>
                <a:latin typeface="Calibri"/>
                <a:ea typeface="Calibri"/>
                <a:cs typeface="Calibri"/>
                <a:sym typeface="Calibri"/>
              </a:rPr>
              <a:t>John Wiley &amp; Sons, New Delhi.</a:t>
            </a:r>
            <a:endParaRPr/>
          </a:p>
          <a:p>
            <a:pPr indent="0" lvl="0" marL="0" marR="0" rtl="0" algn="l">
              <a:spcBef>
                <a:spcPts val="0"/>
              </a:spcBef>
              <a:spcAft>
                <a:spcPts val="0"/>
              </a:spcAft>
              <a:buNone/>
            </a:pPr>
            <a:r>
              <a:t/>
            </a:r>
            <a:endParaRPr b="1" sz="2000">
              <a:solidFill>
                <a:schemeClr val="dk1"/>
              </a:solidFill>
              <a:latin typeface="Calibri"/>
              <a:ea typeface="Calibri"/>
              <a:cs typeface="Calibri"/>
              <a:sym typeface="Calibri"/>
            </a:endParaRPr>
          </a:p>
          <a:p>
            <a:pPr indent="0" lvl="0" marL="0" marR="0" rtl="0" algn="l">
              <a:spcBef>
                <a:spcPts val="0"/>
              </a:spcBef>
              <a:spcAft>
                <a:spcPts val="0"/>
              </a:spcAft>
              <a:buNone/>
            </a:pPr>
            <a:r>
              <a:rPr b="1" lang="en-US" sz="2000">
                <a:solidFill>
                  <a:srgbClr val="FF0000"/>
                </a:solidFill>
                <a:latin typeface="Calibri"/>
                <a:ea typeface="Calibri"/>
                <a:cs typeface="Calibri"/>
                <a:sym typeface="Calibri"/>
              </a:rPr>
              <a:t>References</a:t>
            </a:r>
            <a:endParaRPr/>
          </a:p>
          <a:p>
            <a:pPr indent="0" lvl="0" marL="0" marR="0" rtl="0" algn="l">
              <a:spcBef>
                <a:spcPts val="0"/>
              </a:spcBef>
              <a:spcAft>
                <a:spcPts val="0"/>
              </a:spcAft>
              <a:buNone/>
            </a:pPr>
            <a:r>
              <a:t/>
            </a:r>
            <a:endParaRPr sz="2000">
              <a:solidFill>
                <a:srgbClr val="FF0000"/>
              </a:solidFill>
              <a:latin typeface="Calibri"/>
              <a:ea typeface="Calibri"/>
              <a:cs typeface="Calibri"/>
              <a:sym typeface="Calibri"/>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Kulkarni, P., Jahirabadkar, S. and Chande, P. </a:t>
            </a:r>
            <a:r>
              <a:rPr i="1" lang="en-US" sz="2000">
                <a:solidFill>
                  <a:schemeClr val="dk1"/>
                </a:solidFill>
                <a:latin typeface="Calibri"/>
                <a:ea typeface="Calibri"/>
                <a:cs typeface="Calibri"/>
                <a:sym typeface="Calibri"/>
              </a:rPr>
              <a:t>E-Business</a:t>
            </a:r>
            <a:r>
              <a:rPr lang="en-US" sz="2000">
                <a:solidFill>
                  <a:schemeClr val="dk1"/>
                </a:solidFill>
                <a:latin typeface="Calibri"/>
                <a:ea typeface="Calibri"/>
                <a:cs typeface="Calibri"/>
                <a:sym typeface="Calibri"/>
              </a:rPr>
              <a:t>. Oxford University Press, New Delhi.</a:t>
            </a:r>
            <a:endParaRPr/>
          </a:p>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O’Brien, J. A., Marakas, G. M., and Behl, R. </a:t>
            </a:r>
            <a:r>
              <a:rPr i="1" lang="en-US" sz="2000">
                <a:solidFill>
                  <a:schemeClr val="dk1"/>
                </a:solidFill>
                <a:latin typeface="Calibri"/>
                <a:ea typeface="Calibri"/>
                <a:cs typeface="Calibri"/>
                <a:sym typeface="Calibri"/>
              </a:rPr>
              <a:t>Management Information Systems</a:t>
            </a:r>
            <a:r>
              <a:rPr lang="en-US" sz="2000">
                <a:solidFill>
                  <a:schemeClr val="dk1"/>
                </a:solidFill>
                <a:latin typeface="Calibri"/>
                <a:ea typeface="Calibri"/>
                <a:cs typeface="Calibri"/>
                <a:sym typeface="Calibri"/>
              </a:rPr>
              <a:t>. Tata McGraw Hill, New Delhi.</a:t>
            </a:r>
            <a:endParaRPr/>
          </a:p>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Rajaraman, V. </a:t>
            </a:r>
            <a:r>
              <a:rPr i="1" lang="en-US" sz="2000">
                <a:solidFill>
                  <a:schemeClr val="dk1"/>
                </a:solidFill>
                <a:latin typeface="Calibri"/>
                <a:ea typeface="Calibri"/>
                <a:cs typeface="Calibri"/>
                <a:sym typeface="Calibri"/>
              </a:rPr>
              <a:t>Introduction to Information Technology</a:t>
            </a:r>
            <a:r>
              <a:rPr lang="en-US" sz="2000">
                <a:solidFill>
                  <a:schemeClr val="dk1"/>
                </a:solidFill>
                <a:latin typeface="Calibri"/>
                <a:ea typeface="Calibri"/>
                <a:cs typeface="Calibri"/>
                <a:sym typeface="Calibri"/>
              </a:rPr>
              <a:t>. Prentice Hall of India, New Delhi.</a:t>
            </a:r>
            <a:endParaRPr sz="2000">
              <a:solidFill>
                <a:schemeClr val="dk1"/>
              </a:solidFill>
              <a:latin typeface="Calibri"/>
              <a:ea typeface="Calibri"/>
              <a:cs typeface="Calibri"/>
              <a:sym typeface="Calibri"/>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2" name="Shape 452"/>
        <p:cNvGrpSpPr/>
        <p:nvPr/>
      </p:nvGrpSpPr>
      <p:grpSpPr>
        <a:xfrm>
          <a:off x="0" y="0"/>
          <a:ext cx="0" cy="0"/>
          <a:chOff x="0" y="0"/>
          <a:chExt cx="0" cy="0"/>
        </a:xfrm>
      </p:grpSpPr>
      <p:sp>
        <p:nvSpPr>
          <p:cNvPr id="453" name="Google Shape;453;p50"/>
          <p:cNvSpPr txBox="1"/>
          <p:nvPr>
            <p:ph type="title"/>
          </p:nvPr>
        </p:nvSpPr>
        <p:spPr>
          <a:xfrm>
            <a:off x="1095750" y="274638"/>
            <a:ext cx="7790700" cy="11430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C00000"/>
              </a:buClr>
              <a:buSzPts val="2800"/>
              <a:buFont typeface="Calibri"/>
              <a:buNone/>
            </a:pPr>
            <a:r>
              <a:rPr b="1" lang="en-US" sz="2800">
                <a:solidFill>
                  <a:srgbClr val="C00000"/>
                </a:solidFill>
              </a:rPr>
              <a:t>Contribution of e-business technologies to economic growth, market competitiveness, and Productivity</a:t>
            </a:r>
            <a:endParaRPr b="1" sz="2800">
              <a:solidFill>
                <a:srgbClr val="C00000"/>
              </a:solidFill>
            </a:endParaRPr>
          </a:p>
        </p:txBody>
      </p:sp>
      <p:sp>
        <p:nvSpPr>
          <p:cNvPr id="454" name="Google Shape;454;p50"/>
          <p:cNvSpPr txBox="1"/>
          <p:nvPr>
            <p:ph idx="1" type="body"/>
          </p:nvPr>
        </p:nvSpPr>
        <p:spPr>
          <a:xfrm>
            <a:off x="1066800" y="1600200"/>
            <a:ext cx="7848600" cy="4953000"/>
          </a:xfrm>
          <a:prstGeom prst="rect">
            <a:avLst/>
          </a:prstGeom>
          <a:noFill/>
          <a:ln>
            <a:noFill/>
          </a:ln>
        </p:spPr>
        <p:txBody>
          <a:bodyPr anchorCtr="0" anchor="t" bIns="45700" lIns="91425" spcFirstLastPara="1" rIns="91425" wrap="square" tIns="45700">
            <a:normAutofit/>
          </a:bodyPr>
          <a:lstStyle/>
          <a:p>
            <a:pPr indent="-457200" lvl="0" marL="457200" rtl="0" algn="l">
              <a:lnSpc>
                <a:spcPct val="90000"/>
              </a:lnSpc>
              <a:spcBef>
                <a:spcPts val="0"/>
              </a:spcBef>
              <a:spcAft>
                <a:spcPts val="0"/>
              </a:spcAft>
              <a:buClr>
                <a:srgbClr val="002060"/>
              </a:buClr>
              <a:buSzPts val="2100"/>
              <a:buNone/>
            </a:pPr>
            <a:r>
              <a:rPr lang="en-US">
                <a:solidFill>
                  <a:srgbClr val="002060"/>
                </a:solidFill>
              </a:rPr>
              <a:t>The economic benefits of email are considerable in commercial business (How e-mail contributes?)</a:t>
            </a:r>
            <a:endParaRPr/>
          </a:p>
          <a:p>
            <a:pPr indent="-457200" lvl="0" marL="457200" rtl="0" algn="l">
              <a:lnSpc>
                <a:spcPct val="90000"/>
              </a:lnSpc>
              <a:spcBef>
                <a:spcPts val="750"/>
              </a:spcBef>
              <a:spcAft>
                <a:spcPts val="0"/>
              </a:spcAft>
              <a:buClr>
                <a:schemeClr val="dk1"/>
              </a:buClr>
              <a:buSzPts val="2600"/>
              <a:buFont typeface="Noto Sans Symbols"/>
              <a:buChar char="🡺"/>
            </a:pPr>
            <a:r>
              <a:rPr lang="en-US" sz="2600"/>
              <a:t>Improved communications</a:t>
            </a:r>
            <a:endParaRPr/>
          </a:p>
          <a:p>
            <a:pPr indent="-457200" lvl="0" marL="457200" rtl="0" algn="l">
              <a:lnSpc>
                <a:spcPct val="90000"/>
              </a:lnSpc>
              <a:spcBef>
                <a:spcPts val="750"/>
              </a:spcBef>
              <a:spcAft>
                <a:spcPts val="0"/>
              </a:spcAft>
              <a:buClr>
                <a:schemeClr val="dk1"/>
              </a:buClr>
              <a:buSzPts val="2600"/>
              <a:buFont typeface="Noto Sans Symbols"/>
              <a:buChar char="🡺"/>
            </a:pPr>
            <a:r>
              <a:rPr lang="en-US" sz="2600"/>
              <a:t>Better access to information</a:t>
            </a:r>
            <a:endParaRPr/>
          </a:p>
          <a:p>
            <a:pPr indent="-457200" lvl="0" marL="457200" rtl="0" algn="l">
              <a:lnSpc>
                <a:spcPct val="90000"/>
              </a:lnSpc>
              <a:spcBef>
                <a:spcPts val="750"/>
              </a:spcBef>
              <a:spcAft>
                <a:spcPts val="0"/>
              </a:spcAft>
              <a:buClr>
                <a:schemeClr val="dk1"/>
              </a:buClr>
              <a:buSzPts val="2600"/>
              <a:buFont typeface="Noto Sans Symbols"/>
              <a:buChar char="🡺"/>
            </a:pPr>
            <a:r>
              <a:rPr lang="en-US" sz="2600"/>
              <a:t>Lower cost than compared to conventional methods of communication;</a:t>
            </a:r>
            <a:endParaRPr/>
          </a:p>
          <a:p>
            <a:pPr indent="-457200" lvl="0" marL="457200" rtl="0" algn="l">
              <a:lnSpc>
                <a:spcPct val="90000"/>
              </a:lnSpc>
              <a:spcBef>
                <a:spcPts val="750"/>
              </a:spcBef>
              <a:spcAft>
                <a:spcPts val="0"/>
              </a:spcAft>
              <a:buClr>
                <a:schemeClr val="dk1"/>
              </a:buClr>
              <a:buSzPts val="2600"/>
              <a:buFont typeface="Noto Sans Symbols"/>
              <a:buChar char="🡺"/>
            </a:pPr>
            <a:r>
              <a:rPr lang="en-US" sz="2600"/>
              <a:t>Improved efficiency in the work place;</a:t>
            </a:r>
            <a:endParaRPr/>
          </a:p>
          <a:p>
            <a:pPr indent="-457200" lvl="0" marL="457200" rtl="0" algn="l">
              <a:lnSpc>
                <a:spcPct val="90000"/>
              </a:lnSpc>
              <a:spcBef>
                <a:spcPts val="750"/>
              </a:spcBef>
              <a:spcAft>
                <a:spcPts val="0"/>
              </a:spcAft>
              <a:buClr>
                <a:schemeClr val="dk1"/>
              </a:buClr>
              <a:buSzPts val="2600"/>
              <a:buFont typeface="Noto Sans Symbols"/>
              <a:buChar char="🡺"/>
            </a:pPr>
            <a:r>
              <a:rPr lang="en-US" sz="2600"/>
              <a:t>The easier findings of new business opportunities; and</a:t>
            </a:r>
            <a:endParaRPr/>
          </a:p>
          <a:p>
            <a:pPr indent="-457200" lvl="0" marL="457200" rtl="0" algn="l">
              <a:lnSpc>
                <a:spcPct val="90000"/>
              </a:lnSpc>
              <a:spcBef>
                <a:spcPts val="750"/>
              </a:spcBef>
              <a:spcAft>
                <a:spcPts val="0"/>
              </a:spcAft>
              <a:buClr>
                <a:schemeClr val="dk1"/>
              </a:buClr>
              <a:buSzPts val="2600"/>
              <a:buFont typeface="Noto Sans Symbols"/>
              <a:buChar char="🡺"/>
            </a:pPr>
            <a:r>
              <a:rPr lang="en-US" sz="2600"/>
              <a:t>The ability to work more closely with customers and suppliers,</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8" name="Shape 458"/>
        <p:cNvGrpSpPr/>
        <p:nvPr/>
      </p:nvGrpSpPr>
      <p:grpSpPr>
        <a:xfrm>
          <a:off x="0" y="0"/>
          <a:ext cx="0" cy="0"/>
          <a:chOff x="0" y="0"/>
          <a:chExt cx="0" cy="0"/>
        </a:xfrm>
      </p:grpSpPr>
      <p:sp>
        <p:nvSpPr>
          <p:cNvPr id="459" name="Google Shape;459;p51"/>
          <p:cNvSpPr txBox="1"/>
          <p:nvPr>
            <p:ph type="title"/>
          </p:nvPr>
        </p:nvSpPr>
        <p:spPr>
          <a:xfrm>
            <a:off x="1435608" y="274638"/>
            <a:ext cx="7498080" cy="63976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200"/>
              <a:buFont typeface="Calibri"/>
              <a:buNone/>
            </a:pPr>
            <a:r>
              <a:rPr lang="en-US" sz="2200"/>
              <a:t>Falling cost of communications rate per minute of a UK company </a:t>
            </a:r>
            <a:endParaRPr sz="2200"/>
          </a:p>
        </p:txBody>
      </p:sp>
      <p:sp>
        <p:nvSpPr>
          <p:cNvPr id="460" name="Google Shape;460;p51"/>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p>
            <a:pPr indent="-38100" lvl="0" marL="171450" rtl="0" algn="l">
              <a:lnSpc>
                <a:spcPct val="90000"/>
              </a:lnSpc>
              <a:spcBef>
                <a:spcPts val="0"/>
              </a:spcBef>
              <a:spcAft>
                <a:spcPts val="0"/>
              </a:spcAft>
              <a:buClr>
                <a:schemeClr val="dk1"/>
              </a:buClr>
              <a:buSzPts val="2100"/>
              <a:buNone/>
            </a:pPr>
            <a:r>
              <a:t/>
            </a:r>
            <a:endParaRPr/>
          </a:p>
        </p:txBody>
      </p:sp>
      <p:pic>
        <p:nvPicPr>
          <p:cNvPr descr="http://i.telegraph.co.uk/multimedia/archive/02930/ternimal-charges_2930196c.jpg" id="461" name="Google Shape;461;p51"/>
          <p:cNvPicPr preferRelativeResize="0"/>
          <p:nvPr/>
        </p:nvPicPr>
        <p:blipFill rotWithShape="1">
          <a:blip r:embed="rId3">
            <a:alphaModFix/>
          </a:blip>
          <a:srcRect b="0" l="0" r="0" t="0"/>
          <a:stretch/>
        </p:blipFill>
        <p:spPr>
          <a:xfrm>
            <a:off x="76200" y="1143164"/>
            <a:ext cx="8915400" cy="5562436"/>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5" name="Shape 465"/>
        <p:cNvGrpSpPr/>
        <p:nvPr/>
      </p:nvGrpSpPr>
      <p:grpSpPr>
        <a:xfrm>
          <a:off x="0" y="0"/>
          <a:ext cx="0" cy="0"/>
          <a:chOff x="0" y="0"/>
          <a:chExt cx="0" cy="0"/>
        </a:xfrm>
      </p:grpSpPr>
      <p:sp>
        <p:nvSpPr>
          <p:cNvPr id="466" name="Google Shape;466;p52"/>
          <p:cNvSpPr txBox="1"/>
          <p:nvPr>
            <p:ph type="title"/>
          </p:nvPr>
        </p:nvSpPr>
        <p:spPr>
          <a:xfrm>
            <a:off x="1143000" y="274638"/>
            <a:ext cx="7790688" cy="11430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C00000"/>
              </a:buClr>
              <a:buSzPts val="2800"/>
              <a:buFont typeface="Calibri"/>
              <a:buNone/>
            </a:pPr>
            <a:r>
              <a:rPr b="1" lang="en-US" sz="2800">
                <a:solidFill>
                  <a:srgbClr val="C00000"/>
                </a:solidFill>
              </a:rPr>
              <a:t>Contribution of e-business technologies to economic growth, market competitiveness, and Productivity</a:t>
            </a:r>
            <a:endParaRPr b="1" sz="2800">
              <a:solidFill>
                <a:srgbClr val="C00000"/>
              </a:solidFill>
            </a:endParaRPr>
          </a:p>
        </p:txBody>
      </p:sp>
      <p:sp>
        <p:nvSpPr>
          <p:cNvPr id="467" name="Google Shape;467;p52"/>
          <p:cNvSpPr txBox="1"/>
          <p:nvPr>
            <p:ph idx="1" type="body"/>
          </p:nvPr>
        </p:nvSpPr>
        <p:spPr>
          <a:xfrm>
            <a:off x="1066800" y="1600200"/>
            <a:ext cx="7848600" cy="4953000"/>
          </a:xfrm>
          <a:prstGeom prst="rect">
            <a:avLst/>
          </a:prstGeom>
          <a:noFill/>
          <a:ln>
            <a:noFill/>
          </a:ln>
        </p:spPr>
        <p:txBody>
          <a:bodyPr anchorCtr="0" anchor="t" bIns="45700" lIns="91425" spcFirstLastPara="1" rIns="91425" wrap="square" tIns="45700">
            <a:normAutofit/>
          </a:bodyPr>
          <a:lstStyle/>
          <a:p>
            <a:pPr indent="-457200" lvl="0" marL="457200" rtl="0" algn="l">
              <a:lnSpc>
                <a:spcPct val="90000"/>
              </a:lnSpc>
              <a:spcBef>
                <a:spcPts val="0"/>
              </a:spcBef>
              <a:spcAft>
                <a:spcPts val="0"/>
              </a:spcAft>
              <a:buClr>
                <a:srgbClr val="002060"/>
              </a:buClr>
              <a:buSzPts val="2100"/>
              <a:buNone/>
            </a:pPr>
            <a:r>
              <a:rPr lang="en-US">
                <a:solidFill>
                  <a:srgbClr val="002060"/>
                </a:solidFill>
              </a:rPr>
              <a:t>The research studies showed that there were measurable effect of e-business not just in terms of productivity but in respect of value added for sales and purchases by manufacturing firms as well (Clayton, 2005).</a:t>
            </a:r>
            <a:endParaRPr/>
          </a:p>
          <a:p>
            <a:pPr indent="-457200" lvl="0" marL="457200" rtl="0" algn="l">
              <a:lnSpc>
                <a:spcPct val="90000"/>
              </a:lnSpc>
              <a:spcBef>
                <a:spcPts val="750"/>
              </a:spcBef>
              <a:spcAft>
                <a:spcPts val="0"/>
              </a:spcAft>
              <a:buClr>
                <a:schemeClr val="dk1"/>
              </a:buClr>
              <a:buSzPts val="2600"/>
              <a:buNone/>
            </a:pPr>
            <a:r>
              <a:rPr lang="en-US" sz="2600"/>
              <a:t>The net effect makes sense if we assume that e-business makes markets more transparent, so that e-buying firms in particular benefit commercially from better pricing information</a:t>
            </a:r>
            <a:r>
              <a:rPr lang="en-US" sz="2600">
                <a:solidFill>
                  <a:srgbClr val="C00000"/>
                </a:solidFill>
              </a:rPr>
              <a:t>.</a:t>
            </a:r>
            <a:endParaRPr/>
          </a:p>
          <a:p>
            <a:pPr indent="-457200" lvl="0" marL="457200" rtl="0" algn="l">
              <a:lnSpc>
                <a:spcPct val="90000"/>
              </a:lnSpc>
              <a:spcBef>
                <a:spcPts val="750"/>
              </a:spcBef>
              <a:spcAft>
                <a:spcPts val="0"/>
              </a:spcAft>
              <a:buClr>
                <a:srgbClr val="C00000"/>
              </a:buClr>
              <a:buSzPts val="2600"/>
              <a:buNone/>
            </a:pPr>
            <a:r>
              <a:rPr lang="en-US" sz="2600">
                <a:solidFill>
                  <a:srgbClr val="C00000"/>
                </a:solidFill>
              </a:rPr>
              <a:t>Despite above facts, the net economic effects of e-mail and e-business may be less clear-cut and difficult to quantify at the firm level, international level, between countries.</a:t>
            </a:r>
            <a:endParaRPr/>
          </a:p>
          <a:p>
            <a:pPr indent="-457200" lvl="0" marL="457200" rtl="0" algn="l">
              <a:lnSpc>
                <a:spcPct val="90000"/>
              </a:lnSpc>
              <a:spcBef>
                <a:spcPts val="750"/>
              </a:spcBef>
              <a:spcAft>
                <a:spcPts val="0"/>
              </a:spcAft>
              <a:buClr>
                <a:schemeClr val="dk1"/>
              </a:buClr>
              <a:buSzPts val="2600"/>
              <a:buNone/>
            </a:pPr>
            <a:r>
              <a:t/>
            </a:r>
            <a:endParaRPr sz="2600">
              <a:solidFill>
                <a:srgbClr val="C00000"/>
              </a:solidFill>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1" name="Shape 471"/>
        <p:cNvGrpSpPr/>
        <p:nvPr/>
      </p:nvGrpSpPr>
      <p:grpSpPr>
        <a:xfrm>
          <a:off x="0" y="0"/>
          <a:ext cx="0" cy="0"/>
          <a:chOff x="0" y="0"/>
          <a:chExt cx="0" cy="0"/>
        </a:xfrm>
      </p:grpSpPr>
      <p:sp>
        <p:nvSpPr>
          <p:cNvPr id="472" name="Google Shape;472;p53"/>
          <p:cNvSpPr txBox="1"/>
          <p:nvPr>
            <p:ph type="title"/>
          </p:nvPr>
        </p:nvSpPr>
        <p:spPr>
          <a:xfrm>
            <a:off x="1143000" y="274638"/>
            <a:ext cx="7790688" cy="11430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C00000"/>
              </a:buClr>
              <a:buSzPts val="2800"/>
              <a:buFont typeface="Calibri"/>
              <a:buNone/>
            </a:pPr>
            <a:r>
              <a:rPr b="1" lang="en-US" sz="2800">
                <a:solidFill>
                  <a:srgbClr val="C00000"/>
                </a:solidFill>
              </a:rPr>
              <a:t>Contribution of e-business technologies to economic growth, market competitiveness, and Productivity</a:t>
            </a:r>
            <a:endParaRPr b="1" sz="2800">
              <a:solidFill>
                <a:srgbClr val="C00000"/>
              </a:solidFill>
            </a:endParaRPr>
          </a:p>
        </p:txBody>
      </p:sp>
      <p:sp>
        <p:nvSpPr>
          <p:cNvPr id="473" name="Google Shape;473;p53"/>
          <p:cNvSpPr txBox="1"/>
          <p:nvPr>
            <p:ph idx="1" type="body"/>
          </p:nvPr>
        </p:nvSpPr>
        <p:spPr>
          <a:xfrm>
            <a:off x="1066800" y="1600200"/>
            <a:ext cx="7848600" cy="4953000"/>
          </a:xfrm>
          <a:prstGeom prst="rect">
            <a:avLst/>
          </a:prstGeom>
          <a:noFill/>
          <a:ln>
            <a:noFill/>
          </a:ln>
        </p:spPr>
        <p:txBody>
          <a:bodyPr anchorCtr="0" anchor="t" bIns="45700" lIns="91425" spcFirstLastPara="1" rIns="91425" wrap="square" tIns="45700">
            <a:normAutofit/>
          </a:bodyPr>
          <a:lstStyle/>
          <a:p>
            <a:pPr indent="-457200" lvl="0" marL="457200" rtl="0" algn="l">
              <a:lnSpc>
                <a:spcPct val="90000"/>
              </a:lnSpc>
              <a:spcBef>
                <a:spcPts val="0"/>
              </a:spcBef>
              <a:spcAft>
                <a:spcPts val="0"/>
              </a:spcAft>
              <a:buClr>
                <a:schemeClr val="dk1"/>
              </a:buClr>
              <a:buSzPts val="2100"/>
              <a:buNone/>
            </a:pPr>
            <a:r>
              <a:rPr lang="en-US"/>
              <a:t>There are three reasons in particular why we may find it specially difficult to establish the real benefits of e-business:</a:t>
            </a:r>
            <a:endParaRPr/>
          </a:p>
          <a:p>
            <a:pPr indent="-457200" lvl="0" marL="457200" rtl="0" algn="l">
              <a:lnSpc>
                <a:spcPct val="90000"/>
              </a:lnSpc>
              <a:spcBef>
                <a:spcPts val="750"/>
              </a:spcBef>
              <a:spcAft>
                <a:spcPts val="0"/>
              </a:spcAft>
              <a:buClr>
                <a:srgbClr val="002060"/>
              </a:buClr>
              <a:buSzPts val="2600"/>
              <a:buFont typeface="Noto Sans Symbols"/>
              <a:buChar char="🡺"/>
            </a:pPr>
            <a:r>
              <a:rPr lang="en-US" sz="2600">
                <a:solidFill>
                  <a:srgbClr val="002060"/>
                </a:solidFill>
              </a:rPr>
              <a:t>Problems in actually measuring the benefits</a:t>
            </a:r>
            <a:endParaRPr/>
          </a:p>
          <a:p>
            <a:pPr indent="-457200" lvl="0" marL="457200" rtl="0" algn="l">
              <a:lnSpc>
                <a:spcPct val="90000"/>
              </a:lnSpc>
              <a:spcBef>
                <a:spcPts val="750"/>
              </a:spcBef>
              <a:spcAft>
                <a:spcPts val="0"/>
              </a:spcAft>
              <a:buClr>
                <a:srgbClr val="002060"/>
              </a:buClr>
              <a:buSzPts val="2600"/>
              <a:buFont typeface="Noto Sans Symbols"/>
              <a:buChar char="🡺"/>
            </a:pPr>
            <a:r>
              <a:rPr lang="en-US" sz="2600">
                <a:solidFill>
                  <a:srgbClr val="002060"/>
                </a:solidFill>
              </a:rPr>
              <a:t>The invisibility of some of the investments made on intangibles activities that improved productivity. </a:t>
            </a:r>
            <a:r>
              <a:rPr lang="en-US" sz="2600"/>
              <a:t>The most prominent being intangible knowledge derived form e-business technologies as a new factors of production.</a:t>
            </a:r>
            <a:endParaRPr/>
          </a:p>
          <a:p>
            <a:pPr indent="-457200" lvl="0" marL="457200" rtl="0" algn="l">
              <a:lnSpc>
                <a:spcPct val="90000"/>
              </a:lnSpc>
              <a:spcBef>
                <a:spcPts val="750"/>
              </a:spcBef>
              <a:spcAft>
                <a:spcPts val="0"/>
              </a:spcAft>
              <a:buClr>
                <a:srgbClr val="C00000"/>
              </a:buClr>
              <a:buSzPts val="2600"/>
              <a:buFont typeface="Noto Sans Symbols"/>
              <a:buChar char="🡺"/>
            </a:pPr>
            <a:r>
              <a:rPr lang="en-US" sz="2600">
                <a:solidFill>
                  <a:srgbClr val="C00000"/>
                </a:solidFill>
              </a:rPr>
              <a:t>The time taken for the benefits of e-business investment to emerge especially in long term.</a:t>
            </a:r>
            <a:endParaRPr sz="2600">
              <a:solidFill>
                <a:srgbClr val="C00000"/>
              </a:solidFill>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7" name="Shape 477"/>
        <p:cNvGrpSpPr/>
        <p:nvPr/>
      </p:nvGrpSpPr>
      <p:grpSpPr>
        <a:xfrm>
          <a:off x="0" y="0"/>
          <a:ext cx="0" cy="0"/>
          <a:chOff x="0" y="0"/>
          <a:chExt cx="0" cy="0"/>
        </a:xfrm>
      </p:grpSpPr>
      <p:sp>
        <p:nvSpPr>
          <p:cNvPr id="478" name="Google Shape;478;p54"/>
          <p:cNvSpPr txBox="1"/>
          <p:nvPr>
            <p:ph type="title"/>
          </p:nvPr>
        </p:nvSpPr>
        <p:spPr>
          <a:xfrm>
            <a:off x="1143000" y="274638"/>
            <a:ext cx="7790688" cy="11430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C00000"/>
              </a:buClr>
              <a:buSzPts val="2800"/>
              <a:buFont typeface="Calibri"/>
              <a:buNone/>
            </a:pPr>
            <a:r>
              <a:rPr b="1" lang="en-US" sz="2800">
                <a:solidFill>
                  <a:srgbClr val="C00000"/>
                </a:solidFill>
              </a:rPr>
              <a:t>Contribution of e-business technologies to economic growth, market competitiveness, and Productivity</a:t>
            </a:r>
            <a:endParaRPr b="1" sz="2800">
              <a:solidFill>
                <a:srgbClr val="C00000"/>
              </a:solidFill>
            </a:endParaRPr>
          </a:p>
        </p:txBody>
      </p:sp>
      <p:sp>
        <p:nvSpPr>
          <p:cNvPr id="479" name="Google Shape;479;p54"/>
          <p:cNvSpPr txBox="1"/>
          <p:nvPr>
            <p:ph idx="1" type="body"/>
          </p:nvPr>
        </p:nvSpPr>
        <p:spPr>
          <a:xfrm>
            <a:off x="1066800" y="1600200"/>
            <a:ext cx="8077200" cy="4953000"/>
          </a:xfrm>
          <a:prstGeom prst="rect">
            <a:avLst/>
          </a:prstGeom>
          <a:noFill/>
          <a:ln>
            <a:noFill/>
          </a:ln>
        </p:spPr>
        <p:txBody>
          <a:bodyPr anchorCtr="0" anchor="t" bIns="45700" lIns="91425" spcFirstLastPara="1" rIns="91425" wrap="square" tIns="45700">
            <a:noAutofit/>
          </a:bodyPr>
          <a:lstStyle/>
          <a:p>
            <a:pPr indent="-457200" lvl="0" marL="457200" rtl="0" algn="l">
              <a:lnSpc>
                <a:spcPct val="90000"/>
              </a:lnSpc>
              <a:spcBef>
                <a:spcPts val="0"/>
              </a:spcBef>
              <a:spcAft>
                <a:spcPts val="0"/>
              </a:spcAft>
              <a:buClr>
                <a:schemeClr val="dk1"/>
              </a:buClr>
              <a:buSzPts val="2400"/>
              <a:buNone/>
            </a:pPr>
            <a:r>
              <a:rPr lang="en-US" sz="2400"/>
              <a:t>The manufacturing firms and production technologies are able to benefit more from investment in production technologies by optimizing both value chains and operational processes. Also these firms are able to achieve higher levels of labor productivity.</a:t>
            </a:r>
            <a:endParaRPr/>
          </a:p>
          <a:p>
            <a:pPr indent="-457200" lvl="0" marL="457200" rtl="0" algn="l">
              <a:lnSpc>
                <a:spcPct val="90000"/>
              </a:lnSpc>
              <a:spcBef>
                <a:spcPts val="750"/>
              </a:spcBef>
              <a:spcAft>
                <a:spcPts val="0"/>
              </a:spcAft>
              <a:buClr>
                <a:schemeClr val="dk1"/>
              </a:buClr>
              <a:buSzPts val="2400"/>
              <a:buNone/>
            </a:pPr>
            <a:r>
              <a:t/>
            </a:r>
            <a:endParaRPr sz="2400"/>
          </a:p>
          <a:p>
            <a:pPr indent="-457200" lvl="0" marL="457200" rtl="0" algn="l">
              <a:lnSpc>
                <a:spcPct val="90000"/>
              </a:lnSpc>
              <a:spcBef>
                <a:spcPts val="750"/>
              </a:spcBef>
              <a:spcAft>
                <a:spcPts val="0"/>
              </a:spcAft>
              <a:buClr>
                <a:srgbClr val="0070C0"/>
              </a:buClr>
              <a:buSzPts val="2600"/>
              <a:buNone/>
            </a:pPr>
            <a:r>
              <a:rPr lang="en-US" sz="2600">
                <a:solidFill>
                  <a:srgbClr val="0070C0"/>
                </a:solidFill>
              </a:rPr>
              <a:t>Research suggests that young service firms are most likely to obtain economic benefits from e-business. This is because these firms are generally more flexible and more willing to adopt and implement e-business technologies, which in turn permits them to undertake more experimentation resulting in more experience. </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3" name="Shape 483"/>
        <p:cNvGrpSpPr/>
        <p:nvPr/>
      </p:nvGrpSpPr>
      <p:grpSpPr>
        <a:xfrm>
          <a:off x="0" y="0"/>
          <a:ext cx="0" cy="0"/>
          <a:chOff x="0" y="0"/>
          <a:chExt cx="0" cy="0"/>
        </a:xfrm>
      </p:grpSpPr>
      <p:sp>
        <p:nvSpPr>
          <p:cNvPr id="484" name="Google Shape;484;p55"/>
          <p:cNvSpPr txBox="1"/>
          <p:nvPr>
            <p:ph type="title"/>
          </p:nvPr>
        </p:nvSpPr>
        <p:spPr>
          <a:xfrm>
            <a:off x="1143000" y="274638"/>
            <a:ext cx="7790688" cy="11430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C00000"/>
              </a:buClr>
              <a:buSzPts val="2800"/>
              <a:buFont typeface="Calibri"/>
              <a:buNone/>
            </a:pPr>
            <a:r>
              <a:rPr b="1" lang="en-US" sz="2800">
                <a:solidFill>
                  <a:srgbClr val="C00000"/>
                </a:solidFill>
              </a:rPr>
              <a:t>Contribution of e-business technologies to economic growth, market competitiveness, and Productivity</a:t>
            </a:r>
            <a:endParaRPr b="1" sz="2800">
              <a:solidFill>
                <a:srgbClr val="C00000"/>
              </a:solidFill>
            </a:endParaRPr>
          </a:p>
        </p:txBody>
      </p:sp>
      <p:sp>
        <p:nvSpPr>
          <p:cNvPr id="485" name="Google Shape;485;p55"/>
          <p:cNvSpPr txBox="1"/>
          <p:nvPr>
            <p:ph idx="1" type="body"/>
          </p:nvPr>
        </p:nvSpPr>
        <p:spPr>
          <a:xfrm>
            <a:off x="1066800" y="1600200"/>
            <a:ext cx="7848600" cy="4953000"/>
          </a:xfrm>
          <a:prstGeom prst="rect">
            <a:avLst/>
          </a:prstGeom>
          <a:noFill/>
          <a:ln>
            <a:noFill/>
          </a:ln>
        </p:spPr>
        <p:txBody>
          <a:bodyPr anchorCtr="0" anchor="t" bIns="45700" lIns="91425" spcFirstLastPara="1" rIns="91425" wrap="square" tIns="45700">
            <a:normAutofit/>
          </a:bodyPr>
          <a:lstStyle/>
          <a:p>
            <a:pPr indent="-457200" lvl="0" marL="457200" rtl="0" algn="l">
              <a:lnSpc>
                <a:spcPct val="90000"/>
              </a:lnSpc>
              <a:spcBef>
                <a:spcPts val="0"/>
              </a:spcBef>
              <a:spcAft>
                <a:spcPts val="0"/>
              </a:spcAft>
              <a:buClr>
                <a:schemeClr val="dk1"/>
              </a:buClr>
              <a:buSzPts val="2100"/>
              <a:buNone/>
            </a:pPr>
            <a:r>
              <a:t/>
            </a:r>
            <a:endParaRPr/>
          </a:p>
          <a:p>
            <a:pPr indent="-457200" lvl="0" marL="457200" rtl="0" algn="l">
              <a:lnSpc>
                <a:spcPct val="90000"/>
              </a:lnSpc>
              <a:spcBef>
                <a:spcPts val="750"/>
              </a:spcBef>
              <a:spcAft>
                <a:spcPts val="0"/>
              </a:spcAft>
              <a:buClr>
                <a:schemeClr val="dk1"/>
              </a:buClr>
              <a:buSzPts val="2100"/>
              <a:buNone/>
            </a:pPr>
            <a:r>
              <a:rPr lang="en-US"/>
              <a:t>With above discussion we conclude that there is no guaranteed ‘productivity win’ or improved performance from e-business investments firms make, rather it is important to take into account  how they use investments on e-business.</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9" name="Shape 489"/>
        <p:cNvGrpSpPr/>
        <p:nvPr/>
      </p:nvGrpSpPr>
      <p:grpSpPr>
        <a:xfrm>
          <a:off x="0" y="0"/>
          <a:ext cx="0" cy="0"/>
          <a:chOff x="0" y="0"/>
          <a:chExt cx="0" cy="0"/>
        </a:xfrm>
      </p:grpSpPr>
      <p:sp>
        <p:nvSpPr>
          <p:cNvPr id="490" name="Google Shape;490;p56"/>
          <p:cNvSpPr txBox="1"/>
          <p:nvPr>
            <p:ph type="title"/>
          </p:nvPr>
        </p:nvSpPr>
        <p:spPr>
          <a:xfrm>
            <a:off x="1295400" y="152400"/>
            <a:ext cx="7498080" cy="411162"/>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rgbClr val="FF0000"/>
              </a:buClr>
              <a:buSzPct val="100000"/>
              <a:buFont typeface="Calibri"/>
              <a:buNone/>
            </a:pPr>
            <a:r>
              <a:rPr lang="en-US" sz="3000">
                <a:solidFill>
                  <a:srgbClr val="FF0000"/>
                </a:solidFill>
              </a:rPr>
              <a:t>Discussion questions (Prepare your self)</a:t>
            </a:r>
            <a:endParaRPr sz="3000">
              <a:solidFill>
                <a:srgbClr val="FF0000"/>
              </a:solidFill>
            </a:endParaRPr>
          </a:p>
        </p:txBody>
      </p:sp>
      <p:sp>
        <p:nvSpPr>
          <p:cNvPr id="491" name="Google Shape;491;p56"/>
          <p:cNvSpPr txBox="1"/>
          <p:nvPr>
            <p:ph idx="1" type="body"/>
          </p:nvPr>
        </p:nvSpPr>
        <p:spPr>
          <a:xfrm>
            <a:off x="990600" y="762000"/>
            <a:ext cx="8153400" cy="6096000"/>
          </a:xfrm>
          <a:prstGeom prst="rect">
            <a:avLst/>
          </a:prstGeom>
          <a:noFill/>
          <a:ln>
            <a:noFill/>
          </a:ln>
        </p:spPr>
        <p:txBody>
          <a:bodyPr anchorCtr="0" anchor="t" bIns="45700" lIns="91425" spcFirstLastPara="1" rIns="91425" wrap="square" tIns="45700">
            <a:noAutofit/>
          </a:bodyPr>
          <a:lstStyle/>
          <a:p>
            <a:pPr indent="-514350" lvl="0" marL="596646" rtl="0" algn="l">
              <a:lnSpc>
                <a:spcPct val="90000"/>
              </a:lnSpc>
              <a:spcBef>
                <a:spcPts val="0"/>
              </a:spcBef>
              <a:spcAft>
                <a:spcPts val="0"/>
              </a:spcAft>
              <a:buClr>
                <a:schemeClr val="dk1"/>
              </a:buClr>
              <a:buSzPts val="2200"/>
              <a:buFont typeface="Calibri"/>
              <a:buAutoNum type="arabicPeriod"/>
            </a:pPr>
            <a:r>
              <a:rPr lang="en-US" sz="2200">
                <a:latin typeface="Arial"/>
                <a:ea typeface="Arial"/>
                <a:cs typeface="Arial"/>
                <a:sym typeface="Arial"/>
              </a:rPr>
              <a:t>What are the difference between e-commerce and e-business?</a:t>
            </a:r>
            <a:endParaRPr/>
          </a:p>
          <a:p>
            <a:pPr indent="-514350" lvl="0" marL="596646" rtl="0" algn="l">
              <a:lnSpc>
                <a:spcPct val="90000"/>
              </a:lnSpc>
              <a:spcBef>
                <a:spcPts val="750"/>
              </a:spcBef>
              <a:spcAft>
                <a:spcPts val="0"/>
              </a:spcAft>
              <a:buClr>
                <a:schemeClr val="dk1"/>
              </a:buClr>
              <a:buSzPts val="2200"/>
              <a:buFont typeface="Calibri"/>
              <a:buAutoNum type="arabicPeriod"/>
            </a:pPr>
            <a:r>
              <a:rPr lang="en-US" sz="2200">
                <a:latin typeface="Arial"/>
                <a:ea typeface="Arial"/>
                <a:cs typeface="Arial"/>
                <a:sym typeface="Arial"/>
              </a:rPr>
              <a:t>What are the similarities and differences in the challenges faced in e-business and e-government?</a:t>
            </a:r>
            <a:endParaRPr/>
          </a:p>
          <a:p>
            <a:pPr indent="-514350" lvl="0" marL="596646" rtl="0" algn="l">
              <a:lnSpc>
                <a:spcPct val="90000"/>
              </a:lnSpc>
              <a:spcBef>
                <a:spcPts val="750"/>
              </a:spcBef>
              <a:spcAft>
                <a:spcPts val="0"/>
              </a:spcAft>
              <a:buClr>
                <a:schemeClr val="dk1"/>
              </a:buClr>
              <a:buSzPts val="2200"/>
              <a:buFont typeface="Calibri"/>
              <a:buAutoNum type="arabicPeriod"/>
            </a:pPr>
            <a:r>
              <a:rPr lang="en-US" sz="2200">
                <a:latin typeface="Arial"/>
                <a:ea typeface="Arial"/>
                <a:cs typeface="Arial"/>
                <a:sym typeface="Arial"/>
              </a:rPr>
              <a:t>Can you think of ways which you might measure the net effect of email on your personal productivity during the day? What steps might you take to improve that productivity?</a:t>
            </a:r>
            <a:endParaRPr/>
          </a:p>
          <a:p>
            <a:pPr indent="-514350" lvl="0" marL="596646" rtl="0" algn="l">
              <a:lnSpc>
                <a:spcPct val="90000"/>
              </a:lnSpc>
              <a:spcBef>
                <a:spcPts val="750"/>
              </a:spcBef>
              <a:spcAft>
                <a:spcPts val="0"/>
              </a:spcAft>
              <a:buClr>
                <a:schemeClr val="dk1"/>
              </a:buClr>
              <a:buSzPts val="2200"/>
              <a:buFont typeface="Calibri"/>
              <a:buAutoNum type="arabicPeriod"/>
            </a:pPr>
            <a:r>
              <a:rPr lang="en-US" sz="2200">
                <a:latin typeface="Arial"/>
                <a:ea typeface="Arial"/>
                <a:cs typeface="Arial"/>
                <a:sym typeface="Arial"/>
              </a:rPr>
              <a:t> What are the impact of e-business in individual, social, commercial and government sectors.</a:t>
            </a:r>
            <a:endParaRPr/>
          </a:p>
          <a:p>
            <a:pPr indent="-514350" lvl="0" marL="596646" rtl="0" algn="l">
              <a:lnSpc>
                <a:spcPct val="90000"/>
              </a:lnSpc>
              <a:spcBef>
                <a:spcPts val="750"/>
              </a:spcBef>
              <a:spcAft>
                <a:spcPts val="0"/>
              </a:spcAft>
              <a:buClr>
                <a:schemeClr val="dk1"/>
              </a:buClr>
              <a:buSzPts val="2200"/>
              <a:buFont typeface="Calibri"/>
              <a:buAutoNum type="arabicPeriod"/>
            </a:pPr>
            <a:r>
              <a:rPr lang="en-US" sz="2200">
                <a:latin typeface="Arial"/>
                <a:ea typeface="Arial"/>
                <a:cs typeface="Arial"/>
                <a:sym typeface="Arial"/>
              </a:rPr>
              <a:t>What are e-business models in B2B scenario.</a:t>
            </a:r>
            <a:endParaRPr/>
          </a:p>
          <a:p>
            <a:pPr indent="-514350" lvl="0" marL="596646" rtl="0" algn="l">
              <a:lnSpc>
                <a:spcPct val="90000"/>
              </a:lnSpc>
              <a:spcBef>
                <a:spcPts val="750"/>
              </a:spcBef>
              <a:spcAft>
                <a:spcPts val="0"/>
              </a:spcAft>
              <a:buClr>
                <a:schemeClr val="dk1"/>
              </a:buClr>
              <a:buSzPts val="2200"/>
              <a:buFont typeface="Calibri"/>
              <a:buAutoNum type="arabicPeriod"/>
            </a:pPr>
            <a:r>
              <a:rPr lang="en-US" sz="2200">
                <a:latin typeface="Arial"/>
                <a:ea typeface="Arial"/>
                <a:cs typeface="Arial"/>
                <a:sym typeface="Arial"/>
              </a:rPr>
              <a:t>What is meant by “Disruptive innovation”. Explain its stages with examples.</a:t>
            </a:r>
            <a:endParaRPr/>
          </a:p>
          <a:p>
            <a:pPr indent="-514350" lvl="0" marL="596646" rtl="0" algn="l">
              <a:lnSpc>
                <a:spcPct val="90000"/>
              </a:lnSpc>
              <a:spcBef>
                <a:spcPts val="750"/>
              </a:spcBef>
              <a:spcAft>
                <a:spcPts val="0"/>
              </a:spcAft>
              <a:buClr>
                <a:schemeClr val="dk1"/>
              </a:buClr>
              <a:buSzPts val="2200"/>
              <a:buFont typeface="Calibri"/>
              <a:buAutoNum type="arabicPeriod"/>
            </a:pPr>
            <a:r>
              <a:rPr lang="en-US" sz="2200">
                <a:latin typeface="Arial"/>
                <a:ea typeface="Arial"/>
                <a:cs typeface="Arial"/>
                <a:sym typeface="Arial"/>
              </a:rPr>
              <a:t>How manufacturing sector can get benefited by the adoption of e-business technologies. </a:t>
            </a:r>
            <a:endParaRPr sz="2200">
              <a:latin typeface="Arial"/>
              <a:ea typeface="Arial"/>
              <a:cs typeface="Arial"/>
              <a:sym typeface="Arial"/>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5" name="Shape 495"/>
        <p:cNvGrpSpPr/>
        <p:nvPr/>
      </p:nvGrpSpPr>
      <p:grpSpPr>
        <a:xfrm>
          <a:off x="0" y="0"/>
          <a:ext cx="0" cy="0"/>
          <a:chOff x="0" y="0"/>
          <a:chExt cx="0" cy="0"/>
        </a:xfrm>
      </p:grpSpPr>
      <p:sp>
        <p:nvSpPr>
          <p:cNvPr id="496" name="Google Shape;496;p57"/>
          <p:cNvSpPr txBox="1"/>
          <p:nvPr>
            <p:ph type="title"/>
          </p:nvPr>
        </p:nvSpPr>
        <p:spPr>
          <a:xfrm>
            <a:off x="1295400" y="152400"/>
            <a:ext cx="7498080" cy="411162"/>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rgbClr val="FF0000"/>
              </a:buClr>
              <a:buSzPct val="100000"/>
              <a:buFont typeface="Calibri"/>
              <a:buNone/>
            </a:pPr>
            <a:r>
              <a:rPr lang="en-US">
                <a:solidFill>
                  <a:srgbClr val="FF0000"/>
                </a:solidFill>
              </a:rPr>
              <a:t>Assignments – (15 marks, 1 week)</a:t>
            </a:r>
            <a:endParaRPr>
              <a:solidFill>
                <a:srgbClr val="FF0000"/>
              </a:solidFill>
            </a:endParaRPr>
          </a:p>
        </p:txBody>
      </p:sp>
      <p:sp>
        <p:nvSpPr>
          <p:cNvPr id="497" name="Google Shape;497;p57"/>
          <p:cNvSpPr txBox="1"/>
          <p:nvPr>
            <p:ph idx="1" type="body"/>
          </p:nvPr>
        </p:nvSpPr>
        <p:spPr>
          <a:xfrm>
            <a:off x="990600" y="762000"/>
            <a:ext cx="8153400" cy="6096000"/>
          </a:xfrm>
          <a:prstGeom prst="rect">
            <a:avLst/>
          </a:prstGeom>
          <a:noFill/>
          <a:ln>
            <a:noFill/>
          </a:ln>
        </p:spPr>
        <p:txBody>
          <a:bodyPr anchorCtr="0" anchor="t" bIns="45700" lIns="91425" spcFirstLastPara="1" rIns="91425" wrap="square" tIns="45700">
            <a:normAutofit/>
          </a:bodyPr>
          <a:lstStyle/>
          <a:p>
            <a:pPr indent="-742950" lvl="0" marL="825246" rtl="0" algn="l">
              <a:lnSpc>
                <a:spcPct val="90000"/>
              </a:lnSpc>
              <a:spcBef>
                <a:spcPts val="0"/>
              </a:spcBef>
              <a:spcAft>
                <a:spcPts val="0"/>
              </a:spcAft>
              <a:buClr>
                <a:schemeClr val="dk1"/>
              </a:buClr>
              <a:buSzPts val="2200"/>
              <a:buFont typeface="Calibri"/>
              <a:buAutoNum type="arabicPeriod"/>
            </a:pPr>
            <a:r>
              <a:rPr lang="en-US" sz="2200"/>
              <a:t>“Technological innovation does not guarantee business success.  A new product development efforts should be coupled with a business model defining their ’go to market’ and ’capturing value’ strategies. Discuss.</a:t>
            </a:r>
            <a:endParaRPr/>
          </a:p>
          <a:p>
            <a:pPr indent="-514350" lvl="0" marL="596646" rtl="0" algn="l">
              <a:lnSpc>
                <a:spcPct val="90000"/>
              </a:lnSpc>
              <a:spcBef>
                <a:spcPts val="750"/>
              </a:spcBef>
              <a:spcAft>
                <a:spcPts val="0"/>
              </a:spcAft>
              <a:buClr>
                <a:schemeClr val="dk1"/>
              </a:buClr>
              <a:buSzPts val="2200"/>
              <a:buFont typeface="Calibri"/>
              <a:buAutoNum type="arabicPeriod"/>
            </a:pPr>
            <a:r>
              <a:rPr lang="en-US" sz="2200"/>
              <a:t>“It is difficult to demonstrate the effects of e-business technologies on economic performance?” Elaborate with illustrations.</a:t>
            </a:r>
            <a:endParaRPr/>
          </a:p>
          <a:p>
            <a:pPr indent="-514350" lvl="0" marL="596646" rtl="0" algn="l">
              <a:lnSpc>
                <a:spcPct val="90000"/>
              </a:lnSpc>
              <a:spcBef>
                <a:spcPts val="750"/>
              </a:spcBef>
              <a:spcAft>
                <a:spcPts val="0"/>
              </a:spcAft>
              <a:buClr>
                <a:schemeClr val="dk1"/>
              </a:buClr>
              <a:buSzPts val="2200"/>
              <a:buFont typeface="Calibri"/>
              <a:buAutoNum type="arabicPeriod"/>
            </a:pPr>
            <a:r>
              <a:rPr lang="en-US" sz="2200"/>
              <a:t>Find out three online e-business sites, write down the mission vision, objectives and analysis their business process.</a:t>
            </a:r>
            <a:endParaRPr/>
          </a:p>
          <a:p>
            <a:pPr indent="-514350" lvl="0" marL="596646" rtl="0" algn="l">
              <a:lnSpc>
                <a:spcPct val="90000"/>
              </a:lnSpc>
              <a:spcBef>
                <a:spcPts val="750"/>
              </a:spcBef>
              <a:spcAft>
                <a:spcPts val="0"/>
              </a:spcAft>
              <a:buClr>
                <a:schemeClr val="dk1"/>
              </a:buClr>
              <a:buSzPts val="2200"/>
              <a:buNone/>
            </a:pPr>
            <a:r>
              <a:rPr lang="en-US" sz="2200"/>
              <a:t> </a:t>
            </a:r>
            <a:endParaRPr/>
          </a:p>
          <a:p>
            <a:pPr indent="-514350" lvl="0" marL="596646" rtl="0" algn="l">
              <a:lnSpc>
                <a:spcPct val="90000"/>
              </a:lnSpc>
              <a:spcBef>
                <a:spcPts val="750"/>
              </a:spcBef>
              <a:spcAft>
                <a:spcPts val="0"/>
              </a:spcAft>
              <a:buClr>
                <a:schemeClr val="dk1"/>
              </a:buClr>
              <a:buSzPts val="2200"/>
              <a:buNone/>
            </a:pPr>
            <a:r>
              <a:rPr lang="en-US" sz="2200"/>
              <a:t>Submit in loose paper.</a:t>
            </a:r>
            <a:endParaRPr/>
          </a:p>
          <a:p>
            <a:pPr indent="-514350" lvl="0" marL="596646" rtl="0" algn="l">
              <a:lnSpc>
                <a:spcPct val="90000"/>
              </a:lnSpc>
              <a:spcBef>
                <a:spcPts val="750"/>
              </a:spcBef>
              <a:spcAft>
                <a:spcPts val="0"/>
              </a:spcAft>
              <a:buClr>
                <a:schemeClr val="dk1"/>
              </a:buClr>
              <a:buSzPts val="2200"/>
              <a:buNone/>
            </a:pPr>
            <a:r>
              <a:t/>
            </a:r>
            <a:endParaRPr sz="22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6"/>
          <p:cNvSpPr txBox="1"/>
          <p:nvPr>
            <p:ph type="title"/>
          </p:nvPr>
        </p:nvSpPr>
        <p:spPr>
          <a:xfrm>
            <a:off x="990600" y="0"/>
            <a:ext cx="7498080" cy="563562"/>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FF0000"/>
              </a:buClr>
              <a:buSzPts val="3300"/>
              <a:buFont typeface="Calibri"/>
              <a:buNone/>
            </a:pPr>
            <a:r>
              <a:rPr lang="en-US">
                <a:solidFill>
                  <a:srgbClr val="FF0000"/>
                </a:solidFill>
              </a:rPr>
              <a:t>Essential of E-Business</a:t>
            </a:r>
            <a:endParaRPr/>
          </a:p>
        </p:txBody>
      </p:sp>
      <p:sp>
        <p:nvSpPr>
          <p:cNvPr id="130" name="Google Shape;130;p6"/>
          <p:cNvSpPr txBox="1"/>
          <p:nvPr>
            <p:ph idx="1" type="body"/>
          </p:nvPr>
        </p:nvSpPr>
        <p:spPr>
          <a:xfrm>
            <a:off x="2667000" y="533400"/>
            <a:ext cx="3124200" cy="838200"/>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457200" lvl="0" marL="539496" rtl="0" algn="ctr">
              <a:lnSpc>
                <a:spcPct val="90000"/>
              </a:lnSpc>
              <a:spcBef>
                <a:spcPts val="0"/>
              </a:spcBef>
              <a:spcAft>
                <a:spcPts val="0"/>
              </a:spcAft>
              <a:buClr>
                <a:schemeClr val="dk1"/>
              </a:buClr>
              <a:buSzPts val="2000"/>
              <a:buNone/>
            </a:pPr>
            <a:r>
              <a:rPr lang="en-US" sz="2000"/>
              <a:t>E-Business: Introduction</a:t>
            </a:r>
            <a:endParaRPr/>
          </a:p>
          <a:p>
            <a:pPr indent="-457200" lvl="0" marL="539496" rtl="0" algn="ctr">
              <a:lnSpc>
                <a:spcPct val="90000"/>
              </a:lnSpc>
              <a:spcBef>
                <a:spcPts val="750"/>
              </a:spcBef>
              <a:spcAft>
                <a:spcPts val="0"/>
              </a:spcAft>
              <a:buClr>
                <a:srgbClr val="FF0000"/>
              </a:buClr>
              <a:buSzPts val="1800"/>
              <a:buNone/>
            </a:pPr>
            <a:r>
              <a:rPr b="1" lang="en-US" sz="1800">
                <a:solidFill>
                  <a:srgbClr val="FF0000"/>
                </a:solidFill>
              </a:rPr>
              <a:t>Chap01</a:t>
            </a:r>
            <a:endParaRPr/>
          </a:p>
          <a:p>
            <a:pPr indent="-171450" lvl="0" marL="171450" rtl="0" algn="l">
              <a:lnSpc>
                <a:spcPct val="90000"/>
              </a:lnSpc>
              <a:spcBef>
                <a:spcPts val="750"/>
              </a:spcBef>
              <a:spcAft>
                <a:spcPts val="0"/>
              </a:spcAft>
              <a:buClr>
                <a:schemeClr val="dk1"/>
              </a:buClr>
              <a:buSzPts val="1600"/>
              <a:buNone/>
            </a:pPr>
            <a:r>
              <a:t/>
            </a:r>
            <a:endParaRPr sz="1600"/>
          </a:p>
        </p:txBody>
      </p:sp>
      <p:sp>
        <p:nvSpPr>
          <p:cNvPr id="131" name="Google Shape;131;p6"/>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32" name="Google Shape;132;p6"/>
          <p:cNvSpPr txBox="1"/>
          <p:nvPr/>
        </p:nvSpPr>
        <p:spPr>
          <a:xfrm>
            <a:off x="3200400" y="1981200"/>
            <a:ext cx="2286000" cy="838200"/>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rmAutofit fontScale="55000" lnSpcReduction="20000"/>
          </a:bodyPr>
          <a:lstStyle/>
          <a:p>
            <a:pPr indent="-457200" lvl="0" marL="539496" marR="0" rtl="0" algn="ctr">
              <a:lnSpc>
                <a:spcPct val="90000"/>
              </a:lnSpc>
              <a:spcBef>
                <a:spcPts val="0"/>
              </a:spcBef>
              <a:spcAft>
                <a:spcPts val="0"/>
              </a:spcAft>
              <a:buClr>
                <a:schemeClr val="accent1"/>
              </a:buClr>
              <a:buSzPct val="79999"/>
              <a:buFont typeface="Noto Sans Symbols"/>
              <a:buNone/>
            </a:pPr>
            <a:r>
              <a:rPr b="1" lang="en-US" sz="3600">
                <a:solidFill>
                  <a:schemeClr val="dk1"/>
                </a:solidFill>
                <a:latin typeface="Calibri"/>
                <a:ea typeface="Calibri"/>
                <a:cs typeface="Calibri"/>
                <a:sym typeface="Calibri"/>
              </a:rPr>
              <a:t>E-Business</a:t>
            </a:r>
            <a:endParaRPr/>
          </a:p>
          <a:p>
            <a:pPr indent="-457200" lvl="0" marL="539496" marR="0" rtl="0" algn="ctr">
              <a:lnSpc>
                <a:spcPct val="90000"/>
              </a:lnSpc>
              <a:spcBef>
                <a:spcPts val="600"/>
              </a:spcBef>
              <a:spcAft>
                <a:spcPts val="0"/>
              </a:spcAft>
              <a:buClr>
                <a:schemeClr val="accent1"/>
              </a:buClr>
              <a:buSzPct val="79999"/>
              <a:buFont typeface="Noto Sans Symbols"/>
              <a:buNone/>
            </a:pPr>
            <a:r>
              <a:rPr b="1" i="0" lang="en-US" sz="3600" u="none" cap="none" strike="noStrike">
                <a:solidFill>
                  <a:schemeClr val="dk1"/>
                </a:solidFill>
                <a:latin typeface="Calibri"/>
                <a:ea typeface="Calibri"/>
                <a:cs typeface="Calibri"/>
                <a:sym typeface="Calibri"/>
              </a:rPr>
              <a:t>Operations</a:t>
            </a:r>
            <a:endParaRPr/>
          </a:p>
          <a:p>
            <a:pPr indent="-457200" lvl="0" marL="539496" marR="0" rtl="0" algn="ctr">
              <a:lnSpc>
                <a:spcPct val="90000"/>
              </a:lnSpc>
              <a:spcBef>
                <a:spcPts val="600"/>
              </a:spcBef>
              <a:spcAft>
                <a:spcPts val="0"/>
              </a:spcAft>
              <a:buClr>
                <a:schemeClr val="accent1"/>
              </a:buClr>
              <a:buSzPct val="79999"/>
              <a:buFont typeface="Noto Sans Symbols"/>
              <a:buNone/>
            </a:pPr>
            <a:r>
              <a:rPr b="1" lang="en-US" sz="2600">
                <a:solidFill>
                  <a:srgbClr val="FF0000"/>
                </a:solidFill>
                <a:latin typeface="Calibri"/>
                <a:ea typeface="Calibri"/>
                <a:cs typeface="Calibri"/>
                <a:sym typeface="Calibri"/>
              </a:rPr>
              <a:t>Chp04</a:t>
            </a:r>
            <a:endParaRPr/>
          </a:p>
          <a:p>
            <a:pPr indent="-457200" lvl="0" marL="539496" marR="0" rtl="0" algn="ctr">
              <a:lnSpc>
                <a:spcPct val="90000"/>
              </a:lnSpc>
              <a:spcBef>
                <a:spcPts val="600"/>
              </a:spcBef>
              <a:spcAft>
                <a:spcPts val="0"/>
              </a:spcAft>
              <a:buClr>
                <a:schemeClr val="accent1"/>
              </a:buClr>
              <a:buSzPct val="79999"/>
              <a:buFont typeface="Noto Sans Symbols"/>
              <a:buNone/>
            </a:pPr>
            <a:r>
              <a:t/>
            </a:r>
            <a:endParaRPr b="1" i="0" sz="2600" u="none" cap="none" strike="noStrike">
              <a:solidFill>
                <a:srgbClr val="FF0000"/>
              </a:solidFill>
              <a:latin typeface="Calibri"/>
              <a:ea typeface="Calibri"/>
              <a:cs typeface="Calibri"/>
              <a:sym typeface="Calibri"/>
            </a:endParaRPr>
          </a:p>
          <a:p>
            <a:pPr indent="-283464" lvl="0" marL="365760" marR="0" rtl="0" algn="l">
              <a:lnSpc>
                <a:spcPct val="90000"/>
              </a:lnSpc>
              <a:spcBef>
                <a:spcPts val="600"/>
              </a:spcBef>
              <a:spcAft>
                <a:spcPts val="0"/>
              </a:spcAft>
              <a:buClr>
                <a:schemeClr val="accent1"/>
              </a:buClr>
              <a:buSzPct val="80000"/>
              <a:buFont typeface="Noto Sans Symbols"/>
              <a:buNone/>
            </a:pPr>
            <a:r>
              <a:t/>
            </a:r>
            <a:endParaRPr b="0" i="0" sz="2400" u="none" cap="none" strike="noStrike">
              <a:solidFill>
                <a:schemeClr val="dk1"/>
              </a:solidFill>
              <a:latin typeface="Calibri"/>
              <a:ea typeface="Calibri"/>
              <a:cs typeface="Calibri"/>
              <a:sym typeface="Calibri"/>
            </a:endParaRPr>
          </a:p>
        </p:txBody>
      </p:sp>
      <p:sp>
        <p:nvSpPr>
          <p:cNvPr id="133" name="Google Shape;133;p6"/>
          <p:cNvSpPr txBox="1"/>
          <p:nvPr/>
        </p:nvSpPr>
        <p:spPr>
          <a:xfrm>
            <a:off x="228600" y="1600200"/>
            <a:ext cx="2438400" cy="1524000"/>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rmAutofit/>
          </a:bodyPr>
          <a:lstStyle/>
          <a:p>
            <a:pPr indent="-457200" lvl="0" marL="539496" marR="0" rtl="0" algn="ctr">
              <a:lnSpc>
                <a:spcPct val="90000"/>
              </a:lnSpc>
              <a:spcBef>
                <a:spcPts val="0"/>
              </a:spcBef>
              <a:spcAft>
                <a:spcPts val="0"/>
              </a:spcAft>
              <a:buClr>
                <a:schemeClr val="accent1"/>
              </a:buClr>
              <a:buSzPts val="1920"/>
              <a:buFont typeface="Noto Sans Symbols"/>
              <a:buNone/>
            </a:pPr>
            <a:r>
              <a:rPr b="1" i="0" lang="en-US" sz="2400" u="none" cap="none" strike="noStrike">
                <a:solidFill>
                  <a:schemeClr val="dk1"/>
                </a:solidFill>
                <a:latin typeface="Calibri"/>
                <a:ea typeface="Calibri"/>
                <a:cs typeface="Calibri"/>
                <a:sym typeface="Calibri"/>
              </a:rPr>
              <a:t>Context: </a:t>
            </a:r>
            <a:r>
              <a:rPr b="1" lang="en-US" sz="2400">
                <a:solidFill>
                  <a:schemeClr val="dk1"/>
                </a:solidFill>
                <a:latin typeface="Calibri"/>
                <a:ea typeface="Calibri"/>
                <a:cs typeface="Calibri"/>
                <a:sym typeface="Calibri"/>
              </a:rPr>
              <a:t>Technology</a:t>
            </a:r>
            <a:endParaRPr/>
          </a:p>
          <a:p>
            <a:pPr indent="-457200" lvl="0" marL="539496" marR="0" rtl="0" algn="ctr">
              <a:lnSpc>
                <a:spcPct val="90000"/>
              </a:lnSpc>
              <a:spcBef>
                <a:spcPts val="600"/>
              </a:spcBef>
              <a:spcAft>
                <a:spcPts val="0"/>
              </a:spcAft>
              <a:buClr>
                <a:schemeClr val="accent1"/>
              </a:buClr>
              <a:buSzPts val="1920"/>
              <a:buFont typeface="Noto Sans Symbols"/>
              <a:buNone/>
            </a:pPr>
            <a:r>
              <a:rPr b="0" i="0" lang="en-US" sz="2400" u="none" cap="none" strike="noStrike">
                <a:solidFill>
                  <a:srgbClr val="FF0000"/>
                </a:solidFill>
                <a:latin typeface="Calibri"/>
                <a:ea typeface="Calibri"/>
                <a:cs typeface="Calibri"/>
                <a:sym typeface="Calibri"/>
              </a:rPr>
              <a:t>Chp02</a:t>
            </a:r>
            <a:endParaRPr/>
          </a:p>
          <a:p>
            <a:pPr indent="-283464" lvl="0" marL="365760" marR="0" rtl="0" algn="l">
              <a:lnSpc>
                <a:spcPct val="90000"/>
              </a:lnSpc>
              <a:spcBef>
                <a:spcPts val="600"/>
              </a:spcBef>
              <a:spcAft>
                <a:spcPts val="0"/>
              </a:spcAft>
              <a:buClr>
                <a:schemeClr val="accent1"/>
              </a:buClr>
              <a:buSzPts val="1920"/>
              <a:buFont typeface="Noto Sans Symbols"/>
              <a:buNone/>
            </a:pPr>
            <a:r>
              <a:t/>
            </a:r>
            <a:endParaRPr b="0" i="0" sz="2400" u="none" cap="none" strike="noStrike">
              <a:solidFill>
                <a:schemeClr val="dk1"/>
              </a:solidFill>
              <a:latin typeface="Calibri"/>
              <a:ea typeface="Calibri"/>
              <a:cs typeface="Calibri"/>
              <a:sym typeface="Calibri"/>
            </a:endParaRPr>
          </a:p>
        </p:txBody>
      </p:sp>
      <p:sp>
        <p:nvSpPr>
          <p:cNvPr id="134" name="Google Shape;134;p6"/>
          <p:cNvSpPr txBox="1"/>
          <p:nvPr/>
        </p:nvSpPr>
        <p:spPr>
          <a:xfrm>
            <a:off x="6172200" y="1676400"/>
            <a:ext cx="1524000" cy="1371600"/>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rmAutofit/>
          </a:bodyPr>
          <a:lstStyle/>
          <a:p>
            <a:pPr indent="-457200" lvl="0" marL="539496" marR="0" rtl="0" algn="ctr">
              <a:lnSpc>
                <a:spcPct val="90000"/>
              </a:lnSpc>
              <a:spcBef>
                <a:spcPts val="0"/>
              </a:spcBef>
              <a:spcAft>
                <a:spcPts val="0"/>
              </a:spcAft>
              <a:buNone/>
            </a:pPr>
            <a:r>
              <a:rPr b="1" lang="en-US" sz="2400">
                <a:solidFill>
                  <a:schemeClr val="dk1"/>
                </a:solidFill>
                <a:latin typeface="Calibri"/>
                <a:ea typeface="Calibri"/>
                <a:cs typeface="Calibri"/>
                <a:sym typeface="Calibri"/>
              </a:rPr>
              <a:t>Context:</a:t>
            </a:r>
            <a:endParaRPr/>
          </a:p>
          <a:p>
            <a:pPr indent="-457200" lvl="0" marL="539496" marR="0" rtl="0" algn="ctr">
              <a:lnSpc>
                <a:spcPct val="90000"/>
              </a:lnSpc>
              <a:spcBef>
                <a:spcPts val="600"/>
              </a:spcBef>
              <a:spcAft>
                <a:spcPts val="0"/>
              </a:spcAft>
              <a:buNone/>
            </a:pPr>
            <a:r>
              <a:rPr b="1" lang="en-US" sz="2400">
                <a:solidFill>
                  <a:schemeClr val="dk1"/>
                </a:solidFill>
                <a:latin typeface="Calibri"/>
                <a:ea typeface="Calibri"/>
                <a:cs typeface="Calibri"/>
                <a:sym typeface="Calibri"/>
              </a:rPr>
              <a:t>Market</a:t>
            </a:r>
            <a:endParaRPr/>
          </a:p>
          <a:p>
            <a:pPr indent="-457200" lvl="0" marL="539496" marR="0" rtl="0" algn="ctr">
              <a:lnSpc>
                <a:spcPct val="90000"/>
              </a:lnSpc>
              <a:spcBef>
                <a:spcPts val="600"/>
              </a:spcBef>
              <a:spcAft>
                <a:spcPts val="0"/>
              </a:spcAft>
              <a:buNone/>
            </a:pPr>
            <a:r>
              <a:rPr lang="en-US" sz="2400">
                <a:solidFill>
                  <a:srgbClr val="FF0000"/>
                </a:solidFill>
                <a:latin typeface="Calibri"/>
                <a:ea typeface="Calibri"/>
                <a:cs typeface="Calibri"/>
                <a:sym typeface="Calibri"/>
              </a:rPr>
              <a:t>Chp03</a:t>
            </a:r>
            <a:endParaRPr/>
          </a:p>
          <a:p>
            <a:pPr indent="-283464" lvl="0" marL="365760" marR="0" rtl="0" algn="l">
              <a:lnSpc>
                <a:spcPct val="90000"/>
              </a:lnSpc>
              <a:spcBef>
                <a:spcPts val="600"/>
              </a:spcBef>
              <a:spcAft>
                <a:spcPts val="0"/>
              </a:spcAft>
              <a:buClr>
                <a:schemeClr val="accent1"/>
              </a:buClr>
              <a:buSzPts val="1920"/>
              <a:buFont typeface="Noto Sans Symbols"/>
              <a:buNone/>
            </a:pPr>
            <a:r>
              <a:t/>
            </a:r>
            <a:endParaRPr b="0" i="0" sz="2400" u="none" cap="none" strike="noStrike">
              <a:solidFill>
                <a:schemeClr val="dk1"/>
              </a:solidFill>
              <a:latin typeface="Calibri"/>
              <a:ea typeface="Calibri"/>
              <a:cs typeface="Calibri"/>
              <a:sym typeface="Calibri"/>
            </a:endParaRPr>
          </a:p>
        </p:txBody>
      </p:sp>
      <p:sp>
        <p:nvSpPr>
          <p:cNvPr id="135" name="Google Shape;135;p6"/>
          <p:cNvSpPr txBox="1"/>
          <p:nvPr/>
        </p:nvSpPr>
        <p:spPr>
          <a:xfrm>
            <a:off x="3200400" y="3276600"/>
            <a:ext cx="2286000" cy="838200"/>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rmAutofit fontScale="70000" lnSpcReduction="20000"/>
          </a:bodyPr>
          <a:lstStyle/>
          <a:p>
            <a:pPr indent="-457200" lvl="0" marL="539496" marR="0" rtl="0" algn="ctr">
              <a:lnSpc>
                <a:spcPct val="90000"/>
              </a:lnSpc>
              <a:spcBef>
                <a:spcPts val="0"/>
              </a:spcBef>
              <a:spcAft>
                <a:spcPts val="0"/>
              </a:spcAft>
              <a:buClr>
                <a:schemeClr val="accent1"/>
              </a:buClr>
              <a:buSzPct val="79999"/>
              <a:buFont typeface="Noto Sans Symbols"/>
              <a:buNone/>
            </a:pPr>
            <a:r>
              <a:rPr b="1" i="0" lang="en-US" sz="3600" u="none" cap="none" strike="noStrike">
                <a:solidFill>
                  <a:schemeClr val="dk1"/>
                </a:solidFill>
                <a:latin typeface="Calibri"/>
                <a:ea typeface="Calibri"/>
                <a:cs typeface="Calibri"/>
                <a:sym typeface="Calibri"/>
              </a:rPr>
              <a:t>E- Contracting</a:t>
            </a:r>
            <a:endParaRPr/>
          </a:p>
          <a:p>
            <a:pPr indent="-457200" lvl="0" marL="539496" marR="0" rtl="0" algn="ctr">
              <a:lnSpc>
                <a:spcPct val="90000"/>
              </a:lnSpc>
              <a:spcBef>
                <a:spcPts val="600"/>
              </a:spcBef>
              <a:spcAft>
                <a:spcPts val="0"/>
              </a:spcAft>
              <a:buClr>
                <a:schemeClr val="accent1"/>
              </a:buClr>
              <a:buSzPct val="79999"/>
              <a:buFont typeface="Noto Sans Symbols"/>
              <a:buNone/>
            </a:pPr>
            <a:r>
              <a:rPr b="1" lang="en-US" sz="2600">
                <a:solidFill>
                  <a:srgbClr val="FF0000"/>
                </a:solidFill>
                <a:latin typeface="Calibri"/>
                <a:ea typeface="Calibri"/>
                <a:cs typeface="Calibri"/>
                <a:sym typeface="Calibri"/>
              </a:rPr>
              <a:t>Chp05</a:t>
            </a:r>
            <a:endParaRPr b="1" i="0" sz="2600" u="none" cap="none" strike="noStrike">
              <a:solidFill>
                <a:srgbClr val="FF0000"/>
              </a:solidFill>
              <a:latin typeface="Calibri"/>
              <a:ea typeface="Calibri"/>
              <a:cs typeface="Calibri"/>
              <a:sym typeface="Calibri"/>
            </a:endParaRPr>
          </a:p>
          <a:p>
            <a:pPr indent="-283464" lvl="0" marL="365760" marR="0" rtl="0" algn="l">
              <a:lnSpc>
                <a:spcPct val="90000"/>
              </a:lnSpc>
              <a:spcBef>
                <a:spcPts val="600"/>
              </a:spcBef>
              <a:spcAft>
                <a:spcPts val="0"/>
              </a:spcAft>
              <a:buClr>
                <a:schemeClr val="accent1"/>
              </a:buClr>
              <a:buSzPct val="80000"/>
              <a:buFont typeface="Noto Sans Symbols"/>
              <a:buNone/>
            </a:pPr>
            <a:r>
              <a:t/>
            </a:r>
            <a:endParaRPr b="0" i="0" sz="2400" u="none" cap="none" strike="noStrike">
              <a:solidFill>
                <a:schemeClr val="dk1"/>
              </a:solidFill>
              <a:latin typeface="Calibri"/>
              <a:ea typeface="Calibri"/>
              <a:cs typeface="Calibri"/>
              <a:sym typeface="Calibri"/>
            </a:endParaRPr>
          </a:p>
        </p:txBody>
      </p:sp>
      <p:sp>
        <p:nvSpPr>
          <p:cNvPr id="136" name="Google Shape;136;p6"/>
          <p:cNvSpPr txBox="1"/>
          <p:nvPr/>
        </p:nvSpPr>
        <p:spPr>
          <a:xfrm>
            <a:off x="3200400" y="4495800"/>
            <a:ext cx="2286000" cy="838200"/>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rmAutofit fontScale="55000" lnSpcReduction="20000"/>
          </a:bodyPr>
          <a:lstStyle/>
          <a:p>
            <a:pPr indent="-457200" lvl="0" marL="539496" marR="0" rtl="0" algn="ctr">
              <a:lnSpc>
                <a:spcPct val="90000"/>
              </a:lnSpc>
              <a:spcBef>
                <a:spcPts val="0"/>
              </a:spcBef>
              <a:spcAft>
                <a:spcPts val="0"/>
              </a:spcAft>
              <a:buClr>
                <a:schemeClr val="accent1"/>
              </a:buClr>
              <a:buSzPct val="79999"/>
              <a:buFont typeface="Noto Sans Symbols"/>
              <a:buNone/>
            </a:pPr>
            <a:r>
              <a:rPr b="1" i="0" lang="en-US" sz="3600" u="none" cap="none" strike="noStrike">
                <a:solidFill>
                  <a:schemeClr val="dk1"/>
                </a:solidFill>
                <a:latin typeface="Calibri"/>
                <a:ea typeface="Calibri"/>
                <a:cs typeface="Calibri"/>
                <a:sym typeface="Calibri"/>
              </a:rPr>
              <a:t>Online</a:t>
            </a:r>
            <a:endParaRPr/>
          </a:p>
          <a:p>
            <a:pPr indent="-457200" lvl="0" marL="539496" marR="0" rtl="0" algn="ctr">
              <a:lnSpc>
                <a:spcPct val="90000"/>
              </a:lnSpc>
              <a:spcBef>
                <a:spcPts val="600"/>
              </a:spcBef>
              <a:spcAft>
                <a:spcPts val="0"/>
              </a:spcAft>
              <a:buClr>
                <a:schemeClr val="accent1"/>
              </a:buClr>
              <a:buSzPct val="79999"/>
              <a:buFont typeface="Noto Sans Symbols"/>
              <a:buNone/>
            </a:pPr>
            <a:r>
              <a:rPr b="1" i="0" lang="en-US" sz="3600" u="none" cap="none" strike="noStrike">
                <a:solidFill>
                  <a:schemeClr val="dk1"/>
                </a:solidFill>
                <a:latin typeface="Calibri"/>
                <a:ea typeface="Calibri"/>
                <a:cs typeface="Calibri"/>
                <a:sym typeface="Calibri"/>
              </a:rPr>
              <a:t>Distribution</a:t>
            </a:r>
            <a:endParaRPr/>
          </a:p>
          <a:p>
            <a:pPr indent="-457200" lvl="0" marL="539496" marR="0" rtl="0" algn="ctr">
              <a:lnSpc>
                <a:spcPct val="90000"/>
              </a:lnSpc>
              <a:spcBef>
                <a:spcPts val="600"/>
              </a:spcBef>
              <a:spcAft>
                <a:spcPts val="0"/>
              </a:spcAft>
              <a:buClr>
                <a:schemeClr val="accent1"/>
              </a:buClr>
              <a:buSzPct val="79999"/>
              <a:buFont typeface="Noto Sans Symbols"/>
              <a:buNone/>
            </a:pPr>
            <a:r>
              <a:rPr b="1" lang="en-US" sz="2600">
                <a:solidFill>
                  <a:srgbClr val="FF0000"/>
                </a:solidFill>
                <a:latin typeface="Calibri"/>
                <a:ea typeface="Calibri"/>
                <a:cs typeface="Calibri"/>
                <a:sym typeface="Calibri"/>
              </a:rPr>
              <a:t>Chp06</a:t>
            </a:r>
            <a:endParaRPr b="1" i="0" sz="2600" u="none" cap="none" strike="noStrike">
              <a:solidFill>
                <a:srgbClr val="FF0000"/>
              </a:solidFill>
              <a:latin typeface="Calibri"/>
              <a:ea typeface="Calibri"/>
              <a:cs typeface="Calibri"/>
              <a:sym typeface="Calibri"/>
            </a:endParaRPr>
          </a:p>
          <a:p>
            <a:pPr indent="-283464" lvl="0" marL="365760" marR="0" rtl="0" algn="l">
              <a:lnSpc>
                <a:spcPct val="90000"/>
              </a:lnSpc>
              <a:spcBef>
                <a:spcPts val="600"/>
              </a:spcBef>
              <a:spcAft>
                <a:spcPts val="0"/>
              </a:spcAft>
              <a:buClr>
                <a:schemeClr val="accent1"/>
              </a:buClr>
              <a:buSzPct val="80000"/>
              <a:buFont typeface="Noto Sans Symbols"/>
              <a:buNone/>
            </a:pPr>
            <a:r>
              <a:t/>
            </a:r>
            <a:endParaRPr b="0" i="0" sz="2400" u="none" cap="none" strike="noStrike">
              <a:solidFill>
                <a:schemeClr val="dk1"/>
              </a:solidFill>
              <a:latin typeface="Calibri"/>
              <a:ea typeface="Calibri"/>
              <a:cs typeface="Calibri"/>
              <a:sym typeface="Calibri"/>
            </a:endParaRPr>
          </a:p>
        </p:txBody>
      </p:sp>
      <p:sp>
        <p:nvSpPr>
          <p:cNvPr id="137" name="Google Shape;137;p6"/>
          <p:cNvSpPr txBox="1"/>
          <p:nvPr/>
        </p:nvSpPr>
        <p:spPr>
          <a:xfrm>
            <a:off x="3200400" y="5562600"/>
            <a:ext cx="2286000" cy="838200"/>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rmAutofit lnSpcReduction="10000"/>
          </a:bodyPr>
          <a:lstStyle/>
          <a:p>
            <a:pPr indent="-457200" lvl="0" marL="539496" marR="0" rtl="0" algn="ctr">
              <a:lnSpc>
                <a:spcPct val="90000"/>
              </a:lnSpc>
              <a:spcBef>
                <a:spcPts val="0"/>
              </a:spcBef>
              <a:spcAft>
                <a:spcPts val="0"/>
              </a:spcAft>
              <a:buClr>
                <a:schemeClr val="accent1"/>
              </a:buClr>
              <a:buSzPts val="1920"/>
              <a:buFont typeface="Noto Sans Symbols"/>
              <a:buNone/>
            </a:pPr>
            <a:r>
              <a:rPr b="1" i="0" lang="en-US" sz="2400" u="none" cap="none" strike="noStrike">
                <a:solidFill>
                  <a:schemeClr val="dk1"/>
                </a:solidFill>
                <a:latin typeface="Calibri"/>
                <a:ea typeface="Calibri"/>
                <a:cs typeface="Calibri"/>
                <a:sym typeface="Calibri"/>
              </a:rPr>
              <a:t>E-Payment</a:t>
            </a:r>
            <a:endParaRPr/>
          </a:p>
          <a:p>
            <a:pPr indent="-457200" lvl="0" marL="539496" marR="0" rtl="0" algn="ctr">
              <a:lnSpc>
                <a:spcPct val="90000"/>
              </a:lnSpc>
              <a:spcBef>
                <a:spcPts val="600"/>
              </a:spcBef>
              <a:spcAft>
                <a:spcPts val="0"/>
              </a:spcAft>
              <a:buClr>
                <a:schemeClr val="accent1"/>
              </a:buClr>
              <a:buSzPts val="2080"/>
              <a:buFont typeface="Noto Sans Symbols"/>
              <a:buNone/>
            </a:pPr>
            <a:r>
              <a:rPr b="1" lang="en-US" sz="2600">
                <a:solidFill>
                  <a:srgbClr val="FF0000"/>
                </a:solidFill>
                <a:latin typeface="Calibri"/>
                <a:ea typeface="Calibri"/>
                <a:cs typeface="Calibri"/>
                <a:sym typeface="Calibri"/>
              </a:rPr>
              <a:t>Chp07</a:t>
            </a:r>
            <a:endParaRPr b="1" i="0" sz="2600" u="none" cap="none" strike="noStrike">
              <a:solidFill>
                <a:srgbClr val="FF0000"/>
              </a:solidFill>
              <a:latin typeface="Calibri"/>
              <a:ea typeface="Calibri"/>
              <a:cs typeface="Calibri"/>
              <a:sym typeface="Calibri"/>
            </a:endParaRPr>
          </a:p>
          <a:p>
            <a:pPr indent="-283464" lvl="0" marL="365760" marR="0" rtl="0" algn="l">
              <a:lnSpc>
                <a:spcPct val="90000"/>
              </a:lnSpc>
              <a:spcBef>
                <a:spcPts val="600"/>
              </a:spcBef>
              <a:spcAft>
                <a:spcPts val="0"/>
              </a:spcAft>
              <a:buClr>
                <a:schemeClr val="accent1"/>
              </a:buClr>
              <a:buSzPts val="1920"/>
              <a:buFont typeface="Noto Sans Symbols"/>
              <a:buNone/>
            </a:pPr>
            <a:r>
              <a:t/>
            </a:r>
            <a:endParaRPr b="0" i="0" sz="2400" u="none" cap="none" strike="noStrike">
              <a:solidFill>
                <a:schemeClr val="dk1"/>
              </a:solidFill>
              <a:latin typeface="Calibri"/>
              <a:ea typeface="Calibri"/>
              <a:cs typeface="Calibri"/>
              <a:sym typeface="Calibri"/>
            </a:endParaRPr>
          </a:p>
        </p:txBody>
      </p:sp>
      <p:cxnSp>
        <p:nvCxnSpPr>
          <p:cNvPr id="138" name="Google Shape;138;p6"/>
          <p:cNvCxnSpPr/>
          <p:nvPr/>
        </p:nvCxnSpPr>
        <p:spPr>
          <a:xfrm rot="5400000">
            <a:off x="4039791" y="1676003"/>
            <a:ext cx="608806" cy="1588"/>
          </a:xfrm>
          <a:prstGeom prst="straightConnector1">
            <a:avLst/>
          </a:prstGeom>
          <a:noFill/>
          <a:ln cap="flat" cmpd="sng" w="38100">
            <a:solidFill>
              <a:schemeClr val="accent1"/>
            </a:solidFill>
            <a:prstDash val="solid"/>
            <a:miter lim="800000"/>
            <a:headEnd len="sm" w="sm" type="none"/>
            <a:tailEnd len="med" w="med" type="stealth"/>
          </a:ln>
        </p:spPr>
      </p:cxnSp>
      <p:cxnSp>
        <p:nvCxnSpPr>
          <p:cNvPr id="139" name="Google Shape;139;p6"/>
          <p:cNvCxnSpPr>
            <a:stCxn id="133" idx="3"/>
            <a:endCxn id="132" idx="1"/>
          </p:cNvCxnSpPr>
          <p:nvPr/>
        </p:nvCxnSpPr>
        <p:spPr>
          <a:xfrm>
            <a:off x="2667000" y="2362200"/>
            <a:ext cx="533400" cy="38100"/>
          </a:xfrm>
          <a:prstGeom prst="straightConnector1">
            <a:avLst/>
          </a:prstGeom>
          <a:noFill/>
          <a:ln cap="flat" cmpd="sng" w="38100">
            <a:solidFill>
              <a:schemeClr val="accent1"/>
            </a:solidFill>
            <a:prstDash val="solid"/>
            <a:miter lim="800000"/>
            <a:headEnd len="sm" w="sm" type="none"/>
            <a:tailEnd len="med" w="med" type="stealth"/>
          </a:ln>
        </p:spPr>
      </p:cxnSp>
      <p:cxnSp>
        <p:nvCxnSpPr>
          <p:cNvPr id="140" name="Google Shape;140;p6"/>
          <p:cNvCxnSpPr>
            <a:stCxn id="134" idx="1"/>
            <a:endCxn id="132" idx="3"/>
          </p:cNvCxnSpPr>
          <p:nvPr/>
        </p:nvCxnSpPr>
        <p:spPr>
          <a:xfrm flipH="1">
            <a:off x="5486400" y="2362200"/>
            <a:ext cx="685800" cy="38100"/>
          </a:xfrm>
          <a:prstGeom prst="straightConnector1">
            <a:avLst/>
          </a:prstGeom>
          <a:noFill/>
          <a:ln cap="flat" cmpd="sng" w="38100">
            <a:solidFill>
              <a:schemeClr val="accent1"/>
            </a:solidFill>
            <a:prstDash val="solid"/>
            <a:miter lim="800000"/>
            <a:headEnd len="sm" w="sm" type="none"/>
            <a:tailEnd len="med" w="med" type="stealth"/>
          </a:ln>
        </p:spPr>
      </p:cxnSp>
      <p:cxnSp>
        <p:nvCxnSpPr>
          <p:cNvPr id="141" name="Google Shape;141;p6"/>
          <p:cNvCxnSpPr/>
          <p:nvPr/>
        </p:nvCxnSpPr>
        <p:spPr>
          <a:xfrm rot="5400000">
            <a:off x="4115594" y="3047206"/>
            <a:ext cx="457200" cy="1588"/>
          </a:xfrm>
          <a:prstGeom prst="straightConnector1">
            <a:avLst/>
          </a:prstGeom>
          <a:noFill/>
          <a:ln cap="flat" cmpd="sng" w="38100">
            <a:solidFill>
              <a:schemeClr val="accent1"/>
            </a:solidFill>
            <a:prstDash val="solid"/>
            <a:miter lim="800000"/>
            <a:headEnd len="sm" w="sm" type="none"/>
            <a:tailEnd len="med" w="med" type="stealth"/>
          </a:ln>
        </p:spPr>
      </p:cxnSp>
      <p:cxnSp>
        <p:nvCxnSpPr>
          <p:cNvPr id="142" name="Google Shape;142;p6"/>
          <p:cNvCxnSpPr/>
          <p:nvPr/>
        </p:nvCxnSpPr>
        <p:spPr>
          <a:xfrm rot="5400000">
            <a:off x="4153694" y="4304506"/>
            <a:ext cx="381000" cy="1588"/>
          </a:xfrm>
          <a:prstGeom prst="straightConnector1">
            <a:avLst/>
          </a:prstGeom>
          <a:noFill/>
          <a:ln cap="flat" cmpd="sng" w="38100">
            <a:solidFill>
              <a:schemeClr val="accent1"/>
            </a:solidFill>
            <a:prstDash val="solid"/>
            <a:miter lim="800000"/>
            <a:headEnd len="sm" w="sm" type="none"/>
            <a:tailEnd len="med" w="med" type="stealth"/>
          </a:ln>
        </p:spPr>
      </p:cxnSp>
      <p:cxnSp>
        <p:nvCxnSpPr>
          <p:cNvPr id="143" name="Google Shape;143;p6"/>
          <p:cNvCxnSpPr>
            <a:stCxn id="136" idx="2"/>
          </p:cNvCxnSpPr>
          <p:nvPr/>
        </p:nvCxnSpPr>
        <p:spPr>
          <a:xfrm flipH="1">
            <a:off x="4341900" y="5334000"/>
            <a:ext cx="1500" cy="228600"/>
          </a:xfrm>
          <a:prstGeom prst="straightConnector1">
            <a:avLst/>
          </a:prstGeom>
          <a:noFill/>
          <a:ln cap="flat" cmpd="sng" w="38100">
            <a:solidFill>
              <a:schemeClr val="accent1"/>
            </a:solidFill>
            <a:prstDash val="solid"/>
            <a:miter lim="800000"/>
            <a:headEnd len="sm" w="sm" type="none"/>
            <a:tailEnd len="med" w="med" type="stealth"/>
          </a:ln>
        </p:spPr>
      </p:cxnSp>
      <p:sp>
        <p:nvSpPr>
          <p:cNvPr id="144" name="Google Shape;144;p6"/>
          <p:cNvSpPr txBox="1"/>
          <p:nvPr/>
        </p:nvSpPr>
        <p:spPr>
          <a:xfrm>
            <a:off x="990600" y="6553200"/>
            <a:ext cx="7696200" cy="381000"/>
          </a:xfrm>
          <a:prstGeom prst="rect">
            <a:avLst/>
          </a:prstGeom>
          <a:noFill/>
          <a:ln>
            <a:noFill/>
          </a:ln>
        </p:spPr>
        <p:txBody>
          <a:bodyPr anchorCtr="0" anchor="t" bIns="45700" lIns="91425" spcFirstLastPara="1" rIns="91425" wrap="square" tIns="45700">
            <a:normAutofit fontScale="92500" lnSpcReduction="10000"/>
          </a:bodyPr>
          <a:lstStyle/>
          <a:p>
            <a:pPr indent="-457200" lvl="0" marL="539496" marR="0" rtl="0" algn="ctr">
              <a:lnSpc>
                <a:spcPct val="90000"/>
              </a:lnSpc>
              <a:spcBef>
                <a:spcPts val="0"/>
              </a:spcBef>
              <a:spcAft>
                <a:spcPts val="0"/>
              </a:spcAft>
              <a:buClr>
                <a:schemeClr val="accent1"/>
              </a:buClr>
              <a:buSzPct val="80000"/>
              <a:buFont typeface="Noto Sans Symbols"/>
              <a:buNone/>
            </a:pPr>
            <a:r>
              <a:rPr b="1" i="0" lang="en-US" sz="2400" u="none" cap="none" strike="noStrike">
                <a:solidFill>
                  <a:srgbClr val="0070C0"/>
                </a:solidFill>
                <a:latin typeface="Calibri"/>
                <a:ea typeface="Calibri"/>
                <a:cs typeface="Calibri"/>
                <a:sym typeface="Calibri"/>
              </a:rPr>
              <a:t>Figure:</a:t>
            </a:r>
            <a:r>
              <a:rPr b="1" i="0" lang="en-US" sz="2400" u="none" cap="none" strike="noStrike">
                <a:solidFill>
                  <a:srgbClr val="0070C0"/>
                </a:solidFill>
                <a:latin typeface="Calibri"/>
                <a:ea typeface="Calibri"/>
                <a:cs typeface="Calibri"/>
                <a:sym typeface="Calibri"/>
              </a:rPr>
              <a:t> </a:t>
            </a:r>
            <a:r>
              <a:rPr b="1" i="0" lang="en-US" sz="2400" u="none" cap="none" strike="noStrike">
                <a:solidFill>
                  <a:srgbClr val="0070C0"/>
                </a:solidFill>
                <a:latin typeface="Calibri"/>
                <a:ea typeface="Calibri"/>
                <a:cs typeface="Calibri"/>
                <a:sym typeface="Calibri"/>
              </a:rPr>
              <a:t>Structure/spirit of</a:t>
            </a:r>
            <a:r>
              <a:rPr b="1" i="0" lang="en-US" sz="2400" u="none" cap="none" strike="noStrike">
                <a:solidFill>
                  <a:srgbClr val="0070C0"/>
                </a:solidFill>
                <a:latin typeface="Calibri"/>
                <a:ea typeface="Calibri"/>
                <a:cs typeface="Calibri"/>
                <a:sym typeface="Calibri"/>
              </a:rPr>
              <a:t> the subject</a:t>
            </a:r>
            <a:endParaRPr b="0" i="0" sz="2400" u="none" cap="none" strike="noStrike">
              <a:solidFill>
                <a:srgbClr val="0070C0"/>
              </a:solidFill>
              <a:latin typeface="Calibri"/>
              <a:ea typeface="Calibri"/>
              <a:cs typeface="Calibri"/>
              <a:sym typeface="Calibri"/>
            </a:endParaRPr>
          </a:p>
          <a:p>
            <a:pPr indent="-283464" lvl="0" marL="365760" marR="0" rtl="0" algn="l">
              <a:lnSpc>
                <a:spcPct val="90000"/>
              </a:lnSpc>
              <a:spcBef>
                <a:spcPts val="600"/>
              </a:spcBef>
              <a:spcAft>
                <a:spcPts val="0"/>
              </a:spcAft>
              <a:buClr>
                <a:schemeClr val="accent1"/>
              </a:buClr>
              <a:buSzPct val="80000"/>
              <a:buFont typeface="Noto Sans Symbols"/>
              <a:buNone/>
            </a:pPr>
            <a:r>
              <a:t/>
            </a:r>
            <a:endParaRPr b="0" i="0" sz="2400" u="none" cap="none" strike="noStrike">
              <a:solidFill>
                <a:schemeClr val="dk1"/>
              </a:solidFill>
              <a:latin typeface="Calibri"/>
              <a:ea typeface="Calibri"/>
              <a:cs typeface="Calibri"/>
              <a:sym typeface="Calibri"/>
            </a:endParaRPr>
          </a:p>
        </p:txBody>
      </p:sp>
      <p:sp>
        <p:nvSpPr>
          <p:cNvPr id="145" name="Google Shape;145;p6"/>
          <p:cNvSpPr txBox="1"/>
          <p:nvPr/>
        </p:nvSpPr>
        <p:spPr>
          <a:xfrm>
            <a:off x="6172200" y="4724400"/>
            <a:ext cx="2819400" cy="1371600"/>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rmAutofit fontScale="92500" lnSpcReduction="10000"/>
          </a:bodyPr>
          <a:lstStyle/>
          <a:p>
            <a:pPr indent="-457200" lvl="0" marL="539496" marR="0" rtl="0" algn="ctr">
              <a:lnSpc>
                <a:spcPct val="90000"/>
              </a:lnSpc>
              <a:spcBef>
                <a:spcPts val="0"/>
              </a:spcBef>
              <a:spcAft>
                <a:spcPts val="0"/>
              </a:spcAft>
              <a:buNone/>
            </a:pPr>
            <a:r>
              <a:rPr b="1" lang="en-US" sz="2400">
                <a:solidFill>
                  <a:srgbClr val="0070C0"/>
                </a:solidFill>
                <a:latin typeface="Calibri"/>
                <a:ea typeface="Calibri"/>
                <a:cs typeface="Calibri"/>
                <a:sym typeface="Calibri"/>
              </a:rPr>
              <a:t>Review:</a:t>
            </a:r>
            <a:endParaRPr/>
          </a:p>
          <a:p>
            <a:pPr indent="-457200" lvl="0" marL="539496" marR="0" rtl="0" algn="ctr">
              <a:lnSpc>
                <a:spcPct val="90000"/>
              </a:lnSpc>
              <a:spcBef>
                <a:spcPts val="600"/>
              </a:spcBef>
              <a:spcAft>
                <a:spcPts val="0"/>
              </a:spcAft>
              <a:buNone/>
            </a:pPr>
            <a:r>
              <a:rPr b="1" lang="en-US" sz="2400">
                <a:solidFill>
                  <a:schemeClr val="dk1"/>
                </a:solidFill>
                <a:latin typeface="Calibri"/>
                <a:ea typeface="Calibri"/>
                <a:cs typeface="Calibri"/>
                <a:sym typeface="Calibri"/>
              </a:rPr>
              <a:t>E-business Plan Development</a:t>
            </a:r>
            <a:endParaRPr/>
          </a:p>
          <a:p>
            <a:pPr indent="-457200" lvl="0" marL="539496" marR="0" rtl="0" algn="ctr">
              <a:lnSpc>
                <a:spcPct val="90000"/>
              </a:lnSpc>
              <a:spcBef>
                <a:spcPts val="600"/>
              </a:spcBef>
              <a:spcAft>
                <a:spcPts val="0"/>
              </a:spcAft>
              <a:buNone/>
            </a:pPr>
            <a:r>
              <a:rPr lang="en-US" sz="2400">
                <a:solidFill>
                  <a:srgbClr val="FF0000"/>
                </a:solidFill>
                <a:latin typeface="Calibri"/>
                <a:ea typeface="Calibri"/>
                <a:cs typeface="Calibri"/>
                <a:sym typeface="Calibri"/>
              </a:rPr>
              <a:t>Chp08</a:t>
            </a:r>
            <a:endParaRPr/>
          </a:p>
          <a:p>
            <a:pPr indent="-283464" lvl="0" marL="365760" marR="0" rtl="0" algn="l">
              <a:lnSpc>
                <a:spcPct val="90000"/>
              </a:lnSpc>
              <a:spcBef>
                <a:spcPts val="600"/>
              </a:spcBef>
              <a:spcAft>
                <a:spcPts val="0"/>
              </a:spcAft>
              <a:buClr>
                <a:schemeClr val="accent1"/>
              </a:buClr>
              <a:buSzPct val="80000"/>
              <a:buFont typeface="Noto Sans Symbols"/>
              <a:buNone/>
            </a:pPr>
            <a:r>
              <a:t/>
            </a:r>
            <a:endParaRPr b="0" i="0" sz="2400" u="none" cap="none" strike="noStrike">
              <a:solidFill>
                <a:schemeClr val="dk1"/>
              </a:solidFill>
              <a:latin typeface="Calibri"/>
              <a:ea typeface="Calibri"/>
              <a:cs typeface="Calibri"/>
              <a:sym typeface="Calibri"/>
            </a:endParaRPr>
          </a:p>
        </p:txBody>
      </p:sp>
      <p:cxnSp>
        <p:nvCxnSpPr>
          <p:cNvPr id="146" name="Google Shape;146;p6"/>
          <p:cNvCxnSpPr/>
          <p:nvPr/>
        </p:nvCxnSpPr>
        <p:spPr>
          <a:xfrm>
            <a:off x="5486400" y="5791200"/>
            <a:ext cx="685800" cy="1588"/>
          </a:xfrm>
          <a:prstGeom prst="straightConnector1">
            <a:avLst/>
          </a:prstGeom>
          <a:noFill/>
          <a:ln cap="flat" cmpd="sng" w="38100">
            <a:solidFill>
              <a:schemeClr val="accent1"/>
            </a:solidFill>
            <a:prstDash val="solid"/>
            <a:miter lim="800000"/>
            <a:headEnd len="sm" w="sm" type="none"/>
            <a:tailEnd len="med" w="med" type="stealth"/>
          </a:ln>
        </p:spPr>
      </p:cxnSp>
      <p:cxnSp>
        <p:nvCxnSpPr>
          <p:cNvPr id="147" name="Google Shape;147;p6"/>
          <p:cNvCxnSpPr/>
          <p:nvPr/>
        </p:nvCxnSpPr>
        <p:spPr>
          <a:xfrm rot="5400000">
            <a:off x="6400006" y="2895600"/>
            <a:ext cx="3658394" cy="794"/>
          </a:xfrm>
          <a:prstGeom prst="straightConnector1">
            <a:avLst/>
          </a:prstGeom>
          <a:noFill/>
          <a:ln cap="flat" cmpd="sng" w="38100">
            <a:solidFill>
              <a:schemeClr val="accent1"/>
            </a:solidFill>
            <a:prstDash val="solid"/>
            <a:miter lim="800000"/>
            <a:headEnd len="sm" w="sm" type="none"/>
            <a:tailEnd len="sm" w="sm" type="none"/>
          </a:ln>
        </p:spPr>
      </p:cxnSp>
      <p:cxnSp>
        <p:nvCxnSpPr>
          <p:cNvPr id="148" name="Google Shape;148;p6"/>
          <p:cNvCxnSpPr/>
          <p:nvPr/>
        </p:nvCxnSpPr>
        <p:spPr>
          <a:xfrm rot="10800000">
            <a:off x="5791200" y="1066801"/>
            <a:ext cx="2438400" cy="1588"/>
          </a:xfrm>
          <a:prstGeom prst="straightConnector1">
            <a:avLst/>
          </a:prstGeom>
          <a:noFill/>
          <a:ln cap="flat" cmpd="sng" w="38100">
            <a:solidFill>
              <a:schemeClr val="accent1"/>
            </a:solidFill>
            <a:prstDash val="solid"/>
            <a:miter lim="800000"/>
            <a:headEnd len="sm" w="sm" type="none"/>
            <a:tailEnd len="med" w="med" type="stealth"/>
          </a:ln>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7"/>
          <p:cNvSpPr txBox="1"/>
          <p:nvPr/>
        </p:nvSpPr>
        <p:spPr>
          <a:xfrm>
            <a:off x="990600" y="2133600"/>
            <a:ext cx="7924800" cy="2895600"/>
          </a:xfrm>
          <a:prstGeom prst="rect">
            <a:avLst/>
          </a:prstGeom>
          <a:noFill/>
          <a:ln>
            <a:noFill/>
          </a:ln>
        </p:spPr>
        <p:txBody>
          <a:bodyPr anchorCtr="0" anchor="t" bIns="45700" lIns="91425" spcFirstLastPara="1" rIns="91425" wrap="square" tIns="0">
            <a:noAutofit/>
          </a:bodyPr>
          <a:lstStyle/>
          <a:p>
            <a:pPr indent="-457200" lvl="0" marL="457200" marR="0" rtl="0" algn="l">
              <a:spcBef>
                <a:spcPts val="0"/>
              </a:spcBef>
              <a:spcAft>
                <a:spcPts val="0"/>
              </a:spcAft>
              <a:buClr>
                <a:schemeClr val="dk1"/>
              </a:buClr>
              <a:buSzPts val="2400"/>
              <a:buFont typeface="Calibri"/>
              <a:buAutoNum type="arabicPeriod"/>
            </a:pPr>
            <a:r>
              <a:rPr lang="en-US" sz="2400">
                <a:solidFill>
                  <a:schemeClr val="dk1"/>
                </a:solidFill>
                <a:latin typeface="Verdana"/>
                <a:ea typeface="Verdana"/>
                <a:cs typeface="Verdana"/>
                <a:sym typeface="Verdana"/>
              </a:rPr>
              <a:t>Concept of e-business;</a:t>
            </a:r>
            <a:endParaRPr/>
          </a:p>
          <a:p>
            <a:pPr indent="-457200" lvl="0" marL="457200" marR="0" rtl="0" algn="l">
              <a:spcBef>
                <a:spcPts val="0"/>
              </a:spcBef>
              <a:spcAft>
                <a:spcPts val="0"/>
              </a:spcAft>
              <a:buClr>
                <a:schemeClr val="dk1"/>
              </a:buClr>
              <a:buSzPts val="2400"/>
              <a:buFont typeface="Calibri"/>
              <a:buAutoNum type="arabicPeriod"/>
            </a:pPr>
            <a:r>
              <a:rPr lang="en-US" sz="2400">
                <a:solidFill>
                  <a:schemeClr val="dk1"/>
                </a:solidFill>
                <a:latin typeface="Verdana"/>
                <a:ea typeface="Verdana"/>
                <a:cs typeface="Verdana"/>
                <a:sym typeface="Verdana"/>
              </a:rPr>
              <a:t>Nature, scope, and impact of e-business technologies;</a:t>
            </a:r>
            <a:endParaRPr/>
          </a:p>
          <a:p>
            <a:pPr indent="-457200" lvl="0" marL="457200" marR="0" rtl="0" algn="l">
              <a:spcBef>
                <a:spcPts val="0"/>
              </a:spcBef>
              <a:spcAft>
                <a:spcPts val="0"/>
              </a:spcAft>
              <a:buClr>
                <a:schemeClr val="dk1"/>
              </a:buClr>
              <a:buSzPts val="2400"/>
              <a:buFont typeface="Calibri"/>
              <a:buAutoNum type="arabicPeriod"/>
            </a:pPr>
            <a:r>
              <a:rPr lang="en-US" sz="2400">
                <a:solidFill>
                  <a:schemeClr val="dk1"/>
                </a:solidFill>
                <a:latin typeface="Verdana"/>
                <a:ea typeface="Verdana"/>
                <a:cs typeface="Verdana"/>
                <a:sym typeface="Verdana"/>
              </a:rPr>
              <a:t>Difference between e-business and e-commerce; </a:t>
            </a:r>
            <a:endParaRPr/>
          </a:p>
          <a:p>
            <a:pPr indent="-457200" lvl="0" marL="457200" marR="0" rtl="0" algn="l">
              <a:spcBef>
                <a:spcPts val="0"/>
              </a:spcBef>
              <a:spcAft>
                <a:spcPts val="0"/>
              </a:spcAft>
              <a:buClr>
                <a:schemeClr val="dk1"/>
              </a:buClr>
              <a:buSzPts val="2400"/>
              <a:buFont typeface="Calibri"/>
              <a:buAutoNum type="arabicPeriod"/>
            </a:pPr>
            <a:r>
              <a:rPr lang="en-US" sz="2400">
                <a:solidFill>
                  <a:schemeClr val="dk1"/>
                </a:solidFill>
                <a:latin typeface="Verdana"/>
                <a:ea typeface="Verdana"/>
                <a:cs typeface="Verdana"/>
                <a:sym typeface="Verdana"/>
              </a:rPr>
              <a:t>History and development of e-business; </a:t>
            </a:r>
            <a:endParaRPr/>
          </a:p>
          <a:p>
            <a:pPr indent="-457200" lvl="0" marL="457200" marR="0" rtl="0" algn="l">
              <a:spcBef>
                <a:spcPts val="0"/>
              </a:spcBef>
              <a:spcAft>
                <a:spcPts val="0"/>
              </a:spcAft>
              <a:buClr>
                <a:schemeClr val="dk1"/>
              </a:buClr>
              <a:buSzPts val="2400"/>
              <a:buFont typeface="Calibri"/>
              <a:buAutoNum type="arabicPeriod"/>
            </a:pPr>
            <a:r>
              <a:rPr lang="en-US" sz="2400">
                <a:solidFill>
                  <a:schemeClr val="dk1"/>
                </a:solidFill>
                <a:latin typeface="Verdana"/>
                <a:ea typeface="Verdana"/>
                <a:cs typeface="Verdana"/>
                <a:sym typeface="Verdana"/>
              </a:rPr>
              <a:t>Advantages of e-business;</a:t>
            </a:r>
            <a:endParaRPr/>
          </a:p>
          <a:p>
            <a:pPr indent="-457200" lvl="0" marL="457200" marR="0" rtl="0" algn="l">
              <a:spcBef>
                <a:spcPts val="0"/>
              </a:spcBef>
              <a:spcAft>
                <a:spcPts val="0"/>
              </a:spcAft>
              <a:buNone/>
            </a:pPr>
            <a:r>
              <a:rPr lang="en-US" sz="2400">
                <a:solidFill>
                  <a:schemeClr val="dk1"/>
                </a:solidFill>
                <a:latin typeface="Verdana"/>
                <a:ea typeface="Verdana"/>
                <a:cs typeface="Verdana"/>
                <a:sym typeface="Verdana"/>
              </a:rPr>
              <a:t>6.  Business model for e-products and e-services; </a:t>
            </a:r>
            <a:endParaRPr/>
          </a:p>
          <a:p>
            <a:pPr indent="-457200" lvl="0" marL="457200" marR="0" rtl="0" algn="l">
              <a:spcBef>
                <a:spcPts val="0"/>
              </a:spcBef>
              <a:spcAft>
                <a:spcPts val="0"/>
              </a:spcAft>
              <a:buNone/>
            </a:pPr>
            <a:r>
              <a:rPr lang="en-US" sz="2400">
                <a:solidFill>
                  <a:schemeClr val="dk1"/>
                </a:solidFill>
                <a:latin typeface="Verdana"/>
                <a:ea typeface="Verdana"/>
                <a:cs typeface="Verdana"/>
                <a:sym typeface="Verdana"/>
              </a:rPr>
              <a:t>7.  Contribution of e-business technologies to economic growth, market, competitiveness, and productivity.</a:t>
            </a:r>
            <a:endParaRPr/>
          </a:p>
        </p:txBody>
      </p:sp>
      <p:sp>
        <p:nvSpPr>
          <p:cNvPr id="154" name="Google Shape;154;p7"/>
          <p:cNvSpPr txBox="1"/>
          <p:nvPr/>
        </p:nvSpPr>
        <p:spPr>
          <a:xfrm>
            <a:off x="224075" y="1028700"/>
            <a:ext cx="7406700" cy="685800"/>
          </a:xfrm>
          <a:prstGeom prst="rect">
            <a:avLst/>
          </a:prstGeom>
          <a:noFill/>
          <a:ln>
            <a:noFill/>
          </a:ln>
        </p:spPr>
        <p:txBody>
          <a:bodyPr anchorCtr="0" anchor="t" bIns="45700" lIns="91425" spcFirstLastPara="1" rIns="91425" wrap="square" tIns="0">
            <a:normAutofit fontScale="85000" lnSpcReduction="20000"/>
          </a:bodyPr>
          <a:lstStyle/>
          <a:p>
            <a:pPr indent="0" lvl="0" marL="27432" marR="0" rtl="0" algn="ctr">
              <a:lnSpc>
                <a:spcPct val="100000"/>
              </a:lnSpc>
              <a:spcBef>
                <a:spcPts val="0"/>
              </a:spcBef>
              <a:spcAft>
                <a:spcPts val="0"/>
              </a:spcAft>
              <a:buClr>
                <a:schemeClr val="accent1"/>
              </a:buClr>
              <a:buSzPct val="79999"/>
              <a:buFont typeface="Noto Sans Symbols"/>
              <a:buNone/>
            </a:pPr>
            <a:r>
              <a:rPr b="0" i="0" lang="en-US" sz="2600" u="none" cap="none" strike="noStrike">
                <a:solidFill>
                  <a:srgbClr val="00B050"/>
                </a:solidFill>
                <a:latin typeface="Calibri"/>
                <a:ea typeface="Calibri"/>
                <a:cs typeface="Calibri"/>
                <a:sym typeface="Calibri"/>
              </a:rPr>
              <a:t>Unit – One</a:t>
            </a:r>
            <a:endParaRPr/>
          </a:p>
          <a:p>
            <a:pPr indent="0" lvl="0" marL="27432" marR="0" rtl="0" algn="ctr">
              <a:lnSpc>
                <a:spcPct val="100000"/>
              </a:lnSpc>
              <a:spcBef>
                <a:spcPts val="600"/>
              </a:spcBef>
              <a:spcAft>
                <a:spcPts val="0"/>
              </a:spcAft>
              <a:buClr>
                <a:schemeClr val="accent1"/>
              </a:buClr>
              <a:buSzPct val="79999"/>
              <a:buFont typeface="Noto Sans Symbols"/>
              <a:buNone/>
            </a:pPr>
            <a:r>
              <a:rPr lang="en-US" sz="2600">
                <a:solidFill>
                  <a:srgbClr val="00B050"/>
                </a:solidFill>
                <a:latin typeface="Calibri"/>
                <a:ea typeface="Calibri"/>
                <a:cs typeface="Calibri"/>
                <a:sym typeface="Calibri"/>
              </a:rPr>
              <a:t>Introduction</a:t>
            </a:r>
            <a:endParaRPr b="0" i="0" sz="2600" u="none" cap="none" strike="noStrike">
              <a:solidFill>
                <a:srgbClr val="00B050"/>
              </a:solidFill>
              <a:latin typeface="Calibri"/>
              <a:ea typeface="Calibri"/>
              <a:cs typeface="Calibri"/>
              <a:sym typeface="Calibri"/>
            </a:endParaRPr>
          </a:p>
        </p:txBody>
      </p:sp>
      <p:sp>
        <p:nvSpPr>
          <p:cNvPr id="155" name="Google Shape;155;p7"/>
          <p:cNvSpPr txBox="1"/>
          <p:nvPr/>
        </p:nvSpPr>
        <p:spPr>
          <a:xfrm>
            <a:off x="1371600" y="0"/>
            <a:ext cx="7086600" cy="609600"/>
          </a:xfrm>
          <a:prstGeom prst="rect">
            <a:avLst/>
          </a:prstGeom>
          <a:noFill/>
          <a:ln>
            <a:noFill/>
          </a:ln>
        </p:spPr>
        <p:txBody>
          <a:bodyPr anchorCtr="0" anchor="t" bIns="45700" lIns="91425" spcFirstLastPara="1" rIns="91425" wrap="square" tIns="0">
            <a:noAutofit/>
          </a:bodyPr>
          <a:lstStyle/>
          <a:p>
            <a:pPr indent="0" lvl="0" marL="0" marR="0" rtl="0" algn="ctr">
              <a:spcBef>
                <a:spcPts val="0"/>
              </a:spcBef>
              <a:spcAft>
                <a:spcPts val="0"/>
              </a:spcAft>
              <a:buNone/>
            </a:pPr>
            <a:r>
              <a:rPr lang="en-US" sz="3200">
                <a:solidFill>
                  <a:srgbClr val="C00000"/>
                </a:solidFill>
                <a:latin typeface="Calibri"/>
                <a:ea typeface="Calibri"/>
                <a:cs typeface="Calibri"/>
                <a:sym typeface="Calibri"/>
              </a:rPr>
              <a:t>Essential of E-Business</a:t>
            </a:r>
            <a:endParaRPr sz="3200">
              <a:solidFill>
                <a:schemeClr val="dk1"/>
              </a:solidFill>
              <a:latin typeface="Comic Sans MS"/>
              <a:ea typeface="Comic Sans MS"/>
              <a:cs typeface="Comic Sans MS"/>
              <a:sym typeface="Comic Sans MS"/>
            </a:endParaRPr>
          </a:p>
          <a:p>
            <a:pPr indent="0" lvl="0" marL="0" marR="0" rtl="0" algn="l">
              <a:spcBef>
                <a:spcPts val="0"/>
              </a:spcBef>
              <a:spcAft>
                <a:spcPts val="0"/>
              </a:spcAft>
              <a:buNone/>
            </a:pPr>
            <a:r>
              <a:t/>
            </a:r>
            <a:endParaRPr sz="2000">
              <a:solidFill>
                <a:srgbClr val="0070C0"/>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8"/>
          <p:cNvSpPr txBox="1"/>
          <p:nvPr/>
        </p:nvSpPr>
        <p:spPr>
          <a:xfrm>
            <a:off x="58125" y="828200"/>
            <a:ext cx="9085800" cy="5877300"/>
          </a:xfrm>
          <a:prstGeom prst="rect">
            <a:avLst/>
          </a:prstGeom>
          <a:noFill/>
          <a:ln>
            <a:noFill/>
          </a:ln>
        </p:spPr>
        <p:txBody>
          <a:bodyPr anchorCtr="0" anchor="t" bIns="45700" lIns="91425" spcFirstLastPara="1" rIns="91425" wrap="square" tIns="0">
            <a:noAutofit/>
          </a:bodyPr>
          <a:lstStyle/>
          <a:p>
            <a:pPr indent="-457200" lvl="0" marL="457200" marR="0" rtl="0" algn="ctr">
              <a:spcBef>
                <a:spcPts val="0"/>
              </a:spcBef>
              <a:spcAft>
                <a:spcPts val="0"/>
              </a:spcAft>
              <a:buNone/>
            </a:pPr>
            <a:r>
              <a:rPr lang="en-US" sz="2400">
                <a:solidFill>
                  <a:srgbClr val="FF0000"/>
                </a:solidFill>
                <a:latin typeface="Verdana"/>
                <a:ea typeface="Verdana"/>
                <a:cs typeface="Verdana"/>
                <a:sym typeface="Verdana"/>
              </a:rPr>
              <a:t>Concept of e-business:</a:t>
            </a:r>
            <a:endParaRPr/>
          </a:p>
          <a:p>
            <a:pPr indent="-457200" lvl="0" marL="457200" marR="0" rtl="0" algn="l">
              <a:spcBef>
                <a:spcPts val="0"/>
              </a:spcBef>
              <a:spcAft>
                <a:spcPts val="0"/>
              </a:spcAft>
              <a:buNone/>
            </a:pPr>
            <a:r>
              <a:rPr lang="en-US" sz="2800">
                <a:solidFill>
                  <a:schemeClr val="dk1"/>
                </a:solidFill>
                <a:latin typeface="Verdana"/>
                <a:ea typeface="Verdana"/>
                <a:cs typeface="Verdana"/>
                <a:sym typeface="Verdana"/>
              </a:rPr>
              <a:t>How we defined e-business while studying MIS in last semester-</a:t>
            </a:r>
            <a:endParaRPr/>
          </a:p>
          <a:p>
            <a:pPr indent="-457200" lvl="0" marL="457200" marR="0" rtl="0" algn="l">
              <a:spcBef>
                <a:spcPts val="0"/>
              </a:spcBef>
              <a:spcAft>
                <a:spcPts val="0"/>
              </a:spcAft>
              <a:buNone/>
            </a:pPr>
            <a:r>
              <a:t/>
            </a:r>
            <a:endParaRPr sz="1400">
              <a:solidFill>
                <a:schemeClr val="dk1"/>
              </a:solidFill>
              <a:latin typeface="Verdana"/>
              <a:ea typeface="Verdana"/>
              <a:cs typeface="Verdana"/>
              <a:sym typeface="Verdana"/>
            </a:endParaRPr>
          </a:p>
          <a:p>
            <a:pPr indent="-457200" lvl="0" marL="457200" marR="0" rtl="0" algn="l">
              <a:spcBef>
                <a:spcPts val="0"/>
              </a:spcBef>
              <a:spcAft>
                <a:spcPts val="0"/>
              </a:spcAft>
              <a:buNone/>
            </a:pPr>
            <a:r>
              <a:rPr lang="en-US" sz="2400">
                <a:solidFill>
                  <a:srgbClr val="0070C0"/>
                </a:solidFill>
                <a:latin typeface="Calibri"/>
                <a:ea typeface="Calibri"/>
                <a:cs typeface="Calibri"/>
                <a:sym typeface="Calibri"/>
              </a:rPr>
              <a:t>e-business</a:t>
            </a:r>
            <a:r>
              <a:rPr lang="en-US" sz="2400">
                <a:solidFill>
                  <a:schemeClr val="dk1"/>
                </a:solidFill>
                <a:latin typeface="Calibri"/>
                <a:ea typeface="Calibri"/>
                <a:cs typeface="Calibri"/>
                <a:sym typeface="Calibri"/>
              </a:rPr>
              <a:t> is the use of the Internet and other networks and information technologies to support (electronic) e-commerce, enterprise communications and collaboration, and Web-enabled business processes both within a networked enterprise, and with its customers and business partners.</a:t>
            </a:r>
            <a:endParaRPr/>
          </a:p>
          <a:p>
            <a:pPr indent="-457200" lvl="0" marL="457200" marR="0" rtl="0" algn="l">
              <a:spcBef>
                <a:spcPts val="0"/>
              </a:spcBef>
              <a:spcAft>
                <a:spcPts val="0"/>
              </a:spcAft>
              <a:buNone/>
            </a:pPr>
            <a:r>
              <a:t/>
            </a:r>
            <a:endParaRPr sz="2400">
              <a:solidFill>
                <a:schemeClr val="dk1"/>
              </a:solidFill>
              <a:latin typeface="Verdana"/>
              <a:ea typeface="Verdana"/>
              <a:cs typeface="Verdana"/>
              <a:sym typeface="Verdana"/>
            </a:endParaRPr>
          </a:p>
          <a:p>
            <a:pPr indent="-457200" lvl="0" marL="457200" marR="0" rtl="0" algn="l">
              <a:spcBef>
                <a:spcPts val="0"/>
              </a:spcBef>
              <a:spcAft>
                <a:spcPts val="0"/>
              </a:spcAft>
              <a:buNone/>
            </a:pPr>
            <a:r>
              <a:rPr b="1" lang="en-US" sz="1800">
                <a:solidFill>
                  <a:srgbClr val="0070C0"/>
                </a:solidFill>
                <a:latin typeface="Verdana"/>
                <a:ea typeface="Verdana"/>
                <a:cs typeface="Verdana"/>
                <a:sym typeface="Verdana"/>
              </a:rPr>
              <a:t>Networked enterprises, e-business, e-commerce, e-payment</a:t>
            </a:r>
            <a:endParaRPr b="1" sz="1800">
              <a:solidFill>
                <a:srgbClr val="0070C0"/>
              </a:solidFill>
              <a:latin typeface="Calibri"/>
              <a:ea typeface="Calibri"/>
              <a:cs typeface="Calibri"/>
              <a:sym typeface="Calibri"/>
            </a:endParaRPr>
          </a:p>
          <a:p>
            <a:pPr indent="-457200" lvl="0" marL="457200" marR="0" rtl="0" algn="l">
              <a:spcBef>
                <a:spcPts val="0"/>
              </a:spcBef>
              <a:spcAft>
                <a:spcPts val="0"/>
              </a:spcAft>
              <a:buNone/>
            </a:pPr>
            <a:r>
              <a:rPr lang="en-US" sz="2400">
                <a:solidFill>
                  <a:srgbClr val="FF0000"/>
                </a:solidFill>
                <a:latin typeface="Calibri"/>
                <a:ea typeface="Calibri"/>
                <a:cs typeface="Calibri"/>
                <a:sym typeface="Calibri"/>
              </a:rPr>
              <a:t>Is that all?</a:t>
            </a:r>
            <a:endParaRPr/>
          </a:p>
          <a:p>
            <a:pPr indent="-457200" lvl="0" marL="457200" marR="0" rtl="0" algn="l">
              <a:spcBef>
                <a:spcPts val="0"/>
              </a:spcBef>
              <a:spcAft>
                <a:spcPts val="0"/>
              </a:spcAft>
              <a:buNone/>
            </a:pPr>
            <a:r>
              <a:rPr b="1" lang="en-US" sz="2400">
                <a:solidFill>
                  <a:srgbClr val="7030A0"/>
                </a:solidFill>
                <a:latin typeface="Verdana"/>
                <a:ea typeface="Verdana"/>
                <a:cs typeface="Verdana"/>
                <a:sym typeface="Verdana"/>
              </a:rPr>
              <a:t>What about changes in individual lives, family, community, business world..</a:t>
            </a:r>
            <a:endParaRPr/>
          </a:p>
        </p:txBody>
      </p:sp>
      <p:sp>
        <p:nvSpPr>
          <p:cNvPr id="161" name="Google Shape;161;p8"/>
          <p:cNvSpPr txBox="1"/>
          <p:nvPr/>
        </p:nvSpPr>
        <p:spPr>
          <a:xfrm>
            <a:off x="1066800" y="304800"/>
            <a:ext cx="7406700" cy="685800"/>
          </a:xfrm>
          <a:prstGeom prst="rect">
            <a:avLst/>
          </a:prstGeom>
          <a:noFill/>
          <a:ln>
            <a:noFill/>
          </a:ln>
        </p:spPr>
        <p:txBody>
          <a:bodyPr anchorCtr="0" anchor="t" bIns="45700" lIns="91425" spcFirstLastPara="1" rIns="91425" wrap="square" tIns="0">
            <a:normAutofit/>
          </a:bodyPr>
          <a:lstStyle/>
          <a:p>
            <a:pPr indent="0" lvl="0" marL="27432" marR="0" rtl="0" algn="ctr">
              <a:lnSpc>
                <a:spcPct val="100000"/>
              </a:lnSpc>
              <a:spcBef>
                <a:spcPts val="0"/>
              </a:spcBef>
              <a:spcAft>
                <a:spcPts val="0"/>
              </a:spcAft>
              <a:buClr>
                <a:schemeClr val="accent1"/>
              </a:buClr>
              <a:buSzPts val="2080"/>
              <a:buFont typeface="Noto Sans Symbols"/>
              <a:buNone/>
            </a:pPr>
            <a:r>
              <a:rPr b="0" i="0" lang="en-US" sz="2600" u="none" cap="none" strike="noStrike">
                <a:solidFill>
                  <a:srgbClr val="00B050"/>
                </a:solidFill>
                <a:latin typeface="Calibri"/>
                <a:ea typeface="Calibri"/>
                <a:cs typeface="Calibri"/>
                <a:sym typeface="Calibri"/>
              </a:rPr>
              <a:t>Unit – One : </a:t>
            </a:r>
            <a:r>
              <a:rPr lang="en-US" sz="2600">
                <a:solidFill>
                  <a:srgbClr val="00B050"/>
                </a:solidFill>
                <a:latin typeface="Calibri"/>
                <a:ea typeface="Calibri"/>
                <a:cs typeface="Calibri"/>
                <a:sym typeface="Calibri"/>
              </a:rPr>
              <a:t>Introduction</a:t>
            </a:r>
            <a:endParaRPr b="0" i="0" sz="2600" u="none" cap="none" strike="noStrike">
              <a:solidFill>
                <a:srgbClr val="00B050"/>
              </a:solidFill>
              <a:latin typeface="Calibri"/>
              <a:ea typeface="Calibri"/>
              <a:cs typeface="Calibri"/>
              <a:sym typeface="Calibri"/>
            </a:endParaRPr>
          </a:p>
        </p:txBody>
      </p:sp>
      <p:sp>
        <p:nvSpPr>
          <p:cNvPr id="162" name="Google Shape;162;p8"/>
          <p:cNvSpPr txBox="1"/>
          <p:nvPr/>
        </p:nvSpPr>
        <p:spPr>
          <a:xfrm>
            <a:off x="1386850" y="-76200"/>
            <a:ext cx="7086600" cy="609600"/>
          </a:xfrm>
          <a:prstGeom prst="rect">
            <a:avLst/>
          </a:prstGeom>
          <a:noFill/>
          <a:ln>
            <a:noFill/>
          </a:ln>
        </p:spPr>
        <p:txBody>
          <a:bodyPr anchorCtr="0" anchor="t" bIns="45700" lIns="91425" spcFirstLastPara="1" rIns="91425" wrap="square" tIns="0">
            <a:noAutofit/>
          </a:bodyPr>
          <a:lstStyle/>
          <a:p>
            <a:pPr indent="0" lvl="0" marL="0" marR="0" rtl="0" algn="ctr">
              <a:spcBef>
                <a:spcPts val="0"/>
              </a:spcBef>
              <a:spcAft>
                <a:spcPts val="0"/>
              </a:spcAft>
              <a:buNone/>
            </a:pPr>
            <a:r>
              <a:rPr lang="en-US" sz="3200">
                <a:solidFill>
                  <a:srgbClr val="C00000"/>
                </a:solidFill>
                <a:latin typeface="Calibri"/>
                <a:ea typeface="Calibri"/>
                <a:cs typeface="Calibri"/>
                <a:sym typeface="Calibri"/>
              </a:rPr>
              <a:t>Essential of E-Business</a:t>
            </a:r>
            <a:endParaRPr sz="3200">
              <a:solidFill>
                <a:schemeClr val="dk1"/>
              </a:solidFill>
              <a:latin typeface="Comic Sans MS"/>
              <a:ea typeface="Comic Sans MS"/>
              <a:cs typeface="Comic Sans MS"/>
              <a:sym typeface="Comic Sans MS"/>
            </a:endParaRPr>
          </a:p>
          <a:p>
            <a:pPr indent="0" lvl="0" marL="0" marR="0" rtl="0" algn="l">
              <a:spcBef>
                <a:spcPts val="0"/>
              </a:spcBef>
              <a:spcAft>
                <a:spcPts val="0"/>
              </a:spcAft>
              <a:buNone/>
            </a:pPr>
            <a:r>
              <a:t/>
            </a:r>
            <a:endParaRPr sz="2000">
              <a:solidFill>
                <a:srgbClr val="0070C0"/>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9"/>
          <p:cNvSpPr txBox="1"/>
          <p:nvPr/>
        </p:nvSpPr>
        <p:spPr>
          <a:xfrm>
            <a:off x="990600" y="990600"/>
            <a:ext cx="7924800" cy="5715000"/>
          </a:xfrm>
          <a:prstGeom prst="rect">
            <a:avLst/>
          </a:prstGeom>
          <a:noFill/>
          <a:ln>
            <a:noFill/>
          </a:ln>
        </p:spPr>
        <p:txBody>
          <a:bodyPr anchorCtr="0" anchor="t" bIns="45700" lIns="91425" spcFirstLastPara="1" rIns="91425" wrap="square" tIns="0">
            <a:noAutofit/>
          </a:bodyPr>
          <a:lstStyle/>
          <a:p>
            <a:pPr indent="-457200" lvl="0" marL="457200" marR="0" rtl="0" algn="l">
              <a:spcBef>
                <a:spcPts val="0"/>
              </a:spcBef>
              <a:spcAft>
                <a:spcPts val="0"/>
              </a:spcAft>
              <a:buNone/>
            </a:pPr>
            <a:r>
              <a:rPr lang="en-US" sz="2400">
                <a:solidFill>
                  <a:srgbClr val="0070C0"/>
                </a:solidFill>
                <a:latin typeface="Verdana"/>
                <a:ea typeface="Verdana"/>
                <a:cs typeface="Verdana"/>
                <a:sym typeface="Verdana"/>
              </a:rPr>
              <a:t>Nature, Scope and impact of E-business:</a:t>
            </a:r>
            <a:endParaRPr/>
          </a:p>
          <a:p>
            <a:pPr indent="-457200" lvl="0" marL="457200" marR="0" rtl="0" algn="l">
              <a:spcBef>
                <a:spcPts val="0"/>
              </a:spcBef>
              <a:spcAft>
                <a:spcPts val="0"/>
              </a:spcAft>
              <a:buNone/>
            </a:pPr>
            <a:r>
              <a:t/>
            </a:r>
            <a:endParaRPr sz="2400">
              <a:solidFill>
                <a:schemeClr val="dk1"/>
              </a:solidFill>
              <a:latin typeface="Verdana"/>
              <a:ea typeface="Verdana"/>
              <a:cs typeface="Verdana"/>
              <a:sym typeface="Verdana"/>
            </a:endParaRPr>
          </a:p>
          <a:p>
            <a:pPr indent="-457200" lvl="0" marL="457200" marR="0" rtl="0" algn="l">
              <a:spcBef>
                <a:spcPts val="0"/>
              </a:spcBef>
              <a:spcAft>
                <a:spcPts val="0"/>
              </a:spcAft>
              <a:buNone/>
            </a:pPr>
            <a:r>
              <a:rPr lang="en-US" sz="2400">
                <a:solidFill>
                  <a:schemeClr val="dk1"/>
                </a:solidFill>
                <a:latin typeface="Calibri"/>
                <a:ea typeface="Calibri"/>
                <a:cs typeface="Calibri"/>
                <a:sym typeface="Calibri"/>
              </a:rPr>
              <a:t>What is happening in business world? What are e-business practices?</a:t>
            </a:r>
            <a:endParaRPr/>
          </a:p>
          <a:p>
            <a:pPr indent="-457200" lvl="0" marL="457200" marR="0" rtl="0" algn="l">
              <a:spcBef>
                <a:spcPts val="0"/>
              </a:spcBef>
              <a:spcAft>
                <a:spcPts val="0"/>
              </a:spcAft>
              <a:buNone/>
            </a:pPr>
            <a:r>
              <a:rPr lang="en-US" sz="2400">
                <a:solidFill>
                  <a:schemeClr val="dk1"/>
                </a:solidFill>
                <a:latin typeface="Calibri"/>
                <a:ea typeface="Calibri"/>
                <a:cs typeface="Calibri"/>
                <a:sym typeface="Calibri"/>
              </a:rPr>
              <a:t>Technology? Business? Government? Society? …….</a:t>
            </a:r>
            <a:endParaRPr/>
          </a:p>
          <a:p>
            <a:pPr indent="-457200" lvl="0" marL="457200" marR="0" rtl="0" algn="l">
              <a:spcBef>
                <a:spcPts val="0"/>
              </a:spcBef>
              <a:spcAft>
                <a:spcPts val="0"/>
              </a:spcAft>
              <a:buNone/>
            </a:pPr>
            <a:r>
              <a:t/>
            </a:r>
            <a:endParaRPr sz="2400">
              <a:solidFill>
                <a:schemeClr val="dk1"/>
              </a:solidFill>
              <a:latin typeface="Calibri"/>
              <a:ea typeface="Calibri"/>
              <a:cs typeface="Calibri"/>
              <a:sym typeface="Calibri"/>
            </a:endParaRPr>
          </a:p>
          <a:p>
            <a:pPr indent="-457200" lvl="0" marL="457200" marR="0" rtl="0" algn="l">
              <a:spcBef>
                <a:spcPts val="0"/>
              </a:spcBef>
              <a:spcAft>
                <a:spcPts val="0"/>
              </a:spcAft>
              <a:buNone/>
            </a:pPr>
            <a:r>
              <a:rPr lang="en-US" sz="2400">
                <a:solidFill>
                  <a:schemeClr val="dk1"/>
                </a:solidFill>
                <a:latin typeface="Calibri"/>
                <a:ea typeface="Calibri"/>
                <a:cs typeface="Calibri"/>
                <a:sym typeface="Calibri"/>
              </a:rPr>
              <a:t>Continuous changes are there in e-business technologies like:</a:t>
            </a:r>
            <a:endParaRPr/>
          </a:p>
          <a:p>
            <a:pPr indent="-457200" lvl="0" marL="457200" marR="0" rtl="0" algn="l">
              <a:spcBef>
                <a:spcPts val="0"/>
              </a:spcBef>
              <a:spcAft>
                <a:spcPts val="0"/>
              </a:spcAft>
              <a:buClr>
                <a:schemeClr val="dk1"/>
              </a:buClr>
              <a:buSzPts val="2400"/>
              <a:buFont typeface="Calibri"/>
              <a:buChar char="-"/>
            </a:pPr>
            <a:r>
              <a:rPr lang="en-US" sz="2400">
                <a:solidFill>
                  <a:schemeClr val="dk1"/>
                </a:solidFill>
                <a:latin typeface="Calibri"/>
                <a:ea typeface="Calibri"/>
                <a:cs typeface="Calibri"/>
                <a:sym typeface="Calibri"/>
              </a:rPr>
              <a:t>Hardware</a:t>
            </a:r>
            <a:endParaRPr/>
          </a:p>
          <a:p>
            <a:pPr indent="-457200" lvl="0" marL="457200" marR="0" rtl="0" algn="l">
              <a:spcBef>
                <a:spcPts val="0"/>
              </a:spcBef>
              <a:spcAft>
                <a:spcPts val="0"/>
              </a:spcAft>
              <a:buClr>
                <a:schemeClr val="dk1"/>
              </a:buClr>
              <a:buSzPts val="2400"/>
              <a:buFont typeface="Calibri"/>
              <a:buChar char="-"/>
            </a:pPr>
            <a:r>
              <a:rPr lang="en-US" sz="2400">
                <a:solidFill>
                  <a:schemeClr val="dk1"/>
                </a:solidFill>
                <a:latin typeface="Calibri"/>
                <a:ea typeface="Calibri"/>
                <a:cs typeface="Calibri"/>
                <a:sym typeface="Calibri"/>
              </a:rPr>
              <a:t>Software</a:t>
            </a:r>
            <a:endParaRPr/>
          </a:p>
          <a:p>
            <a:pPr indent="-457200" lvl="0" marL="457200" marR="0" rtl="0" algn="l">
              <a:spcBef>
                <a:spcPts val="0"/>
              </a:spcBef>
              <a:spcAft>
                <a:spcPts val="0"/>
              </a:spcAft>
              <a:buClr>
                <a:schemeClr val="dk1"/>
              </a:buClr>
              <a:buSzPts val="2400"/>
              <a:buFont typeface="Calibri"/>
              <a:buChar char="-"/>
            </a:pPr>
            <a:r>
              <a:rPr lang="en-US" sz="2400">
                <a:solidFill>
                  <a:schemeClr val="dk1"/>
                </a:solidFill>
                <a:latin typeface="Calibri"/>
                <a:ea typeface="Calibri"/>
                <a:cs typeface="Calibri"/>
                <a:sym typeface="Calibri"/>
              </a:rPr>
              <a:t>Internet (web-browsers, e-mail, social networks)</a:t>
            </a:r>
            <a:endParaRPr/>
          </a:p>
          <a:p>
            <a:pPr indent="-457200" lvl="0" marL="457200" marR="0" rtl="0" algn="l">
              <a:spcBef>
                <a:spcPts val="0"/>
              </a:spcBef>
              <a:spcAft>
                <a:spcPts val="0"/>
              </a:spcAft>
              <a:buClr>
                <a:schemeClr val="dk1"/>
              </a:buClr>
              <a:buSzPts val="2400"/>
              <a:buFont typeface="Calibri"/>
              <a:buChar char="-"/>
            </a:pPr>
            <a:r>
              <a:rPr lang="en-US" sz="2400">
                <a:solidFill>
                  <a:schemeClr val="dk1"/>
                </a:solidFill>
                <a:latin typeface="Calibri"/>
                <a:ea typeface="Calibri"/>
                <a:cs typeface="Calibri"/>
                <a:sym typeface="Calibri"/>
              </a:rPr>
              <a:t>Mobile business solutions to location based services</a:t>
            </a:r>
            <a:endParaRPr/>
          </a:p>
          <a:p>
            <a:pPr indent="-457200" lvl="0" marL="457200" marR="0" rtl="0" algn="l">
              <a:spcBef>
                <a:spcPts val="0"/>
              </a:spcBef>
              <a:spcAft>
                <a:spcPts val="0"/>
              </a:spcAft>
              <a:buClr>
                <a:schemeClr val="dk1"/>
              </a:buClr>
              <a:buSzPts val="2400"/>
              <a:buFont typeface="Calibri"/>
              <a:buChar char="-"/>
            </a:pPr>
            <a:r>
              <a:rPr lang="en-US" sz="2400">
                <a:solidFill>
                  <a:schemeClr val="dk1"/>
                </a:solidFill>
                <a:latin typeface="Calibri"/>
                <a:ea typeface="Calibri"/>
                <a:cs typeface="Calibri"/>
                <a:sym typeface="Calibri"/>
              </a:rPr>
              <a:t>ERP (e-procurement)</a:t>
            </a:r>
            <a:endParaRPr/>
          </a:p>
          <a:p>
            <a:pPr indent="-457200" lvl="0" marL="457200" marR="0" rtl="0" algn="l">
              <a:spcBef>
                <a:spcPts val="0"/>
              </a:spcBef>
              <a:spcAft>
                <a:spcPts val="0"/>
              </a:spcAft>
              <a:buNone/>
            </a:pPr>
            <a:r>
              <a:t/>
            </a:r>
            <a:endParaRPr sz="2400">
              <a:solidFill>
                <a:schemeClr val="dk1"/>
              </a:solidFill>
              <a:latin typeface="Calibri"/>
              <a:ea typeface="Calibri"/>
              <a:cs typeface="Calibri"/>
              <a:sym typeface="Calibri"/>
            </a:endParaRPr>
          </a:p>
          <a:p>
            <a:pPr indent="-457200" lvl="0" marL="457200" marR="0" rtl="0" algn="l">
              <a:spcBef>
                <a:spcPts val="0"/>
              </a:spcBef>
              <a:spcAft>
                <a:spcPts val="0"/>
              </a:spcAft>
              <a:buNone/>
            </a:pPr>
            <a:r>
              <a:t/>
            </a:r>
            <a:endParaRPr sz="2400">
              <a:solidFill>
                <a:schemeClr val="dk1"/>
              </a:solidFill>
              <a:latin typeface="Calibri"/>
              <a:ea typeface="Calibri"/>
              <a:cs typeface="Calibri"/>
              <a:sym typeface="Calibri"/>
            </a:endParaRPr>
          </a:p>
          <a:p>
            <a:pPr indent="-457200" lvl="0" marL="457200" marR="0" rtl="0" algn="l">
              <a:spcBef>
                <a:spcPts val="0"/>
              </a:spcBef>
              <a:spcAft>
                <a:spcPts val="0"/>
              </a:spcAft>
              <a:buNone/>
            </a:pPr>
            <a:r>
              <a:t/>
            </a:r>
            <a:endParaRPr sz="2400">
              <a:solidFill>
                <a:schemeClr val="dk1"/>
              </a:solidFill>
              <a:latin typeface="Calibri"/>
              <a:ea typeface="Calibri"/>
              <a:cs typeface="Calibri"/>
              <a:sym typeface="Calibri"/>
            </a:endParaRPr>
          </a:p>
          <a:p>
            <a:pPr indent="-457200" lvl="0" marL="457200" marR="0" rtl="0" algn="l">
              <a:spcBef>
                <a:spcPts val="0"/>
              </a:spcBef>
              <a:spcAft>
                <a:spcPts val="0"/>
              </a:spcAft>
              <a:buNone/>
            </a:pPr>
            <a:r>
              <a:t/>
            </a:r>
            <a:endParaRPr sz="2400">
              <a:solidFill>
                <a:schemeClr val="dk1"/>
              </a:solidFill>
              <a:latin typeface="Calibri"/>
              <a:ea typeface="Calibri"/>
              <a:cs typeface="Calibri"/>
              <a:sym typeface="Calibri"/>
            </a:endParaRPr>
          </a:p>
          <a:p>
            <a:pPr indent="-457200" lvl="0" marL="457200" marR="0" rtl="0" algn="l">
              <a:spcBef>
                <a:spcPts val="0"/>
              </a:spcBef>
              <a:spcAft>
                <a:spcPts val="0"/>
              </a:spcAft>
              <a:buNone/>
            </a:pPr>
            <a:r>
              <a:t/>
            </a:r>
            <a:endParaRPr sz="2400">
              <a:solidFill>
                <a:schemeClr val="dk1"/>
              </a:solidFill>
              <a:latin typeface="Verdana"/>
              <a:ea typeface="Verdana"/>
              <a:cs typeface="Verdana"/>
              <a:sym typeface="Verdana"/>
            </a:endParaRPr>
          </a:p>
        </p:txBody>
      </p:sp>
      <p:sp>
        <p:nvSpPr>
          <p:cNvPr id="168" name="Google Shape;168;p9"/>
          <p:cNvSpPr txBox="1"/>
          <p:nvPr/>
        </p:nvSpPr>
        <p:spPr>
          <a:xfrm>
            <a:off x="1066800" y="533400"/>
            <a:ext cx="7406640" cy="685800"/>
          </a:xfrm>
          <a:prstGeom prst="rect">
            <a:avLst/>
          </a:prstGeom>
          <a:noFill/>
          <a:ln>
            <a:noFill/>
          </a:ln>
        </p:spPr>
        <p:txBody>
          <a:bodyPr anchorCtr="0" anchor="t" bIns="45700" lIns="91425" spcFirstLastPara="1" rIns="91425" wrap="square" tIns="0">
            <a:normAutofit/>
          </a:bodyPr>
          <a:lstStyle/>
          <a:p>
            <a:pPr indent="0" lvl="0" marL="27432" marR="0" rtl="0" algn="ctr">
              <a:lnSpc>
                <a:spcPct val="100000"/>
              </a:lnSpc>
              <a:spcBef>
                <a:spcPts val="0"/>
              </a:spcBef>
              <a:spcAft>
                <a:spcPts val="0"/>
              </a:spcAft>
              <a:buClr>
                <a:schemeClr val="accent1"/>
              </a:buClr>
              <a:buSzPts val="2080"/>
              <a:buFont typeface="Noto Sans Symbols"/>
              <a:buNone/>
            </a:pPr>
            <a:r>
              <a:rPr b="0" i="0" lang="en-US" sz="2600" u="none" cap="none" strike="noStrike">
                <a:solidFill>
                  <a:srgbClr val="00B050"/>
                </a:solidFill>
                <a:latin typeface="Calibri"/>
                <a:ea typeface="Calibri"/>
                <a:cs typeface="Calibri"/>
                <a:sym typeface="Calibri"/>
              </a:rPr>
              <a:t>Unit – One : </a:t>
            </a:r>
            <a:r>
              <a:rPr lang="en-US" sz="2600">
                <a:solidFill>
                  <a:srgbClr val="00B050"/>
                </a:solidFill>
                <a:latin typeface="Calibri"/>
                <a:ea typeface="Calibri"/>
                <a:cs typeface="Calibri"/>
                <a:sym typeface="Calibri"/>
              </a:rPr>
              <a:t>Introduction</a:t>
            </a:r>
            <a:endParaRPr b="0" i="0" sz="2600" u="none" cap="none" strike="noStrike">
              <a:solidFill>
                <a:srgbClr val="00B050"/>
              </a:solidFill>
              <a:latin typeface="Calibri"/>
              <a:ea typeface="Calibri"/>
              <a:cs typeface="Calibri"/>
              <a:sym typeface="Calibri"/>
            </a:endParaRPr>
          </a:p>
        </p:txBody>
      </p:sp>
      <p:sp>
        <p:nvSpPr>
          <p:cNvPr id="169" name="Google Shape;169;p9"/>
          <p:cNvSpPr txBox="1"/>
          <p:nvPr/>
        </p:nvSpPr>
        <p:spPr>
          <a:xfrm>
            <a:off x="1371600" y="-76200"/>
            <a:ext cx="7086600" cy="609600"/>
          </a:xfrm>
          <a:prstGeom prst="rect">
            <a:avLst/>
          </a:prstGeom>
          <a:noFill/>
          <a:ln>
            <a:noFill/>
          </a:ln>
        </p:spPr>
        <p:txBody>
          <a:bodyPr anchorCtr="0" anchor="t" bIns="45700" lIns="91425" spcFirstLastPara="1" rIns="91425" wrap="square" tIns="0">
            <a:noAutofit/>
          </a:bodyPr>
          <a:lstStyle/>
          <a:p>
            <a:pPr indent="0" lvl="0" marL="0" marR="0" rtl="0" algn="ctr">
              <a:spcBef>
                <a:spcPts val="0"/>
              </a:spcBef>
              <a:spcAft>
                <a:spcPts val="0"/>
              </a:spcAft>
              <a:buNone/>
            </a:pPr>
            <a:r>
              <a:rPr lang="en-US" sz="3200">
                <a:solidFill>
                  <a:srgbClr val="C00000"/>
                </a:solidFill>
                <a:latin typeface="Calibri"/>
                <a:ea typeface="Calibri"/>
                <a:cs typeface="Calibri"/>
                <a:sym typeface="Calibri"/>
              </a:rPr>
              <a:t>Essential of E-Business</a:t>
            </a:r>
            <a:endParaRPr sz="3200">
              <a:solidFill>
                <a:schemeClr val="dk1"/>
              </a:solidFill>
              <a:latin typeface="Comic Sans MS"/>
              <a:ea typeface="Comic Sans MS"/>
              <a:cs typeface="Comic Sans MS"/>
              <a:sym typeface="Comic Sans MS"/>
            </a:endParaRPr>
          </a:p>
          <a:p>
            <a:pPr indent="0" lvl="0" marL="0" marR="0" rtl="0" algn="l">
              <a:spcBef>
                <a:spcPts val="0"/>
              </a:spcBef>
              <a:spcAft>
                <a:spcPts val="0"/>
              </a:spcAft>
              <a:buNone/>
            </a:pPr>
            <a:r>
              <a:t/>
            </a:r>
            <a:endParaRPr sz="2000">
              <a:solidFill>
                <a:srgbClr val="0070C0"/>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2006-08-16T00:00:00Z</dcterms:created>
</cp:coreProperties>
</file>