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Gill San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5" roundtripDataSignature="AMtx7mgkJZ5xiaK6bYjTDTnC1+NOa0SB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1C8585-C11B-4F38-ABB8-113108755610}">
  <a:tblStyle styleId="{301C8585-C11B-4F38-ABB8-113108755610}"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GillSans-bold.fntdata"/><Relationship Id="rId21" Type="http://schemas.openxmlformats.org/officeDocument/2006/relationships/slide" Target="slides/slide15.xml"/><Relationship Id="rId43" Type="http://schemas.openxmlformats.org/officeDocument/2006/relationships/font" Target="fonts/GillSans-regular.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8"/>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8"/>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3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8"/>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38"/>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7"/>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4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8"/>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8"/>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4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0"/>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40"/>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0"/>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0"/>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40"/>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40"/>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41"/>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4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2"/>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2"/>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2"/>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42"/>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42"/>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3"/>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44"/>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4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44"/>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45"/>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5"/>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45"/>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4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6"/>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46"/>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46"/>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46"/>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46"/>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46"/>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37"/>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37"/>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37"/>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3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3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3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3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3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990600" y="1066800"/>
            <a:ext cx="8077200" cy="5486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i="0" lang="en-US" sz="1800" u="none" cap="none" strike="noStrike">
                <a:solidFill>
                  <a:srgbClr val="0070C0"/>
                </a:solidFill>
                <a:latin typeface="Verdana"/>
                <a:ea typeface="Verdana"/>
                <a:cs typeface="Verdana"/>
                <a:sym typeface="Verdana"/>
              </a:rPr>
              <a:t>Unit 1:</a:t>
            </a:r>
            <a:r>
              <a:rPr b="0" i="0" lang="en-US" sz="1800" u="none" cap="none" strike="noStrike">
                <a:solidFill>
                  <a:srgbClr val="0070C0"/>
                </a:solidFill>
                <a:latin typeface="Verdana"/>
                <a:ea typeface="Verdana"/>
                <a:cs typeface="Verdana"/>
                <a:sym typeface="Verdana"/>
              </a:rPr>
              <a:t> </a:t>
            </a:r>
            <a:r>
              <a:rPr b="1" i="0" lang="en-US" sz="1800" u="none" cap="none" strike="noStrike">
                <a:solidFill>
                  <a:srgbClr val="0070C0"/>
                </a:solidFill>
                <a:latin typeface="Verdana"/>
                <a:ea typeface="Verdana"/>
                <a:cs typeface="Verdana"/>
                <a:sym typeface="Verdana"/>
              </a:rPr>
              <a:t>Introduction 					6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Concept of e-business; Nature, scope, and impact of e-business technologies; Difference between e-business and e-commerce; History and development of e-business; Advantages of e-business; Business model for e-products and e-services; Contribution of e-business technologies to economic growth, market, competitiveness, and productivity.</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a:t>
            </a:r>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Unit 2:</a:t>
            </a:r>
            <a:r>
              <a:rPr lang="en-US" sz="1800">
                <a:solidFill>
                  <a:srgbClr val="0070C0"/>
                </a:solidFill>
                <a:latin typeface="Verdana"/>
                <a:ea typeface="Verdana"/>
                <a:cs typeface="Verdana"/>
                <a:sym typeface="Verdana"/>
              </a:rPr>
              <a:t> </a:t>
            </a:r>
            <a:r>
              <a:rPr b="1" lang="en-US" sz="1800">
                <a:solidFill>
                  <a:srgbClr val="0070C0"/>
                </a:solidFill>
                <a:latin typeface="Verdana"/>
                <a:ea typeface="Verdana"/>
                <a:cs typeface="Verdana"/>
                <a:sym typeface="Verdana"/>
              </a:rPr>
              <a:t>Technologies in e-business			8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Introduction; e-business technologies - hardware, e-business software applications, internet and World Wide Web; Database management system; e-business security; Online payment technology; IT/IS evaluation and e-business; Social consequences of e-business technologies.  </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Unit 3: Digital Marketing				7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Concept; Effects of e-business technologies on marketing strategy, customer retention and e-CRM; Measuring the extent of digital marketing activity; Market analysis; Digital marketing tools; Viral marketing.</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a:t>
            </a:r>
            <a:endParaRPr/>
          </a:p>
          <a:p>
            <a:pPr indent="-457200" lvl="0" marL="457200" marR="0" rtl="0" algn="l">
              <a:spcBef>
                <a:spcPts val="0"/>
              </a:spcBef>
              <a:spcAft>
                <a:spcPts val="0"/>
              </a:spcAft>
              <a:buNone/>
            </a:pPr>
            <a:r>
              <a:t/>
            </a:r>
            <a:endParaRPr sz="1800">
              <a:solidFill>
                <a:schemeClr val="dk1"/>
              </a:solidFill>
              <a:latin typeface="Verdana"/>
              <a:ea typeface="Verdana"/>
              <a:cs typeface="Verdana"/>
              <a:sym typeface="Verdana"/>
            </a:endParaRPr>
          </a:p>
          <a:p>
            <a:pPr indent="-457200" lvl="0" marL="457200" marR="0" rtl="0" algn="l">
              <a:lnSpc>
                <a:spcPct val="150000"/>
              </a:lnSpc>
              <a:spcBef>
                <a:spcPts val="0"/>
              </a:spcBef>
              <a:spcAft>
                <a:spcPts val="0"/>
              </a:spcAft>
              <a:buNone/>
            </a:pPr>
            <a:r>
              <a:t/>
            </a:r>
            <a:endParaRPr b="0" i="0" sz="1800" u="none" cap="none" strike="noStrike">
              <a:solidFill>
                <a:srgbClr val="0070C0"/>
              </a:solidFill>
              <a:latin typeface="Verdana"/>
              <a:ea typeface="Verdana"/>
              <a:cs typeface="Verdana"/>
              <a:sym typeface="Verdana"/>
            </a:endParaRPr>
          </a:p>
        </p:txBody>
      </p:sp>
      <p:sp>
        <p:nvSpPr>
          <p:cNvPr id="105" name="Google Shape;105;p1"/>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Gill Sans"/>
                <a:ea typeface="Gill Sans"/>
                <a:cs typeface="Gill Sans"/>
                <a:sym typeface="Gill Sans"/>
              </a:rPr>
              <a:t>Chapter outlines</a:t>
            </a:r>
            <a:endParaRPr b="0" i="0" sz="2600" u="none" cap="none" strike="noStrike">
              <a:solidFill>
                <a:srgbClr val="00B050"/>
              </a:solidFill>
              <a:latin typeface="Gill Sans"/>
              <a:ea typeface="Gill Sans"/>
              <a:cs typeface="Gill Sans"/>
              <a:sym typeface="Gill Sans"/>
            </a:endParaRPr>
          </a:p>
        </p:txBody>
      </p:sp>
      <p:sp>
        <p:nvSpPr>
          <p:cNvPr id="106" name="Google Shape;106;p1"/>
          <p:cNvSpPr txBox="1"/>
          <p:nvPr/>
        </p:nvSpPr>
        <p:spPr>
          <a:xfrm>
            <a:off x="1371600" y="762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457200" lvl="1" marL="914400" marR="0" rtl="0" algn="l">
              <a:spcBef>
                <a:spcPts val="0"/>
              </a:spcBef>
              <a:spcAft>
                <a:spcPts val="0"/>
              </a:spcAft>
              <a:buNone/>
            </a:pPr>
            <a:r>
              <a:rPr b="1" i="0" lang="en-US" sz="1800" u="none" cap="none" strike="noStrike">
                <a:solidFill>
                  <a:srgbClr val="002060"/>
                </a:solidFill>
                <a:latin typeface="Verdana"/>
                <a:ea typeface="Verdana"/>
                <a:cs typeface="Verdana"/>
                <a:sym typeface="Verdana"/>
              </a:rPr>
              <a:t>2. Software (contd.) History/ development</a:t>
            </a:r>
            <a:endParaRPr/>
          </a:p>
          <a:p>
            <a:pPr indent="-457200" lvl="0" marL="457200" marR="0" rtl="0" algn="l">
              <a:spcBef>
                <a:spcPts val="0"/>
              </a:spcBef>
              <a:spcAft>
                <a:spcPts val="0"/>
              </a:spcAft>
              <a:buNone/>
            </a:pPr>
            <a:r>
              <a:t/>
            </a:r>
            <a:endParaRPr b="1" sz="1800">
              <a:solidFill>
                <a:srgbClr val="002060"/>
              </a:solidFill>
              <a:latin typeface="Verdana"/>
              <a:ea typeface="Verdana"/>
              <a:cs typeface="Verdana"/>
              <a:sym typeface="Verdana"/>
            </a:endParaRPr>
          </a:p>
          <a:p>
            <a:pPr indent="-457200" lvl="0" marL="457200" marR="0" rtl="0" algn="l">
              <a:spcBef>
                <a:spcPts val="0"/>
              </a:spcBef>
              <a:spcAft>
                <a:spcPts val="0"/>
              </a:spcAft>
              <a:buNone/>
            </a:pPr>
            <a:r>
              <a:rPr b="1" lang="en-US" sz="1800">
                <a:solidFill>
                  <a:srgbClr val="0070C0"/>
                </a:solidFill>
                <a:latin typeface="Verdana"/>
                <a:ea typeface="Verdana"/>
                <a:cs typeface="Verdana"/>
                <a:sym typeface="Verdana"/>
              </a:rPr>
              <a:t>According to Gammelgard et al. (2007), e-business systems must meet following general quality attributes</a:t>
            </a:r>
            <a:r>
              <a:rPr b="1" lang="en-US" sz="1800">
                <a:solidFill>
                  <a:schemeClr val="dk1"/>
                </a:solidFill>
                <a:latin typeface="Verdana"/>
                <a:ea typeface="Verdana"/>
                <a:cs typeface="Verdana"/>
                <a:sym typeface="Verdana"/>
              </a:rPr>
              <a:t>: </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Availability</a:t>
            </a:r>
            <a:r>
              <a:rPr lang="en-US" sz="1800">
                <a:solidFill>
                  <a:schemeClr val="dk1"/>
                </a:solidFill>
                <a:latin typeface="Verdana"/>
                <a:ea typeface="Verdana"/>
                <a:cs typeface="Verdana"/>
                <a:sym typeface="Verdana"/>
              </a:rPr>
              <a:t>: refers to time during which system is accessible and available to use;</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Reliability</a:t>
            </a:r>
            <a:r>
              <a:rPr lang="en-US" sz="1800">
                <a:solidFill>
                  <a:schemeClr val="dk1"/>
                </a:solidFill>
                <a:latin typeface="Verdana"/>
                <a:ea typeface="Verdana"/>
                <a:cs typeface="Verdana"/>
                <a:sym typeface="Verdana"/>
              </a:rPr>
              <a:t>: the extent to which the system can perform required functions, under given conditions/ periods.</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Data quality</a:t>
            </a:r>
            <a:r>
              <a:rPr lang="en-US" sz="1800">
                <a:solidFill>
                  <a:schemeClr val="dk1"/>
                </a:solidFill>
                <a:latin typeface="Verdana"/>
                <a:ea typeface="Verdana"/>
                <a:cs typeface="Verdana"/>
                <a:sym typeface="Verdana"/>
              </a:rPr>
              <a:t>: accuracy, complete, and availability of data.</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Functional fit</a:t>
            </a:r>
            <a:r>
              <a:rPr lang="en-US" sz="1800">
                <a:solidFill>
                  <a:schemeClr val="dk1"/>
                </a:solidFill>
                <a:latin typeface="Verdana"/>
                <a:ea typeface="Verdana"/>
                <a:cs typeface="Verdana"/>
                <a:sym typeface="Verdana"/>
              </a:rPr>
              <a:t>: minimization of gap between business requirement and system delivery.</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Security</a:t>
            </a:r>
            <a:r>
              <a:rPr lang="en-US" sz="1800">
                <a:solidFill>
                  <a:schemeClr val="dk1"/>
                </a:solidFill>
                <a:latin typeface="Verdana"/>
                <a:ea typeface="Verdana"/>
                <a:cs typeface="Verdana"/>
                <a:sym typeface="Verdana"/>
              </a:rPr>
              <a:t>: extent to which the information is protected.</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Interoperability</a:t>
            </a:r>
            <a:r>
              <a:rPr lang="en-US" sz="1800">
                <a:solidFill>
                  <a:schemeClr val="dk1"/>
                </a:solidFill>
                <a:latin typeface="Verdana"/>
                <a:ea typeface="Verdana"/>
                <a:cs typeface="Verdana"/>
                <a:sym typeface="Verdana"/>
              </a:rPr>
              <a:t>: the ability to integrate systems and components.</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Modifiability</a:t>
            </a:r>
            <a:r>
              <a:rPr lang="en-US" sz="1800">
                <a:solidFill>
                  <a:schemeClr val="dk1"/>
                </a:solidFill>
                <a:latin typeface="Verdana"/>
                <a:ea typeface="Verdana"/>
                <a:cs typeface="Verdana"/>
                <a:sym typeface="Verdana"/>
              </a:rPr>
              <a:t>: ability to incorporate changes.</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Safety</a:t>
            </a:r>
            <a:r>
              <a:rPr lang="en-US" sz="1800">
                <a:solidFill>
                  <a:schemeClr val="dk1"/>
                </a:solidFill>
                <a:latin typeface="Verdana"/>
                <a:ea typeface="Verdana"/>
                <a:cs typeface="Verdana"/>
                <a:sym typeface="Verdana"/>
              </a:rPr>
              <a:t>: system should not cause death, injury, or negative impact on environment; and</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Usability and user productivity</a:t>
            </a:r>
            <a:r>
              <a:rPr lang="en-US" sz="1800">
                <a:solidFill>
                  <a:schemeClr val="dk1"/>
                </a:solidFill>
                <a:latin typeface="Verdana"/>
                <a:ea typeface="Verdana"/>
                <a:cs typeface="Verdana"/>
                <a:sym typeface="Verdana"/>
              </a:rPr>
              <a:t>: ensuring a positive impact on user performance and satisfaction.</a:t>
            </a:r>
            <a:endParaRPr/>
          </a:p>
          <a:p>
            <a:pPr indent="-457200" lvl="0" marL="45720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8" name="Google Shape;168;p10"/>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69" name="Google Shape;169;p10"/>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457200" lvl="1" marL="914400" marR="0" rtl="0" algn="l">
              <a:spcBef>
                <a:spcPts val="0"/>
              </a:spcBef>
              <a:spcAft>
                <a:spcPts val="0"/>
              </a:spcAft>
              <a:buNone/>
            </a:pPr>
            <a:r>
              <a:rPr b="1" i="0" lang="en-US" sz="1800" u="none" cap="none" strike="noStrike">
                <a:solidFill>
                  <a:srgbClr val="002060"/>
                </a:solidFill>
                <a:latin typeface="Verdana"/>
                <a:ea typeface="Verdana"/>
                <a:cs typeface="Verdana"/>
                <a:sym typeface="Verdana"/>
              </a:rPr>
              <a:t>3. Internet and www</a:t>
            </a:r>
            <a:endParaRPr b="0" i="0" sz="1800" u="none" cap="none" strike="noStrike">
              <a:solidFill>
                <a:schemeClr val="dk1"/>
              </a:solidFill>
              <a:latin typeface="Gill Sans"/>
              <a:ea typeface="Gill Sans"/>
              <a:cs typeface="Gill Sans"/>
              <a:sym typeface="Gill Sans"/>
            </a:endParaRPr>
          </a:p>
          <a:p>
            <a:pPr indent="-457200" lvl="1" marL="914400" marR="0" rtl="0" algn="l">
              <a:spcBef>
                <a:spcPts val="0"/>
              </a:spcBef>
              <a:spcAft>
                <a:spcPts val="0"/>
              </a:spcAft>
              <a:buNone/>
            </a:pPr>
            <a:r>
              <a:t/>
            </a:r>
            <a:endParaRPr b="1" i="0" sz="1800" u="none" cap="none" strike="noStrike">
              <a:solidFill>
                <a:schemeClr val="dk1"/>
              </a:solidFill>
              <a:latin typeface="Verdana"/>
              <a:ea typeface="Verdana"/>
              <a:cs typeface="Verdana"/>
              <a:sym typeface="Verdana"/>
            </a:endParaRPr>
          </a:p>
          <a:p>
            <a:pPr indent="-457200" lvl="1" marL="914400" marR="0" rtl="0" algn="l">
              <a:spcBef>
                <a:spcPts val="0"/>
              </a:spcBef>
              <a:spcAft>
                <a:spcPts val="0"/>
              </a:spcAft>
              <a:buNone/>
            </a:pPr>
            <a:r>
              <a:rPr b="1" i="0" lang="en-US" sz="1800" u="none" cap="none" strike="noStrike">
                <a:solidFill>
                  <a:schemeClr val="dk1"/>
                </a:solidFill>
                <a:latin typeface="Verdana"/>
                <a:ea typeface="Verdana"/>
                <a:cs typeface="Verdana"/>
                <a:sym typeface="Verdana"/>
              </a:rPr>
              <a:t>Internet and www provides the concept of business to business(B2B) integration. Such integration happens in three levels:</a:t>
            </a:r>
            <a:endParaRPr/>
          </a:p>
          <a:p>
            <a:pPr indent="-457200" lvl="1" marL="914400" marR="0" rtl="0" algn="l">
              <a:spcBef>
                <a:spcPts val="0"/>
              </a:spcBef>
              <a:spcAft>
                <a:spcPts val="0"/>
              </a:spcAft>
              <a:buNone/>
            </a:pPr>
            <a:r>
              <a:t/>
            </a:r>
            <a:endParaRPr b="1" i="0" sz="1800" u="none" cap="none" strike="noStrike">
              <a:solidFill>
                <a:schemeClr val="dk1"/>
              </a:solidFill>
              <a:latin typeface="Verdana"/>
              <a:ea typeface="Verdana"/>
              <a:cs typeface="Verdana"/>
              <a:sym typeface="Verdana"/>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Technical Integration</a:t>
            </a:r>
            <a:r>
              <a:rPr lang="en-US" sz="1800">
                <a:solidFill>
                  <a:schemeClr val="dk1"/>
                </a:solidFill>
                <a:latin typeface="Verdana"/>
                <a:ea typeface="Verdana"/>
                <a:cs typeface="Verdana"/>
                <a:sym typeface="Verdana"/>
              </a:rPr>
              <a:t>: Data integration and exchange between companies;</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Application Integration</a:t>
            </a:r>
            <a:r>
              <a:rPr lang="en-US" sz="1800">
                <a:solidFill>
                  <a:schemeClr val="dk1"/>
                </a:solidFill>
                <a:latin typeface="Verdana"/>
                <a:ea typeface="Verdana"/>
                <a:cs typeface="Verdana"/>
                <a:sym typeface="Verdana"/>
              </a:rPr>
              <a:t>: Physical integration of software and hardware.</a:t>
            </a:r>
            <a:endParaRPr/>
          </a:p>
          <a:p>
            <a:pPr indent="-514350" lvl="0" marL="514350" marR="0" rtl="0" algn="l">
              <a:spcBef>
                <a:spcPts val="0"/>
              </a:spcBef>
              <a:spcAft>
                <a:spcPts val="0"/>
              </a:spcAft>
              <a:buClr>
                <a:srgbClr val="002060"/>
              </a:buClr>
              <a:buSzPts val="1800"/>
              <a:buFont typeface="Verdana"/>
              <a:buAutoNum type="romanLcPeriod"/>
            </a:pPr>
            <a:r>
              <a:rPr b="1" lang="en-US" sz="1800">
                <a:solidFill>
                  <a:srgbClr val="002060"/>
                </a:solidFill>
                <a:latin typeface="Verdana"/>
                <a:ea typeface="Verdana"/>
                <a:cs typeface="Verdana"/>
                <a:sym typeface="Verdana"/>
              </a:rPr>
              <a:t>Business Integration</a:t>
            </a:r>
            <a:r>
              <a:rPr lang="en-US" sz="1800">
                <a:solidFill>
                  <a:schemeClr val="dk1"/>
                </a:solidFill>
                <a:latin typeface="Verdana"/>
                <a:ea typeface="Verdana"/>
                <a:cs typeface="Verdana"/>
                <a:sym typeface="Verdana"/>
              </a:rPr>
              <a:t>: Business cooperation between organization. This includes sharing of business plans, schedules, and inventory information. Joint work in product development and customer service. This needs both technical and application integration.</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2060"/>
                </a:solidFill>
                <a:latin typeface="Verdana"/>
                <a:ea typeface="Verdana"/>
                <a:cs typeface="Verdana"/>
                <a:sym typeface="Verdana"/>
              </a:rPr>
              <a:t>The web based integration is often referred to a collaborative commerce (c-commerce). </a:t>
            </a:r>
            <a:endParaRPr/>
          </a:p>
          <a:p>
            <a:pPr indent="-400050" lvl="0" marL="514350" marR="0" rtl="0" algn="l">
              <a:spcBef>
                <a:spcPts val="0"/>
              </a:spcBef>
              <a:spcAft>
                <a:spcPts val="0"/>
              </a:spcAft>
              <a:buClr>
                <a:schemeClr val="dk1"/>
              </a:buClr>
              <a:buSzPts val="1800"/>
              <a:buFont typeface="Gill Sans"/>
              <a:buNone/>
            </a:pPr>
            <a:r>
              <a:t/>
            </a:r>
            <a:endParaRPr sz="1800">
              <a:solidFill>
                <a:schemeClr val="dk1"/>
              </a:solidFill>
              <a:latin typeface="Verdana"/>
              <a:ea typeface="Verdana"/>
              <a:cs typeface="Verdana"/>
              <a:sym typeface="Verdana"/>
            </a:endParaRPr>
          </a:p>
          <a:p>
            <a:pPr indent="-400050" lvl="0" marL="514350" marR="0" rtl="0" algn="l">
              <a:spcBef>
                <a:spcPts val="0"/>
              </a:spcBef>
              <a:spcAft>
                <a:spcPts val="0"/>
              </a:spcAft>
              <a:buClr>
                <a:schemeClr val="dk1"/>
              </a:buClr>
              <a:buSzPts val="1800"/>
              <a:buFont typeface="Gill Sans"/>
              <a:buNone/>
            </a:pPr>
            <a:r>
              <a:t/>
            </a:r>
            <a:endParaRPr sz="1800">
              <a:solidFill>
                <a:schemeClr val="dk1"/>
              </a:solidFill>
              <a:latin typeface="Verdana"/>
              <a:ea typeface="Verdana"/>
              <a:cs typeface="Verdana"/>
              <a:sym typeface="Verdana"/>
            </a:endParaRPr>
          </a:p>
        </p:txBody>
      </p:sp>
      <p:sp>
        <p:nvSpPr>
          <p:cNvPr id="175" name="Google Shape;175;p11"/>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76" name="Google Shape;176;p11"/>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2060"/>
                </a:solidFill>
                <a:latin typeface="Verdana"/>
                <a:ea typeface="Verdana"/>
                <a:cs typeface="Verdana"/>
                <a:sym typeface="Verdana"/>
              </a:rPr>
              <a:t>Chen et al. (2007) defined c-commerce as</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2060"/>
                </a:solidFill>
                <a:latin typeface="Verdana"/>
                <a:ea typeface="Verdana"/>
                <a:cs typeface="Verdana"/>
                <a:sym typeface="Verdana"/>
              </a:rPr>
              <a:t> 	“</a:t>
            </a:r>
            <a:r>
              <a:rPr b="1" lang="en-US" sz="1800">
                <a:solidFill>
                  <a:schemeClr val="dk1"/>
                </a:solidFill>
                <a:latin typeface="Verdana"/>
                <a:ea typeface="Verdana"/>
                <a:cs typeface="Verdana"/>
                <a:sym typeface="Verdana"/>
              </a:rPr>
              <a:t>the set of technologies and business practices that allows companies to build stronger relationships with their trading partners through integrating complex and cross enterprise processes governed by business logic and rules as well as work flows.”</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In this regard, the </a:t>
            </a:r>
            <a:r>
              <a:rPr b="1" lang="en-US" sz="1800">
                <a:solidFill>
                  <a:srgbClr val="FF0000"/>
                </a:solidFill>
                <a:latin typeface="Verdana"/>
                <a:ea typeface="Verdana"/>
                <a:cs typeface="Verdana"/>
                <a:sym typeface="Verdana"/>
              </a:rPr>
              <a:t>most promising solution</a:t>
            </a:r>
            <a:r>
              <a:rPr b="1" lang="en-US" sz="1800">
                <a:solidFill>
                  <a:schemeClr val="dk1"/>
                </a:solidFill>
                <a:latin typeface="Verdana"/>
                <a:ea typeface="Verdana"/>
                <a:cs typeface="Verdana"/>
                <a:sym typeface="Verdana"/>
              </a:rPr>
              <a:t> can be for </a:t>
            </a:r>
            <a:r>
              <a:rPr b="1" lang="en-US" sz="1800">
                <a:solidFill>
                  <a:srgbClr val="0070C0"/>
                </a:solidFill>
                <a:latin typeface="Verdana"/>
                <a:ea typeface="Verdana"/>
                <a:cs typeface="Verdana"/>
                <a:sym typeface="Verdana"/>
              </a:rPr>
              <a:t>supply chain collaboration and integration through web</a:t>
            </a:r>
            <a:r>
              <a:rPr b="1" lang="en-US" sz="1800">
                <a:solidFill>
                  <a:schemeClr val="dk1"/>
                </a:solidFill>
                <a:latin typeface="Verdana"/>
                <a:ea typeface="Verdana"/>
                <a:cs typeface="Verdana"/>
                <a:sym typeface="Verdana"/>
              </a:rPr>
              <a:t>. This can support integration</a:t>
            </a:r>
            <a:endParaRPr/>
          </a:p>
          <a:p>
            <a:pPr indent="-514350" lvl="0" marL="514350" marR="0" rtl="0" algn="l">
              <a:spcBef>
                <a:spcPts val="0"/>
              </a:spcBef>
              <a:spcAft>
                <a:spcPts val="0"/>
              </a:spcAft>
              <a:buClr>
                <a:srgbClr val="C00000"/>
              </a:buClr>
              <a:buSzPts val="1800"/>
              <a:buFont typeface="Verdana"/>
              <a:buAutoNum type="arabicParenBoth"/>
            </a:pPr>
            <a:r>
              <a:rPr b="1" lang="en-US" sz="1800">
                <a:solidFill>
                  <a:srgbClr val="C00000"/>
                </a:solidFill>
                <a:latin typeface="Verdana"/>
                <a:ea typeface="Verdana"/>
                <a:cs typeface="Verdana"/>
                <a:sym typeface="Verdana"/>
              </a:rPr>
              <a:t>Between companies</a:t>
            </a:r>
            <a:r>
              <a:rPr b="1" lang="en-US" sz="1800">
                <a:solidFill>
                  <a:schemeClr val="dk1"/>
                </a:solidFill>
                <a:latin typeface="Verdana"/>
                <a:ea typeface="Verdana"/>
                <a:cs typeface="Verdana"/>
                <a:sym typeface="Verdana"/>
              </a:rPr>
              <a:t>, via a standard interface to customers and business partners,</a:t>
            </a:r>
            <a:endParaRPr/>
          </a:p>
          <a:p>
            <a:pPr indent="-514350" lvl="0" marL="514350" marR="0" rtl="0" algn="l">
              <a:spcBef>
                <a:spcPts val="0"/>
              </a:spcBef>
              <a:spcAft>
                <a:spcPts val="0"/>
              </a:spcAft>
              <a:buClr>
                <a:srgbClr val="C00000"/>
              </a:buClr>
              <a:buSzPts val="1800"/>
              <a:buFont typeface="Verdana"/>
              <a:buAutoNum type="arabicParenBoth"/>
            </a:pPr>
            <a:r>
              <a:rPr b="1" lang="en-US" sz="1800">
                <a:solidFill>
                  <a:srgbClr val="C00000"/>
                </a:solidFill>
                <a:latin typeface="Verdana"/>
                <a:ea typeface="Verdana"/>
                <a:cs typeface="Verdana"/>
                <a:sym typeface="Verdana"/>
              </a:rPr>
              <a:t>Within the company- </a:t>
            </a:r>
            <a:r>
              <a:rPr b="1" lang="en-US" sz="1800">
                <a:solidFill>
                  <a:schemeClr val="dk1"/>
                </a:solidFill>
                <a:latin typeface="Verdana"/>
                <a:ea typeface="Verdana"/>
                <a:cs typeface="Verdana"/>
                <a:sym typeface="Verdana"/>
              </a:rPr>
              <a:t>reducing time and the cost required to integrate internal systems, and finally, </a:t>
            </a:r>
            <a:endParaRPr/>
          </a:p>
          <a:p>
            <a:pPr indent="-514350" lvl="0" marL="514350" marR="0" rtl="0" algn="l">
              <a:spcBef>
                <a:spcPts val="0"/>
              </a:spcBef>
              <a:spcAft>
                <a:spcPts val="0"/>
              </a:spcAft>
              <a:buClr>
                <a:srgbClr val="C00000"/>
              </a:buClr>
              <a:buSzPts val="1800"/>
              <a:buFont typeface="Verdana"/>
              <a:buAutoNum type="arabicParenBoth"/>
            </a:pPr>
            <a:r>
              <a:rPr b="1" lang="en-US" sz="1800">
                <a:solidFill>
                  <a:srgbClr val="C00000"/>
                </a:solidFill>
                <a:latin typeface="Verdana"/>
                <a:ea typeface="Verdana"/>
                <a:cs typeface="Verdana"/>
                <a:sym typeface="Verdana"/>
              </a:rPr>
              <a:t>Between the company and end users </a:t>
            </a:r>
            <a:r>
              <a:rPr b="1" lang="en-US" sz="1800">
                <a:solidFill>
                  <a:schemeClr val="dk1"/>
                </a:solidFill>
                <a:latin typeface="Verdana"/>
                <a:ea typeface="Verdana"/>
                <a:cs typeface="Verdana"/>
                <a:sym typeface="Verdana"/>
              </a:rPr>
              <a:t>(internal and external) by delivering a better user experience </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400050" lvl="0" marL="514350" marR="0" rtl="0" algn="l">
              <a:spcBef>
                <a:spcPts val="0"/>
              </a:spcBef>
              <a:spcAft>
                <a:spcPts val="0"/>
              </a:spcAft>
              <a:buClr>
                <a:schemeClr val="dk1"/>
              </a:buClr>
              <a:buSzPts val="1800"/>
              <a:buFont typeface="Gill Sans"/>
              <a:buNone/>
            </a:pPr>
            <a:r>
              <a:t/>
            </a:r>
            <a:endParaRPr sz="1800">
              <a:solidFill>
                <a:schemeClr val="dk1"/>
              </a:solidFill>
              <a:latin typeface="Verdana"/>
              <a:ea typeface="Verdana"/>
              <a:cs typeface="Verdana"/>
              <a:sym typeface="Verdana"/>
            </a:endParaRPr>
          </a:p>
        </p:txBody>
      </p:sp>
      <p:sp>
        <p:nvSpPr>
          <p:cNvPr id="182" name="Google Shape;182;p12"/>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83" name="Google Shape;183;p12"/>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ctr">
              <a:spcBef>
                <a:spcPts val="0"/>
              </a:spcBef>
              <a:spcAft>
                <a:spcPts val="0"/>
              </a:spcAft>
              <a:buNone/>
            </a:pPr>
            <a:r>
              <a:rPr b="1" lang="en-US" sz="1800">
                <a:solidFill>
                  <a:srgbClr val="0070C0"/>
                </a:solidFill>
                <a:latin typeface="Verdana"/>
                <a:ea typeface="Verdana"/>
                <a:cs typeface="Verdana"/>
                <a:sym typeface="Verdana"/>
              </a:rPr>
              <a:t>Data standardization and integration  or DBMS</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Data standardization is required </a:t>
            </a:r>
            <a:r>
              <a:rPr b="1" lang="en-US" sz="1800">
                <a:solidFill>
                  <a:srgbClr val="C00000"/>
                </a:solidFill>
                <a:latin typeface="Verdana"/>
                <a:ea typeface="Verdana"/>
                <a:cs typeface="Verdana"/>
                <a:sym typeface="Verdana"/>
              </a:rPr>
              <a:t>for data exchange </a:t>
            </a:r>
            <a:r>
              <a:rPr b="1" lang="en-US" sz="1800">
                <a:solidFill>
                  <a:schemeClr val="dk1"/>
                </a:solidFill>
                <a:latin typeface="Verdana"/>
                <a:ea typeface="Verdana"/>
                <a:cs typeface="Verdana"/>
                <a:sym typeface="Verdana"/>
              </a:rPr>
              <a:t>while in transmission of information through different media, applications and entities.</a:t>
            </a:r>
            <a:endParaRPr/>
          </a:p>
          <a:p>
            <a:pPr indent="-514350" lvl="0" marL="514350" marR="0" rtl="0" algn="l">
              <a:spcBef>
                <a:spcPts val="0"/>
              </a:spcBef>
              <a:spcAft>
                <a:spcPts val="0"/>
              </a:spcAft>
              <a:buNone/>
            </a:pPr>
            <a:r>
              <a:rPr b="1" lang="en-US" sz="1800">
                <a:solidFill>
                  <a:srgbClr val="002060"/>
                </a:solidFill>
                <a:latin typeface="Verdana"/>
                <a:ea typeface="Verdana"/>
                <a:cs typeface="Verdana"/>
                <a:sym typeface="Verdana"/>
              </a:rPr>
              <a:t>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Without common standards, the </a:t>
            </a:r>
            <a:r>
              <a:rPr b="1" lang="en-US" sz="1800">
                <a:solidFill>
                  <a:srgbClr val="FF0000"/>
                </a:solidFill>
                <a:latin typeface="Verdana"/>
                <a:ea typeface="Verdana"/>
                <a:cs typeface="Verdana"/>
                <a:sym typeface="Verdana"/>
              </a:rPr>
              <a:t>possibility of translating </a:t>
            </a:r>
            <a:r>
              <a:rPr b="1" lang="en-US" sz="1800">
                <a:solidFill>
                  <a:schemeClr val="dk1"/>
                </a:solidFill>
                <a:latin typeface="Verdana"/>
                <a:ea typeface="Verdana"/>
                <a:cs typeface="Verdana"/>
                <a:sym typeface="Verdana"/>
              </a:rPr>
              <a:t>data into a format recognized by another application, it is impossible to use electronic communication.</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Data standardization was one of the </a:t>
            </a:r>
            <a:r>
              <a:rPr b="1" lang="en-US" sz="1800">
                <a:solidFill>
                  <a:srgbClr val="FF0000"/>
                </a:solidFill>
                <a:latin typeface="Verdana"/>
                <a:ea typeface="Verdana"/>
                <a:cs typeface="Verdana"/>
                <a:sym typeface="Verdana"/>
              </a:rPr>
              <a:t>first initiatives </a:t>
            </a:r>
            <a:r>
              <a:rPr b="1" lang="en-US" sz="1800">
                <a:solidFill>
                  <a:schemeClr val="dk1"/>
                </a:solidFill>
                <a:latin typeface="Verdana"/>
                <a:ea typeface="Verdana"/>
                <a:cs typeface="Verdana"/>
                <a:sym typeface="Verdana"/>
              </a:rPr>
              <a:t>developed by organizations seeking to </a:t>
            </a:r>
            <a:r>
              <a:rPr b="1" lang="en-US" sz="1800">
                <a:solidFill>
                  <a:srgbClr val="FF0000"/>
                </a:solidFill>
                <a:latin typeface="Verdana"/>
                <a:ea typeface="Verdana"/>
                <a:cs typeface="Verdana"/>
                <a:sym typeface="Verdana"/>
              </a:rPr>
              <a:t>exchange information electronically</a:t>
            </a:r>
            <a:r>
              <a:rPr b="1" lang="en-US" sz="1800">
                <a:solidFill>
                  <a:schemeClr val="dk1"/>
                </a:solidFill>
                <a:latin typeface="Verdana"/>
                <a:ea typeface="Verdana"/>
                <a:cs typeface="Verdana"/>
                <a:sym typeface="Verdana"/>
              </a:rPr>
              <a:t>. </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C00000"/>
                </a:solidFill>
                <a:latin typeface="Verdana"/>
                <a:ea typeface="Verdana"/>
                <a:cs typeface="Verdana"/>
                <a:sym typeface="Verdana"/>
              </a:rPr>
              <a:t>EDI-</a:t>
            </a:r>
            <a:r>
              <a:rPr b="1" lang="en-US" sz="1800">
                <a:solidFill>
                  <a:schemeClr val="dk1"/>
                </a:solidFill>
                <a:latin typeface="Verdana"/>
                <a:ea typeface="Verdana"/>
                <a:cs typeface="Verdana"/>
                <a:sym typeface="Verdana"/>
              </a:rPr>
              <a:t>based standards were among </a:t>
            </a:r>
            <a:r>
              <a:rPr b="1" lang="en-US" sz="1800">
                <a:solidFill>
                  <a:srgbClr val="C00000"/>
                </a:solidFill>
                <a:latin typeface="Verdana"/>
                <a:ea typeface="Verdana"/>
                <a:cs typeface="Verdana"/>
                <a:sym typeface="Verdana"/>
              </a:rPr>
              <a:t>the earliest such standards.</a:t>
            </a:r>
            <a:endParaRPr/>
          </a:p>
          <a:p>
            <a:pPr indent="-400050" lvl="0" marL="514350" marR="0" rtl="0" algn="l">
              <a:spcBef>
                <a:spcPts val="0"/>
              </a:spcBef>
              <a:spcAft>
                <a:spcPts val="0"/>
              </a:spcAft>
              <a:buClr>
                <a:schemeClr val="dk1"/>
              </a:buClr>
              <a:buSzPts val="1800"/>
              <a:buFont typeface="Gill Sans"/>
              <a:buNone/>
            </a:pPr>
            <a:r>
              <a:t/>
            </a:r>
            <a:endParaRPr sz="1800">
              <a:solidFill>
                <a:schemeClr val="dk1"/>
              </a:solidFill>
              <a:latin typeface="Verdana"/>
              <a:ea typeface="Verdana"/>
              <a:cs typeface="Verdana"/>
              <a:sym typeface="Verdana"/>
            </a:endParaRPr>
          </a:p>
        </p:txBody>
      </p:sp>
      <p:sp>
        <p:nvSpPr>
          <p:cNvPr id="189" name="Google Shape;189;p13"/>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90" name="Google Shape;190;p13"/>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ctr">
              <a:spcBef>
                <a:spcPts val="0"/>
              </a:spcBef>
              <a:spcAft>
                <a:spcPts val="0"/>
              </a:spcAft>
              <a:buNone/>
            </a:pPr>
            <a:r>
              <a:rPr b="1" lang="en-US" sz="1800">
                <a:solidFill>
                  <a:srgbClr val="0070C0"/>
                </a:solidFill>
                <a:latin typeface="Verdana"/>
                <a:ea typeface="Verdana"/>
                <a:cs typeface="Verdana"/>
                <a:sym typeface="Verdana"/>
              </a:rPr>
              <a:t>Data standardization and integration  or DBMS (contd.)</a:t>
            </a:r>
            <a:endParaRPr/>
          </a:p>
          <a:p>
            <a:pPr indent="-514350" lvl="0" marL="514350" marR="0" rtl="0" algn="l">
              <a:spcBef>
                <a:spcPts val="0"/>
              </a:spcBef>
              <a:spcAft>
                <a:spcPts val="0"/>
              </a:spcAft>
              <a:buNone/>
            </a:pPr>
            <a:r>
              <a:t/>
            </a:r>
            <a:endParaRPr b="1" sz="1800">
              <a:solidFill>
                <a:srgbClr val="002060"/>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As an </a:t>
            </a:r>
            <a:r>
              <a:rPr b="1" lang="en-US" sz="1800">
                <a:solidFill>
                  <a:srgbClr val="0070C0"/>
                </a:solidFill>
                <a:latin typeface="Verdana"/>
                <a:ea typeface="Verdana"/>
                <a:cs typeface="Verdana"/>
                <a:sym typeface="Verdana"/>
              </a:rPr>
              <a:t>alternative to EDI</a:t>
            </a:r>
            <a:r>
              <a:rPr b="1" lang="en-US" sz="1800">
                <a:solidFill>
                  <a:schemeClr val="dk1"/>
                </a:solidFill>
                <a:latin typeface="Verdana"/>
                <a:ea typeface="Verdana"/>
                <a:cs typeface="Verdana"/>
                <a:sym typeface="Verdana"/>
              </a:rPr>
              <a:t>, </a:t>
            </a:r>
            <a:r>
              <a:rPr b="1" lang="en-US" sz="1800">
                <a:solidFill>
                  <a:srgbClr val="FF0000"/>
                </a:solidFill>
                <a:latin typeface="Verdana"/>
                <a:ea typeface="Verdana"/>
                <a:cs typeface="Verdana"/>
                <a:sym typeface="Verdana"/>
              </a:rPr>
              <a:t>XML</a:t>
            </a:r>
            <a:r>
              <a:rPr b="1" lang="en-US" sz="1800">
                <a:solidFill>
                  <a:schemeClr val="dk1"/>
                </a:solidFill>
                <a:latin typeface="Verdana"/>
                <a:ea typeface="Verdana"/>
                <a:cs typeface="Verdana"/>
                <a:sym typeface="Verdana"/>
              </a:rPr>
              <a:t> (extensible markup language) was created by the www consortium in 1996. </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So, XML is the data interchange standard which allows the integration of inter-enterprise applications. XML was incorporated into various e-business framework dedicated to specific industries and is XML is widely used in web services. </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System/Application Integration</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Integration refers to mainly internal integration, between functions, divisions, and business units within countries, or between various locations of the company. Integration goes beyond data, information, and message exchange.</a:t>
            </a:r>
            <a:endParaRPr/>
          </a:p>
        </p:txBody>
      </p:sp>
      <p:sp>
        <p:nvSpPr>
          <p:cNvPr id="196" name="Google Shape;196;p14"/>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97" name="Google Shape;197;p14"/>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514350" lvl="0" marL="514350" marR="0" rtl="0" algn="l">
              <a:spcBef>
                <a:spcPts val="0"/>
              </a:spcBef>
              <a:spcAft>
                <a:spcPts val="0"/>
              </a:spcAft>
              <a:buNone/>
            </a:pPr>
            <a:r>
              <a:t/>
            </a:r>
            <a:endParaRPr b="1" sz="2000">
              <a:solidFill>
                <a:srgbClr val="002060"/>
              </a:solidFill>
              <a:latin typeface="Verdana"/>
              <a:ea typeface="Verdana"/>
              <a:cs typeface="Verdana"/>
              <a:sym typeface="Verdana"/>
            </a:endParaRPr>
          </a:p>
          <a:p>
            <a:pPr indent="-514350" lvl="0" marL="514350" marR="0" rtl="0" algn="ctr">
              <a:spcBef>
                <a:spcPts val="0"/>
              </a:spcBef>
              <a:spcAft>
                <a:spcPts val="0"/>
              </a:spcAft>
              <a:buNone/>
            </a:pPr>
            <a:r>
              <a:rPr b="1" lang="en-US" sz="2000">
                <a:solidFill>
                  <a:srgbClr val="0070C0"/>
                </a:solidFill>
                <a:latin typeface="Verdana"/>
                <a:ea typeface="Verdana"/>
                <a:cs typeface="Verdana"/>
                <a:sym typeface="Verdana"/>
              </a:rPr>
              <a:t>Data standardization and integration  or DBMS (contd.)</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So integration can be achieved in following three steps: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First step is </a:t>
            </a:r>
            <a:r>
              <a:rPr lang="en-US" sz="2000">
                <a:solidFill>
                  <a:srgbClr val="0070C0"/>
                </a:solidFill>
                <a:latin typeface="Verdana"/>
                <a:ea typeface="Verdana"/>
                <a:cs typeface="Verdana"/>
                <a:sym typeface="Verdana"/>
              </a:rPr>
              <a:t>internal integration</a:t>
            </a:r>
            <a:r>
              <a:rPr lang="en-US" sz="2000">
                <a:solidFill>
                  <a:schemeClr val="dk1"/>
                </a:solidFill>
                <a:latin typeface="Verdana"/>
                <a:ea typeface="Verdana"/>
                <a:cs typeface="Verdana"/>
                <a:sym typeface="Verdana"/>
              </a:rPr>
              <a:t>; between functions, divisions, and business units within countries, or between various locations of the company. </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The second step is integration with in business partners, customers, and suppliers known as</a:t>
            </a:r>
            <a:r>
              <a:rPr lang="en-US" sz="2000">
                <a:solidFill>
                  <a:srgbClr val="0070C0"/>
                </a:solidFill>
                <a:latin typeface="Verdana"/>
                <a:ea typeface="Verdana"/>
                <a:cs typeface="Verdana"/>
                <a:sym typeface="Verdana"/>
              </a:rPr>
              <a:t> business and process integration.</a:t>
            </a:r>
            <a:endParaRPr/>
          </a:p>
          <a:p>
            <a:pPr indent="-514350" lvl="0" marL="514350" marR="0" rtl="0" algn="l">
              <a:spcBef>
                <a:spcPts val="0"/>
              </a:spcBef>
              <a:spcAft>
                <a:spcPts val="0"/>
              </a:spcAft>
              <a:buNone/>
            </a:pPr>
            <a:r>
              <a:t/>
            </a:r>
            <a:endParaRPr sz="2000">
              <a:solidFill>
                <a:srgbClr val="0070C0"/>
              </a:solidFill>
              <a:latin typeface="Verdana"/>
              <a:ea typeface="Verdana"/>
              <a:cs typeface="Verdana"/>
              <a:sym typeface="Verdana"/>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The third and final step is to integrate </a:t>
            </a:r>
            <a:r>
              <a:rPr lang="en-US" sz="2000">
                <a:solidFill>
                  <a:srgbClr val="0070C0"/>
                </a:solidFill>
                <a:latin typeface="Verdana"/>
                <a:ea typeface="Verdana"/>
                <a:cs typeface="Verdana"/>
                <a:sym typeface="Verdana"/>
              </a:rPr>
              <a:t>supply value chain </a:t>
            </a:r>
            <a:r>
              <a:rPr lang="en-US" sz="2000">
                <a:solidFill>
                  <a:schemeClr val="dk1"/>
                </a:solidFill>
                <a:latin typeface="Verdana"/>
                <a:ea typeface="Verdana"/>
                <a:cs typeface="Verdana"/>
                <a:sym typeface="Verdana"/>
              </a:rPr>
              <a:t>in whole some basis.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3" name="Google Shape;203;p15"/>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04" name="Google Shape;204;p15"/>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rtl="0" algn="l">
              <a:lnSpc>
                <a:spcPct val="100000"/>
              </a:lnSpc>
              <a:spcBef>
                <a:spcPts val="0"/>
              </a:spcBef>
              <a:spcAft>
                <a:spcPts val="0"/>
              </a:spcAft>
              <a:buSzPct val="80000"/>
              <a:buChar char="⚫"/>
            </a:pPr>
            <a:r>
              <a:rPr lang="en-US">
                <a:solidFill>
                  <a:srgbClr val="C00000"/>
                </a:solidFill>
              </a:rPr>
              <a:t>Technical integration</a:t>
            </a:r>
            <a:r>
              <a:rPr lang="en-US"/>
              <a:t>, which is on a data integration level and concentrates on the data exchange between companies.</a:t>
            </a:r>
            <a:endParaRPr/>
          </a:p>
          <a:p>
            <a:pPr indent="-283464" lvl="0" marL="365760" rtl="0" algn="l">
              <a:lnSpc>
                <a:spcPct val="100000"/>
              </a:lnSpc>
              <a:spcBef>
                <a:spcPts val="600"/>
              </a:spcBef>
              <a:spcAft>
                <a:spcPts val="0"/>
              </a:spcAft>
              <a:buSzPct val="80000"/>
              <a:buChar char="⚫"/>
            </a:pPr>
            <a:r>
              <a:rPr lang="en-US">
                <a:solidFill>
                  <a:srgbClr val="C00000"/>
                </a:solidFill>
              </a:rPr>
              <a:t>Application integration</a:t>
            </a:r>
            <a:r>
              <a:rPr lang="en-US"/>
              <a:t>: the physical integration of software and hardware.</a:t>
            </a:r>
            <a:endParaRPr/>
          </a:p>
          <a:p>
            <a:pPr indent="-283464" lvl="0" marL="365760" rtl="0" algn="l">
              <a:lnSpc>
                <a:spcPct val="100000"/>
              </a:lnSpc>
              <a:spcBef>
                <a:spcPts val="600"/>
              </a:spcBef>
              <a:spcAft>
                <a:spcPts val="0"/>
              </a:spcAft>
              <a:buSzPct val="80000"/>
              <a:buChar char="⚫"/>
            </a:pPr>
            <a:r>
              <a:rPr lang="en-US">
                <a:solidFill>
                  <a:srgbClr val="C00000"/>
                </a:solidFill>
              </a:rPr>
              <a:t>Business integration</a:t>
            </a:r>
            <a:r>
              <a:rPr lang="en-US"/>
              <a:t>: the extent of cooperation between organizations. Sharing plans, schedules and inventory information, joint work on product development and customer service. </a:t>
            </a:r>
            <a:endParaRPr/>
          </a:p>
          <a:p>
            <a:pPr indent="-283464" lvl="0" marL="365760" rtl="0" algn="l">
              <a:lnSpc>
                <a:spcPct val="100000"/>
              </a:lnSpc>
              <a:spcBef>
                <a:spcPts val="600"/>
              </a:spcBef>
              <a:spcAft>
                <a:spcPts val="0"/>
              </a:spcAft>
              <a:buSzPct val="80000"/>
              <a:buChar char="⚫"/>
            </a:pPr>
            <a:r>
              <a:rPr b="1" lang="en-US"/>
              <a:t>To achieve business integration, companies need to be integrated on both technical and application levels.</a:t>
            </a:r>
            <a:endParaRPr b="1"/>
          </a:p>
          <a:p>
            <a:pPr indent="-145287" lvl="0" marL="365760" rtl="0" algn="l">
              <a:lnSpc>
                <a:spcPct val="100000"/>
              </a:lnSpc>
              <a:spcBef>
                <a:spcPts val="600"/>
              </a:spcBef>
              <a:spcAft>
                <a:spcPts val="0"/>
              </a:spcAft>
              <a:buSzPct val="80000"/>
              <a:buNone/>
            </a:pPr>
            <a:r>
              <a:t/>
            </a:r>
            <a:endParaRPr/>
          </a:p>
        </p:txBody>
      </p:sp>
      <p:sp>
        <p:nvSpPr>
          <p:cNvPr id="210" name="Google Shape;210;p1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Gill Sans"/>
              <a:buNone/>
            </a:pPr>
            <a:r>
              <a:rPr b="1" lang="en-US">
                <a:solidFill>
                  <a:srgbClr val="0070C0"/>
                </a:solidFill>
              </a:rPr>
              <a:t>B2B (Business-to-business) integration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E-business security</a:t>
            </a:r>
            <a:endParaRPr/>
          </a:p>
        </p:txBody>
      </p:sp>
      <p:sp>
        <p:nvSpPr>
          <p:cNvPr id="216" name="Google Shape;216;p17"/>
          <p:cNvSpPr txBox="1"/>
          <p:nvPr/>
        </p:nvSpPr>
        <p:spPr>
          <a:xfrm>
            <a:off x="838200" y="1371600"/>
            <a:ext cx="1981200" cy="422275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1440"/>
              <a:buFont typeface="Gill Sans"/>
              <a:buNone/>
            </a:pPr>
            <a:r>
              <a:rPr b="0" i="0" lang="en-US" sz="1800" u="none" cap="none" strike="noStrike">
                <a:solidFill>
                  <a:srgbClr val="C00000"/>
                </a:solidFill>
                <a:latin typeface="Gill Sans"/>
                <a:ea typeface="Gill Sans"/>
                <a:cs typeface="Gill Sans"/>
                <a:sym typeface="Gill Sans"/>
              </a:rPr>
              <a:t>Major issues in e-security</a:t>
            </a:r>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Confidentiality/disclosure</a:t>
            </a:r>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Data integrity</a:t>
            </a:r>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Authentication (identification)</a:t>
            </a:r>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Non-repudiability</a:t>
            </a:r>
            <a:endParaRPr b="0" i="0" sz="1800" u="none" cap="none" strike="noStrike">
              <a:solidFill>
                <a:schemeClr val="dk1"/>
              </a:solidFill>
              <a:latin typeface="Gill Sans"/>
              <a:ea typeface="Gill Sans"/>
              <a:cs typeface="Gill Sans"/>
              <a:sym typeface="Gill Sans"/>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Privacy</a:t>
            </a:r>
            <a:endParaRPr/>
          </a:p>
          <a:p>
            <a:pPr indent="-283464" lvl="0" marL="365760" marR="0" rtl="0" algn="l">
              <a:lnSpc>
                <a:spcPct val="100000"/>
              </a:lnSpc>
              <a:spcBef>
                <a:spcPts val="600"/>
              </a:spcBef>
              <a:spcAft>
                <a:spcPts val="0"/>
              </a:spcAft>
              <a:buClr>
                <a:schemeClr val="accent1"/>
              </a:buClr>
              <a:buSzPts val="1440"/>
              <a:buFont typeface="Noto Sans Symbols"/>
              <a:buChar char="⚫"/>
            </a:pPr>
            <a:r>
              <a:rPr b="0" i="0" lang="en-US" sz="1800" u="none" cap="none" strike="noStrike">
                <a:solidFill>
                  <a:schemeClr val="dk1"/>
                </a:solidFill>
                <a:latin typeface="Gill Sans"/>
                <a:ea typeface="Gill Sans"/>
                <a:cs typeface="Gill Sans"/>
                <a:sym typeface="Gill Sans"/>
              </a:rPr>
              <a:t>Anonymity</a:t>
            </a:r>
            <a:endParaRPr b="0" i="0" sz="1800" u="none" cap="none" strike="noStrike">
              <a:solidFill>
                <a:schemeClr val="dk1"/>
              </a:solidFill>
              <a:latin typeface="Gill Sans"/>
              <a:ea typeface="Gill Sans"/>
              <a:cs typeface="Gill Sans"/>
              <a:sym typeface="Gill Sans"/>
            </a:endParaRPr>
          </a:p>
          <a:p>
            <a:pPr indent="-136144" lvl="1" marL="640080" marR="0" rtl="0" algn="l">
              <a:lnSpc>
                <a:spcPct val="100000"/>
              </a:lnSpc>
              <a:spcBef>
                <a:spcPts val="550"/>
              </a:spcBef>
              <a:spcAft>
                <a:spcPts val="0"/>
              </a:spcAft>
              <a:buClr>
                <a:schemeClr val="accent1"/>
              </a:buClr>
              <a:buSzPts val="1600"/>
              <a:buFont typeface="Verdana"/>
              <a:buNone/>
            </a:pPr>
            <a:r>
              <a:t/>
            </a:r>
            <a:endParaRPr b="0" i="0" sz="1600" u="none" cap="none" strike="noStrike">
              <a:solidFill>
                <a:schemeClr val="dk1"/>
              </a:solidFill>
              <a:latin typeface="Gill Sans"/>
              <a:ea typeface="Gill Sans"/>
              <a:cs typeface="Gill Sans"/>
              <a:sym typeface="Gill Sans"/>
            </a:endParaRPr>
          </a:p>
          <a:p>
            <a:pPr indent="-192023" lvl="0" marL="365760" marR="0" rtl="0" algn="l">
              <a:lnSpc>
                <a:spcPct val="100000"/>
              </a:lnSpc>
              <a:spcBef>
                <a:spcPts val="600"/>
              </a:spcBef>
              <a:spcAft>
                <a:spcPts val="0"/>
              </a:spcAft>
              <a:buClr>
                <a:schemeClr val="accent1"/>
              </a:buClr>
              <a:buSzPts val="1440"/>
              <a:buFont typeface="Noto Sans Symbols"/>
              <a:buNone/>
            </a:pPr>
            <a:r>
              <a:t/>
            </a:r>
            <a:endParaRPr b="0" i="0" sz="1800" u="none" cap="none" strike="noStrike">
              <a:solidFill>
                <a:schemeClr val="dk1"/>
              </a:solidFill>
              <a:latin typeface="Gill Sans"/>
              <a:ea typeface="Gill Sans"/>
              <a:cs typeface="Gill Sans"/>
              <a:sym typeface="Gill Sans"/>
            </a:endParaRPr>
          </a:p>
        </p:txBody>
      </p:sp>
      <p:pic>
        <p:nvPicPr>
          <p:cNvPr id="217" name="Google Shape;217;p17"/>
          <p:cNvPicPr preferRelativeResize="0"/>
          <p:nvPr/>
        </p:nvPicPr>
        <p:blipFill rotWithShape="1">
          <a:blip r:embed="rId3">
            <a:alphaModFix/>
          </a:blip>
          <a:srcRect b="0" l="0" r="0" t="0"/>
          <a:stretch/>
        </p:blipFill>
        <p:spPr>
          <a:xfrm>
            <a:off x="2819400" y="1219200"/>
            <a:ext cx="6324600" cy="53544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b="1" sz="2000">
              <a:solidFill>
                <a:srgbClr val="002060"/>
              </a:solidFill>
              <a:latin typeface="Verdana"/>
              <a:ea typeface="Verdana"/>
              <a:cs typeface="Verdana"/>
              <a:sym typeface="Verdana"/>
            </a:endParaRPr>
          </a:p>
          <a:p>
            <a:pPr indent="-514350" lvl="0" marL="514350" marR="0" rtl="0" algn="ctr">
              <a:spcBef>
                <a:spcPts val="0"/>
              </a:spcBef>
              <a:spcAft>
                <a:spcPts val="0"/>
              </a:spcAft>
              <a:buNone/>
            </a:pPr>
            <a:r>
              <a:rPr b="1" lang="en-US" sz="2000">
                <a:solidFill>
                  <a:srgbClr val="0070C0"/>
                </a:solidFill>
                <a:latin typeface="Verdana"/>
                <a:ea typeface="Verdana"/>
                <a:cs typeface="Verdana"/>
                <a:sym typeface="Verdana"/>
              </a:rPr>
              <a:t>E-business Security</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Security in e-business and web services can be assured through:</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Confidentiality/disclosure:</a:t>
            </a:r>
            <a:r>
              <a:rPr lang="en-US" sz="1800">
                <a:solidFill>
                  <a:schemeClr val="dk1"/>
                </a:solidFill>
                <a:latin typeface="Verdana"/>
                <a:ea typeface="Verdana"/>
                <a:cs typeface="Verdana"/>
                <a:sym typeface="Verdana"/>
              </a:rPr>
              <a:t> ensuring data cannot be accesses in any way in transit by third party.</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Data integrity</a:t>
            </a:r>
            <a:r>
              <a:rPr lang="en-US" sz="1800">
                <a:solidFill>
                  <a:schemeClr val="dk1"/>
                </a:solidFill>
                <a:latin typeface="Verdana"/>
                <a:ea typeface="Verdana"/>
                <a:cs typeface="Verdana"/>
                <a:sym typeface="Verdana"/>
              </a:rPr>
              <a:t>: ensuring data cannot be modified between sender and receiver.</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Authentication:</a:t>
            </a:r>
            <a:r>
              <a:rPr lang="en-US" sz="1800">
                <a:solidFill>
                  <a:schemeClr val="dk1"/>
                </a:solidFill>
                <a:latin typeface="Verdana"/>
                <a:ea typeface="Verdana"/>
                <a:cs typeface="Verdana"/>
                <a:sym typeface="Verdana"/>
              </a:rPr>
              <a:t> confirming that identity of sender/receiver is known and only the authorized user can access the system.</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Non-repudiability:</a:t>
            </a:r>
            <a:r>
              <a:rPr lang="en-US" sz="1800">
                <a:solidFill>
                  <a:schemeClr val="dk1"/>
                </a:solidFill>
                <a:latin typeface="Verdana"/>
                <a:ea typeface="Verdana"/>
                <a:cs typeface="Verdana"/>
                <a:sym typeface="Verdana"/>
              </a:rPr>
              <a:t> making sure that the sender cannot deny that a document has been received.</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Privacy:</a:t>
            </a:r>
            <a:r>
              <a:rPr lang="en-US" sz="1800">
                <a:solidFill>
                  <a:schemeClr val="dk1"/>
                </a:solidFill>
                <a:latin typeface="Verdana"/>
                <a:ea typeface="Verdana"/>
                <a:cs typeface="Verdana"/>
                <a:sym typeface="Verdana"/>
              </a:rPr>
              <a:t> preventing either sender or receiver is known to unauthorized person; and</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Anonymity:</a:t>
            </a:r>
            <a:r>
              <a:rPr lang="en-US" sz="1800">
                <a:solidFill>
                  <a:schemeClr val="dk1"/>
                </a:solidFill>
                <a:latin typeface="Verdana"/>
                <a:ea typeface="Verdana"/>
                <a:cs typeface="Verdana"/>
                <a:sym typeface="Verdana"/>
              </a:rPr>
              <a:t> respecting user anonymity-especially important in case if micropayments.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3" name="Google Shape;223;p18"/>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24" name="Google Shape;224;p18"/>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0070C0"/>
                </a:solidFill>
                <a:latin typeface="Verdana"/>
                <a:ea typeface="Verdana"/>
                <a:cs typeface="Verdana"/>
                <a:sym typeface="Verdana"/>
              </a:rPr>
              <a:t>E-business Security</a:t>
            </a:r>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The simplest methods of authentication are passwords, but they do not guarantee high levels of security. However, technology alone does not guarantee the security if it is not supported by well developed, implemented, and reviewed security policies.</a:t>
            </a:r>
            <a:endParaRPr/>
          </a:p>
          <a:p>
            <a:pPr indent="-514350" lvl="0" marL="514350" marR="0" rtl="0" algn="l">
              <a:spcBef>
                <a:spcPts val="0"/>
              </a:spcBef>
              <a:spcAft>
                <a:spcPts val="0"/>
              </a:spcAft>
              <a:buNone/>
            </a:pPr>
            <a:r>
              <a:t/>
            </a:r>
            <a:endParaRPr b="1" sz="1800">
              <a:solidFill>
                <a:srgbClr val="C0000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C00000"/>
                </a:solidFill>
                <a:latin typeface="Verdana"/>
                <a:ea typeface="Verdana"/>
                <a:cs typeface="Verdana"/>
                <a:sym typeface="Verdana"/>
              </a:rPr>
              <a:t>Techniques to ensure e-business security:</a:t>
            </a:r>
            <a:endParaRPr/>
          </a:p>
          <a:p>
            <a:pPr indent="-514350" lvl="0" marL="514350" marR="0" rtl="0" algn="l">
              <a:spcBef>
                <a:spcPts val="0"/>
              </a:spcBef>
              <a:spcAft>
                <a:spcPts val="0"/>
              </a:spcAft>
              <a:buClr>
                <a:srgbClr val="0070C0"/>
              </a:buClr>
              <a:buSzPts val="1800"/>
              <a:buFont typeface="Verdana"/>
              <a:buAutoNum type="alphaLcPeriod"/>
            </a:pPr>
            <a:r>
              <a:rPr b="1" lang="en-US" sz="1800">
                <a:solidFill>
                  <a:srgbClr val="0070C0"/>
                </a:solidFill>
                <a:latin typeface="Verdana"/>
                <a:ea typeface="Verdana"/>
                <a:cs typeface="Verdana"/>
                <a:sym typeface="Verdana"/>
              </a:rPr>
              <a:t>Secure socket layer (SSL) protocol: </a:t>
            </a:r>
            <a:r>
              <a:rPr lang="en-US" sz="1800">
                <a:solidFill>
                  <a:schemeClr val="dk1"/>
                </a:solidFill>
                <a:latin typeface="Verdana"/>
                <a:ea typeface="Verdana"/>
                <a:cs typeface="Verdana"/>
                <a:sym typeface="Verdana"/>
              </a:rPr>
              <a:t>In this technique</a:t>
            </a:r>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Data are encrypted using public key cryptography. SSL provides authentication and data integrity protection. For example: HTTP protocol protected using SSL is referred to as HTTPS.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b. Public Key Infrastructure(PKI): </a:t>
            </a:r>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	</a:t>
            </a:r>
            <a:r>
              <a:rPr lang="en-US" sz="1800">
                <a:solidFill>
                  <a:schemeClr val="dk1"/>
                </a:solidFill>
                <a:latin typeface="Verdana"/>
                <a:ea typeface="Verdana"/>
                <a:cs typeface="Verdana"/>
                <a:sym typeface="Verdana"/>
              </a:rPr>
              <a:t>The public key infrastructure provides management of authentication services and distribution of certificates. PKI supports data encryption, integrity and non-repudiability. PKI is based on asymmetric key cryptography in which two keys are used for data encryption and decryption-public and private key. Public key is provided by central authority.</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0" name="Google Shape;230;p19"/>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31" name="Google Shape;231;p19"/>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1066800" y="762000"/>
            <a:ext cx="8077200" cy="5410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4: E-Business and Operations management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Difference between purchase and procurement; Market solutions - sell-side, buy-side, and market place; Integration of product catalogue; Procurement service providing.</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5: E-Contracting					4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Concept of generic services - information, negotiation, archiving, enforcement, reconciliation; Structure of a contract; Digital signature; Legal affairs.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6: Online Distribution				5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Components of a distribution system; Characterization of online distribution; hybrid distribution networks; Model for electronic software distribution.</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7: E-Payment System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Characteristics of payment system; Classification of payment systems - E-cash, E-check, overview of smart card; Applications of IPSec.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8: E-Business Plan Development 			3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Students must develop an E-Business Plan; The business plan must incorporate IT-features that would address complete requirements to run a specified business.</a:t>
            </a:r>
            <a:endParaRPr/>
          </a:p>
          <a:p>
            <a:pPr indent="0" lvl="0" marL="0" marR="0" rtl="0" algn="l">
              <a:spcBef>
                <a:spcPts val="0"/>
              </a:spcBef>
              <a:spcAft>
                <a:spcPts val="0"/>
              </a:spcAft>
              <a:buNone/>
            </a:pPr>
            <a:r>
              <a:t/>
            </a:r>
            <a:endParaRPr sz="1700">
              <a:solidFill>
                <a:schemeClr val="dk1"/>
              </a:solidFill>
              <a:latin typeface="Gill Sans"/>
              <a:ea typeface="Gill Sans"/>
              <a:cs typeface="Gill Sans"/>
              <a:sym typeface="Gill Sans"/>
            </a:endParaRPr>
          </a:p>
        </p:txBody>
      </p:sp>
      <p:sp>
        <p:nvSpPr>
          <p:cNvPr id="112" name="Google Shape;112;p2"/>
          <p:cNvSpPr txBox="1"/>
          <p:nvPr/>
        </p:nvSpPr>
        <p:spPr>
          <a:xfrm>
            <a:off x="1066800" y="3810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Gill Sans"/>
                <a:ea typeface="Gill Sans"/>
                <a:cs typeface="Gill Sans"/>
                <a:sym typeface="Gill Sans"/>
              </a:rPr>
              <a:t>Chapter outlines</a:t>
            </a:r>
            <a:endParaRPr b="0" i="0" sz="2600" u="none" cap="none" strike="noStrike">
              <a:solidFill>
                <a:srgbClr val="00B050"/>
              </a:solidFill>
              <a:latin typeface="Gill Sans"/>
              <a:ea typeface="Gill Sans"/>
              <a:cs typeface="Gill Sans"/>
              <a:sym typeface="Gill Sans"/>
            </a:endParaRPr>
          </a:p>
        </p:txBody>
      </p:sp>
      <p:sp>
        <p:nvSpPr>
          <p:cNvPr id="113" name="Google Shape;113;p2"/>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0070C0"/>
                </a:solidFill>
                <a:latin typeface="Verdana"/>
                <a:ea typeface="Verdana"/>
                <a:cs typeface="Verdana"/>
                <a:sym typeface="Verdana"/>
              </a:rPr>
              <a:t>E-business Security (contd.)</a:t>
            </a:r>
            <a:endParaRPr/>
          </a:p>
          <a:p>
            <a:pPr indent="-514350" lvl="0" marL="514350" marR="0" rtl="0" algn="l">
              <a:spcBef>
                <a:spcPts val="0"/>
              </a:spcBef>
              <a:spcAft>
                <a:spcPts val="0"/>
              </a:spcAft>
              <a:buNone/>
            </a:pPr>
            <a:r>
              <a:rPr b="1" lang="en-US" sz="1800">
                <a:solidFill>
                  <a:srgbClr val="C00000"/>
                </a:solidFill>
                <a:latin typeface="Verdana"/>
                <a:ea typeface="Verdana"/>
                <a:cs typeface="Verdana"/>
                <a:sym typeface="Verdana"/>
              </a:rPr>
              <a:t>Techniques to ensure e-business security:</a:t>
            </a:r>
            <a:endParaRPr/>
          </a:p>
          <a:p>
            <a:pPr indent="-514350" lvl="0" marL="514350" marR="0" rtl="0" algn="l">
              <a:spcBef>
                <a:spcPts val="0"/>
              </a:spcBef>
              <a:spcAft>
                <a:spcPts val="0"/>
              </a:spcAft>
              <a:buClr>
                <a:srgbClr val="0070C0"/>
              </a:buClr>
              <a:buSzPts val="1800"/>
              <a:buFont typeface="Verdana"/>
              <a:buAutoNum type="alphaLcPeriod" startAt="3"/>
            </a:pPr>
            <a:r>
              <a:rPr b="1" lang="en-US" sz="1800">
                <a:solidFill>
                  <a:srgbClr val="0070C0"/>
                </a:solidFill>
                <a:latin typeface="Verdana"/>
                <a:ea typeface="Verdana"/>
                <a:cs typeface="Verdana"/>
                <a:sym typeface="Verdana"/>
              </a:rPr>
              <a:t>Use of Smart cards: </a:t>
            </a:r>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	</a:t>
            </a:r>
            <a:r>
              <a:rPr lang="en-US" sz="1800">
                <a:solidFill>
                  <a:schemeClr val="dk1"/>
                </a:solidFill>
                <a:latin typeface="Verdana"/>
                <a:ea typeface="Verdana"/>
                <a:cs typeface="Verdana"/>
                <a:sym typeface="Verdana"/>
              </a:rPr>
              <a:t>In this technique smart cards can be used for authentication of transactions. Smart cards use chips for authentication purpose (instead of magnetic strips used earlier/now). </a:t>
            </a:r>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	</a:t>
            </a:r>
            <a:endParaRPr/>
          </a:p>
          <a:p>
            <a:pPr indent="-514350" lvl="0" marL="514350" marR="0" rtl="0" algn="l">
              <a:spcBef>
                <a:spcPts val="0"/>
              </a:spcBef>
              <a:spcAft>
                <a:spcPts val="0"/>
              </a:spcAft>
              <a:buNone/>
            </a:pPr>
            <a:r>
              <a:rPr lang="en-US" sz="1800">
                <a:solidFill>
                  <a:schemeClr val="dk1"/>
                </a:solidFill>
                <a:latin typeface="Verdana"/>
                <a:ea typeface="Verdana"/>
                <a:cs typeface="Verdana"/>
                <a:sym typeface="Verdana"/>
              </a:rPr>
              <a:t>	Now some banks had already started the service like PINsentry, which together with the credit card or authentication card, allows customers to identify themselves as account holder and perform banking transactions.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d. 	Biometric authentication: </a:t>
            </a:r>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	</a:t>
            </a:r>
            <a:r>
              <a:rPr lang="en-US" sz="1800">
                <a:solidFill>
                  <a:schemeClr val="dk1"/>
                </a:solidFill>
                <a:latin typeface="Verdana"/>
                <a:ea typeface="Verdana"/>
                <a:cs typeface="Verdana"/>
                <a:sym typeface="Verdana"/>
              </a:rPr>
              <a:t>In e-business transactions, for authentication purpose, biometric can also be used. For example, fingerprint, eye retina scanning, hand geometry, or voice recognition. Also there is ongoing work on DNA authentication.</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7" name="Google Shape;237;p20"/>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38" name="Google Shape;238;p20"/>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0070C0"/>
                </a:solidFill>
                <a:latin typeface="Verdana"/>
                <a:ea typeface="Verdana"/>
                <a:cs typeface="Verdana"/>
                <a:sym typeface="Verdana"/>
              </a:rPr>
              <a:t>E-business Security (contd.)</a:t>
            </a:r>
            <a:endParaRPr/>
          </a:p>
          <a:p>
            <a:pPr indent="-514350" lvl="0" marL="514350" marR="0" rtl="0" algn="l">
              <a:spcBef>
                <a:spcPts val="0"/>
              </a:spcBef>
              <a:spcAft>
                <a:spcPts val="0"/>
              </a:spcAft>
              <a:buNone/>
            </a:pPr>
            <a:r>
              <a:rPr b="1" lang="en-US" sz="1800">
                <a:solidFill>
                  <a:srgbClr val="C00000"/>
                </a:solidFill>
                <a:latin typeface="Verdana"/>
                <a:ea typeface="Verdana"/>
                <a:cs typeface="Verdana"/>
                <a:sym typeface="Verdana"/>
              </a:rPr>
              <a:t>Techniques to ensure e-business security:</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One of the most serious issues for every e-business is of course the threat of viruses and other forms of malware. They affect companies business operations, resulting in system failure, frauds, theft (passwords / data), and hijacking of computer itself. </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Therefore, security issues need to be considered from holistic approach and significant ethical and regularly dimensions are required.</a:t>
            </a:r>
            <a:endParaRPr sz="1800">
              <a:solidFill>
                <a:schemeClr val="dk1"/>
              </a:solidFill>
              <a:latin typeface="Verdana"/>
              <a:ea typeface="Verdana"/>
              <a:cs typeface="Verdana"/>
              <a:sym typeface="Verdana"/>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44" name="Google Shape;244;p21"/>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45" name="Google Shape;245;p21"/>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Online Payment Technology</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In online transactions, Payment is one of the </a:t>
            </a:r>
            <a:r>
              <a:rPr b="1" lang="en-US" sz="1800">
                <a:solidFill>
                  <a:srgbClr val="FF0000"/>
                </a:solidFill>
                <a:latin typeface="Verdana"/>
                <a:ea typeface="Verdana"/>
                <a:cs typeface="Verdana"/>
                <a:sym typeface="Verdana"/>
              </a:rPr>
              <a:t>most important sensitive security related technologies </a:t>
            </a:r>
            <a:r>
              <a:rPr b="1" lang="en-US" sz="1800">
                <a:solidFill>
                  <a:schemeClr val="dk1"/>
                </a:solidFill>
                <a:latin typeface="Verdana"/>
                <a:ea typeface="Verdana"/>
                <a:cs typeface="Verdana"/>
                <a:sym typeface="Verdana"/>
              </a:rPr>
              <a:t>especially in B2C scenario. In payment </a:t>
            </a:r>
            <a:r>
              <a:rPr b="1" lang="en-US" sz="1800">
                <a:solidFill>
                  <a:srgbClr val="FF0000"/>
                </a:solidFill>
                <a:latin typeface="Verdana"/>
                <a:ea typeface="Verdana"/>
                <a:cs typeface="Verdana"/>
                <a:sym typeface="Verdana"/>
              </a:rPr>
              <a:t>trust in security and privacy levels </a:t>
            </a:r>
            <a:r>
              <a:rPr b="1" lang="en-US" sz="1800">
                <a:solidFill>
                  <a:schemeClr val="dk1"/>
                </a:solidFill>
                <a:latin typeface="Verdana"/>
                <a:ea typeface="Verdana"/>
                <a:cs typeface="Verdana"/>
                <a:sym typeface="Verdana"/>
              </a:rPr>
              <a:t>plays a key role in consumer confidence.</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From </a:t>
            </a:r>
            <a:r>
              <a:rPr b="1" lang="en-US" sz="1800">
                <a:solidFill>
                  <a:schemeClr val="dk1"/>
                </a:solidFill>
                <a:latin typeface="Verdana"/>
                <a:ea typeface="Verdana"/>
                <a:cs typeface="Verdana"/>
                <a:sym typeface="Verdana"/>
              </a:rPr>
              <a:t>technical point of view </a:t>
            </a:r>
            <a:r>
              <a:rPr b="1" lang="en-US" sz="1800">
                <a:solidFill>
                  <a:srgbClr val="0070C0"/>
                </a:solidFill>
                <a:latin typeface="Verdana"/>
                <a:ea typeface="Verdana"/>
                <a:cs typeface="Verdana"/>
                <a:sym typeface="Verdana"/>
              </a:rPr>
              <a:t>online payments are </a:t>
            </a:r>
            <a:r>
              <a:rPr b="1" lang="en-US" sz="1800">
                <a:solidFill>
                  <a:schemeClr val="dk1"/>
                </a:solidFill>
                <a:latin typeface="Verdana"/>
                <a:ea typeface="Verdana"/>
                <a:cs typeface="Verdana"/>
                <a:sym typeface="Verdana"/>
              </a:rPr>
              <a:t>differentiated</a:t>
            </a:r>
            <a:r>
              <a:rPr b="1" lang="en-US" sz="1800">
                <a:solidFill>
                  <a:srgbClr val="0070C0"/>
                </a:solidFill>
                <a:latin typeface="Verdana"/>
                <a:ea typeface="Verdana"/>
                <a:cs typeface="Verdana"/>
                <a:sym typeface="Verdana"/>
              </a:rPr>
              <a:t> into small-value payments (</a:t>
            </a:r>
            <a:r>
              <a:rPr b="1" lang="en-US" sz="1800">
                <a:solidFill>
                  <a:srgbClr val="C00000"/>
                </a:solidFill>
                <a:latin typeface="Verdana"/>
                <a:ea typeface="Verdana"/>
                <a:cs typeface="Verdana"/>
                <a:sym typeface="Verdana"/>
              </a:rPr>
              <a:t>micro-payments)</a:t>
            </a:r>
            <a:r>
              <a:rPr b="1" lang="en-US" sz="1800">
                <a:solidFill>
                  <a:srgbClr val="0070C0"/>
                </a:solidFill>
                <a:latin typeface="Verdana"/>
                <a:ea typeface="Verdana"/>
                <a:cs typeface="Verdana"/>
                <a:sym typeface="Verdana"/>
              </a:rPr>
              <a:t> and larger (&gt;$10) </a:t>
            </a:r>
            <a:r>
              <a:rPr b="1" lang="en-US" sz="1800">
                <a:solidFill>
                  <a:srgbClr val="C00000"/>
                </a:solidFill>
                <a:latin typeface="Verdana"/>
                <a:ea typeface="Verdana"/>
                <a:cs typeface="Verdana"/>
                <a:sym typeface="Verdana"/>
              </a:rPr>
              <a:t>macro payments</a:t>
            </a:r>
            <a:r>
              <a:rPr b="1" lang="en-US" sz="1800">
                <a:solidFill>
                  <a:srgbClr val="0070C0"/>
                </a:solidFill>
                <a:latin typeface="Verdana"/>
                <a:ea typeface="Verdana"/>
                <a:cs typeface="Verdana"/>
                <a:sym typeface="Verdana"/>
              </a:rPr>
              <a:t>. </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Micropayments are often completed using mobile phones or debit/credit cards. For example: parking fees, bus fees, taxi fares, cinema or fun tickets,  small retail purchases. </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For such payment,  account is setup through online or phone for one time, then system allows users to make micro payments by sending a text message that includes the bill info.</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p:txBody>
      </p:sp>
      <p:sp>
        <p:nvSpPr>
          <p:cNvPr id="251" name="Google Shape;251;p22"/>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52" name="Google Shape;252;p22"/>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1900">
                <a:solidFill>
                  <a:srgbClr val="C00000"/>
                </a:solidFill>
                <a:latin typeface="Verdana"/>
                <a:ea typeface="Verdana"/>
                <a:cs typeface="Verdana"/>
                <a:sym typeface="Verdana"/>
              </a:rPr>
              <a:t>Online Payment Technology (contd.)</a:t>
            </a:r>
            <a:endParaRPr/>
          </a:p>
          <a:p>
            <a:pPr indent="-514350" lvl="0" marL="514350" marR="0" rtl="0" algn="l">
              <a:spcBef>
                <a:spcPts val="0"/>
              </a:spcBef>
              <a:spcAft>
                <a:spcPts val="0"/>
              </a:spcAft>
              <a:buNone/>
            </a:pPr>
            <a:r>
              <a:t/>
            </a:r>
            <a:endParaRPr b="1" sz="19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900">
                <a:solidFill>
                  <a:schemeClr val="dk1"/>
                </a:solidFill>
                <a:latin typeface="Arial"/>
                <a:ea typeface="Arial"/>
                <a:cs typeface="Arial"/>
                <a:sym typeface="Arial"/>
              </a:rPr>
              <a:t>In some of the cases </a:t>
            </a:r>
            <a:r>
              <a:rPr b="1" lang="en-US" sz="1900">
                <a:solidFill>
                  <a:srgbClr val="C00000"/>
                </a:solidFill>
                <a:latin typeface="Arial"/>
                <a:ea typeface="Arial"/>
                <a:cs typeface="Arial"/>
                <a:sym typeface="Arial"/>
              </a:rPr>
              <a:t>smart cards </a:t>
            </a:r>
            <a:r>
              <a:rPr b="1" lang="en-US" sz="1900">
                <a:solidFill>
                  <a:schemeClr val="dk1"/>
                </a:solidFill>
                <a:latin typeface="Arial"/>
                <a:ea typeface="Arial"/>
                <a:cs typeface="Arial"/>
                <a:sym typeface="Arial"/>
              </a:rPr>
              <a:t>can also be used having the </a:t>
            </a:r>
            <a:r>
              <a:rPr b="1" lang="en-US" sz="1900">
                <a:solidFill>
                  <a:srgbClr val="C00000"/>
                </a:solidFill>
                <a:latin typeface="Arial"/>
                <a:ea typeface="Arial"/>
                <a:cs typeface="Arial"/>
                <a:sym typeface="Arial"/>
              </a:rPr>
              <a:t>limited top-up value say $100</a:t>
            </a:r>
            <a:r>
              <a:rPr b="1" lang="en-US" sz="1900">
                <a:solidFill>
                  <a:schemeClr val="dk1"/>
                </a:solidFill>
                <a:latin typeface="Arial"/>
                <a:ea typeface="Arial"/>
                <a:cs typeface="Arial"/>
                <a:sym typeface="Arial"/>
              </a:rPr>
              <a:t>. These cards can be toped-up online whenever required. Examples include </a:t>
            </a:r>
            <a:r>
              <a:rPr b="1" lang="en-US" sz="1900">
                <a:solidFill>
                  <a:srgbClr val="0070C0"/>
                </a:solidFill>
                <a:latin typeface="Arial"/>
                <a:ea typeface="Arial"/>
                <a:cs typeface="Arial"/>
                <a:sym typeface="Arial"/>
              </a:rPr>
              <a:t>e-wallet, XMLpay.</a:t>
            </a:r>
            <a:endParaRPr/>
          </a:p>
          <a:p>
            <a:pPr indent="-514350" lvl="0" marL="514350" marR="0" rtl="0" algn="l">
              <a:spcBef>
                <a:spcPts val="0"/>
              </a:spcBef>
              <a:spcAft>
                <a:spcPts val="0"/>
              </a:spcAft>
              <a:buNone/>
            </a:pPr>
            <a:r>
              <a:t/>
            </a:r>
            <a:endParaRPr b="1" sz="1900">
              <a:solidFill>
                <a:schemeClr val="dk1"/>
              </a:solidFill>
              <a:latin typeface="Arial"/>
              <a:ea typeface="Arial"/>
              <a:cs typeface="Arial"/>
              <a:sym typeface="Arial"/>
            </a:endParaRPr>
          </a:p>
          <a:p>
            <a:pPr indent="-514350" lvl="0" marL="514350" marR="0" rtl="0" algn="l">
              <a:spcBef>
                <a:spcPts val="0"/>
              </a:spcBef>
              <a:spcAft>
                <a:spcPts val="0"/>
              </a:spcAft>
              <a:buNone/>
            </a:pPr>
            <a:r>
              <a:rPr b="1" lang="en-US" sz="1900">
                <a:solidFill>
                  <a:schemeClr val="dk1"/>
                </a:solidFill>
                <a:latin typeface="Arial"/>
                <a:ea typeface="Arial"/>
                <a:cs typeface="Arial"/>
                <a:sym typeface="Arial"/>
              </a:rPr>
              <a:t>In micropayments </a:t>
            </a:r>
            <a:r>
              <a:rPr b="1" lang="en-US" sz="1900">
                <a:solidFill>
                  <a:srgbClr val="0070C0"/>
                </a:solidFill>
                <a:latin typeface="Arial"/>
                <a:ea typeface="Arial"/>
                <a:cs typeface="Arial"/>
                <a:sym typeface="Arial"/>
              </a:rPr>
              <a:t>user validation and receipt </a:t>
            </a:r>
            <a:r>
              <a:rPr b="1" lang="en-US" sz="1900">
                <a:solidFill>
                  <a:schemeClr val="dk1"/>
                </a:solidFill>
                <a:latin typeface="Arial"/>
                <a:ea typeface="Arial"/>
                <a:cs typeface="Arial"/>
                <a:sym typeface="Arial"/>
              </a:rPr>
              <a:t>is the practice which later matched with </a:t>
            </a:r>
            <a:r>
              <a:rPr b="1" lang="en-US" sz="1900">
                <a:solidFill>
                  <a:srgbClr val="0070C0"/>
                </a:solidFill>
                <a:latin typeface="Arial"/>
                <a:ea typeface="Arial"/>
                <a:cs typeface="Arial"/>
                <a:sym typeface="Arial"/>
              </a:rPr>
              <a:t>credit/debit card bill.</a:t>
            </a:r>
            <a:endParaRPr/>
          </a:p>
          <a:p>
            <a:pPr indent="-514350" lvl="0" marL="514350" marR="0" rtl="0" algn="l">
              <a:spcBef>
                <a:spcPts val="0"/>
              </a:spcBef>
              <a:spcAft>
                <a:spcPts val="0"/>
              </a:spcAft>
              <a:buNone/>
            </a:pPr>
            <a:r>
              <a:t/>
            </a:r>
            <a:endParaRPr b="1" sz="1900">
              <a:solidFill>
                <a:schemeClr val="dk1"/>
              </a:solidFill>
              <a:latin typeface="Arial"/>
              <a:ea typeface="Arial"/>
              <a:cs typeface="Arial"/>
              <a:sym typeface="Arial"/>
            </a:endParaRPr>
          </a:p>
          <a:p>
            <a:pPr indent="-514350" lvl="0" marL="514350" marR="0" rtl="0" algn="l">
              <a:spcBef>
                <a:spcPts val="0"/>
              </a:spcBef>
              <a:spcAft>
                <a:spcPts val="0"/>
              </a:spcAft>
              <a:buNone/>
            </a:pPr>
            <a:r>
              <a:rPr b="1" lang="en-US" sz="1900" u="sng">
                <a:solidFill>
                  <a:srgbClr val="0070C0"/>
                </a:solidFill>
                <a:latin typeface="Arial"/>
                <a:ea typeface="Arial"/>
                <a:cs typeface="Arial"/>
                <a:sym typeface="Arial"/>
              </a:rPr>
              <a:t>challenges:</a:t>
            </a:r>
            <a:endParaRPr/>
          </a:p>
          <a:p>
            <a:pPr indent="-514350" lvl="0" marL="514350" marR="0" rtl="0" algn="l">
              <a:spcBef>
                <a:spcPts val="0"/>
              </a:spcBef>
              <a:spcAft>
                <a:spcPts val="0"/>
              </a:spcAft>
              <a:buNone/>
            </a:pPr>
            <a:r>
              <a:rPr b="1" lang="en-US" sz="1900">
                <a:solidFill>
                  <a:srgbClr val="C00000"/>
                </a:solidFill>
                <a:latin typeface="Arial"/>
                <a:ea typeface="Arial"/>
                <a:cs typeface="Arial"/>
                <a:sym typeface="Arial"/>
              </a:rPr>
              <a:t>Several parties </a:t>
            </a:r>
            <a:r>
              <a:rPr b="1" lang="en-US" sz="1900">
                <a:solidFill>
                  <a:schemeClr val="dk1"/>
                </a:solidFill>
                <a:latin typeface="Arial"/>
                <a:ea typeface="Arial"/>
                <a:cs typeface="Arial"/>
                <a:sym typeface="Arial"/>
              </a:rPr>
              <a:t>are involved in internet payment. The parties are seller(merchant), the buyer, and a third party (the issuer) who provides the payment services, as well as banks. In some cases, </a:t>
            </a:r>
            <a:r>
              <a:rPr b="1" lang="en-US" sz="1900">
                <a:solidFill>
                  <a:srgbClr val="C00000"/>
                </a:solidFill>
                <a:latin typeface="Arial"/>
                <a:ea typeface="Arial"/>
                <a:cs typeface="Arial"/>
                <a:sym typeface="Arial"/>
              </a:rPr>
              <a:t>issuer can be bank or other financial institutions, </a:t>
            </a:r>
            <a:r>
              <a:rPr b="1" lang="en-US" sz="1900">
                <a:solidFill>
                  <a:schemeClr val="dk1"/>
                </a:solidFill>
                <a:latin typeface="Arial"/>
                <a:ea typeface="Arial"/>
                <a:cs typeface="Arial"/>
                <a:sym typeface="Arial"/>
              </a:rPr>
              <a:t>who are involved in process of validation and authorization of transactions.</a:t>
            </a:r>
            <a:endParaRPr/>
          </a:p>
          <a:p>
            <a:pPr indent="-514350" lvl="0" marL="514350" marR="0" rtl="0" algn="l">
              <a:spcBef>
                <a:spcPts val="0"/>
              </a:spcBef>
              <a:spcAft>
                <a:spcPts val="0"/>
              </a:spcAft>
              <a:buNone/>
            </a:pPr>
            <a:r>
              <a:t/>
            </a:r>
            <a:endParaRPr b="1" sz="1400">
              <a:solidFill>
                <a:schemeClr val="dk1"/>
              </a:solidFill>
              <a:latin typeface="Arial"/>
              <a:ea typeface="Arial"/>
              <a:cs typeface="Arial"/>
              <a:sym typeface="Arial"/>
            </a:endParaRPr>
          </a:p>
          <a:p>
            <a:pPr indent="-514350" lvl="0" marL="514350" marR="0" rtl="0" algn="l">
              <a:spcBef>
                <a:spcPts val="0"/>
              </a:spcBef>
              <a:spcAft>
                <a:spcPts val="0"/>
              </a:spcAft>
              <a:buNone/>
            </a:pPr>
            <a:r>
              <a:rPr b="1" lang="en-US" sz="1900">
                <a:solidFill>
                  <a:schemeClr val="dk1"/>
                </a:solidFill>
                <a:latin typeface="Arial"/>
                <a:ea typeface="Arial"/>
                <a:cs typeface="Arial"/>
                <a:sym typeface="Arial"/>
              </a:rPr>
              <a:t>Legal requirements </a:t>
            </a:r>
            <a:r>
              <a:rPr b="1" lang="en-US" sz="1900">
                <a:solidFill>
                  <a:srgbClr val="C00000"/>
                </a:solidFill>
                <a:latin typeface="Arial"/>
                <a:ea typeface="Arial"/>
                <a:cs typeface="Arial"/>
                <a:sym typeface="Arial"/>
              </a:rPr>
              <a:t>also needed to be accomplished and reflected. From </a:t>
            </a:r>
            <a:r>
              <a:rPr b="1" lang="en-US" sz="1900">
                <a:solidFill>
                  <a:schemeClr val="dk1"/>
                </a:solidFill>
                <a:latin typeface="Arial"/>
                <a:ea typeface="Arial"/>
                <a:cs typeface="Arial"/>
                <a:sym typeface="Arial"/>
              </a:rPr>
              <a:t>social considerations the issues </a:t>
            </a:r>
            <a:r>
              <a:rPr b="1" lang="en-US" sz="1900">
                <a:solidFill>
                  <a:srgbClr val="C00000"/>
                </a:solidFill>
                <a:latin typeface="Arial"/>
                <a:ea typeface="Arial"/>
                <a:cs typeface="Arial"/>
                <a:sym typeface="Arial"/>
              </a:rPr>
              <a:t>of anonymity, privacy, and acceptance need to be maintained by sellers.</a:t>
            </a:r>
            <a:endParaRPr/>
          </a:p>
          <a:p>
            <a:pPr indent="-514350" lvl="0" marL="514350" marR="0" rtl="0" algn="l">
              <a:spcBef>
                <a:spcPts val="0"/>
              </a:spcBef>
              <a:spcAft>
                <a:spcPts val="0"/>
              </a:spcAft>
              <a:buNone/>
            </a:pPr>
            <a:r>
              <a:t/>
            </a:r>
            <a:endParaRPr b="1" sz="1900">
              <a:solidFill>
                <a:srgbClr val="0070C0"/>
              </a:solidFill>
              <a:latin typeface="Arial"/>
              <a:ea typeface="Arial"/>
              <a:cs typeface="Arial"/>
              <a:sym typeface="Arial"/>
            </a:endParaRPr>
          </a:p>
          <a:p>
            <a:pPr indent="-514350" lvl="0" marL="514350" marR="0" rtl="0" algn="l">
              <a:spcBef>
                <a:spcPts val="0"/>
              </a:spcBef>
              <a:spcAft>
                <a:spcPts val="0"/>
              </a:spcAft>
              <a:buNone/>
            </a:pPr>
            <a:r>
              <a:t/>
            </a:r>
            <a:endParaRPr sz="1900">
              <a:solidFill>
                <a:schemeClr val="dk1"/>
              </a:solidFill>
              <a:latin typeface="Arial"/>
              <a:ea typeface="Arial"/>
              <a:cs typeface="Arial"/>
              <a:sym typeface="Arial"/>
            </a:endParaRPr>
          </a:p>
          <a:p>
            <a:pPr indent="-514350" lvl="0" marL="51435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58" name="Google Shape;258;p23"/>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59" name="Google Shape;259;p23"/>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nvSpPr>
        <p:spPr>
          <a:xfrm>
            <a:off x="990600" y="8382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chemeClr val="dk1"/>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It is ‘</a:t>
            </a:r>
            <a:r>
              <a:rPr b="1" lang="en-US" sz="1800">
                <a:solidFill>
                  <a:srgbClr val="0070C0"/>
                </a:solidFill>
                <a:latin typeface="Verdana"/>
                <a:ea typeface="Verdana"/>
                <a:cs typeface="Verdana"/>
                <a:sym typeface="Verdana"/>
              </a:rPr>
              <a:t>the assessment or appraisal of the value, worth, and usefulness of an information system’</a:t>
            </a:r>
            <a:r>
              <a:rPr b="1" lang="en-US" sz="1800">
                <a:solidFill>
                  <a:schemeClr val="dk1"/>
                </a:solidFill>
                <a:latin typeface="Verdana"/>
                <a:ea typeface="Verdana"/>
                <a:cs typeface="Verdana"/>
                <a:sym typeface="Verdana"/>
              </a:rPr>
              <a:t> (Smithson &amp; Hirschheim, 1998)</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In organizational process, once the online business model is used, the </a:t>
            </a:r>
            <a:r>
              <a:rPr b="1" lang="en-US" sz="1800">
                <a:solidFill>
                  <a:srgbClr val="C00000"/>
                </a:solidFill>
                <a:latin typeface="Verdana"/>
                <a:ea typeface="Verdana"/>
                <a:cs typeface="Verdana"/>
                <a:sym typeface="Verdana"/>
              </a:rPr>
              <a:t>central question remains</a:t>
            </a:r>
            <a:r>
              <a:rPr b="1" lang="en-US" sz="1800">
                <a:solidFill>
                  <a:schemeClr val="dk1"/>
                </a:solidFill>
                <a:latin typeface="Verdana"/>
                <a:ea typeface="Verdana"/>
                <a:cs typeface="Verdana"/>
                <a:sym typeface="Verdana"/>
              </a:rPr>
              <a:t> to </a:t>
            </a:r>
            <a:r>
              <a:rPr b="1" lang="en-US" sz="1800">
                <a:solidFill>
                  <a:srgbClr val="FF0000"/>
                </a:solidFill>
                <a:latin typeface="Verdana"/>
                <a:ea typeface="Verdana"/>
                <a:cs typeface="Verdana"/>
                <a:sym typeface="Verdana"/>
              </a:rPr>
              <a:t>evaluate its impact on business</a:t>
            </a:r>
            <a:r>
              <a:rPr b="1" lang="en-US" sz="1800">
                <a:solidFill>
                  <a:schemeClr val="dk1"/>
                </a:solidFill>
                <a:latin typeface="Verdana"/>
                <a:ea typeface="Verdana"/>
                <a:cs typeface="Verdana"/>
                <a:sym typeface="Verdana"/>
              </a:rPr>
              <a:t>.</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IT/IS evaluation is an area that uses </a:t>
            </a:r>
            <a:r>
              <a:rPr b="1" lang="en-US" sz="1800">
                <a:solidFill>
                  <a:srgbClr val="0070C0"/>
                </a:solidFill>
                <a:latin typeface="Verdana"/>
                <a:ea typeface="Verdana"/>
                <a:cs typeface="Verdana"/>
                <a:sym typeface="Verdana"/>
              </a:rPr>
              <a:t>different methods </a:t>
            </a:r>
            <a:r>
              <a:rPr b="1" lang="en-US" sz="1800">
                <a:solidFill>
                  <a:schemeClr val="dk1"/>
                </a:solidFill>
                <a:latin typeface="Verdana"/>
                <a:ea typeface="Verdana"/>
                <a:cs typeface="Verdana"/>
                <a:sym typeface="Verdana"/>
              </a:rPr>
              <a:t>and tools </a:t>
            </a:r>
            <a:r>
              <a:rPr b="1" lang="en-US" sz="1800">
                <a:solidFill>
                  <a:srgbClr val="0070C0"/>
                </a:solidFill>
                <a:latin typeface="Verdana"/>
                <a:ea typeface="Verdana"/>
                <a:cs typeface="Verdana"/>
                <a:sym typeface="Verdana"/>
              </a:rPr>
              <a:t>to assess costs, risks, benefits </a:t>
            </a:r>
            <a:r>
              <a:rPr b="1" lang="en-US" sz="1800">
                <a:solidFill>
                  <a:schemeClr val="dk1"/>
                </a:solidFill>
                <a:latin typeface="Verdana"/>
                <a:ea typeface="Verdana"/>
                <a:cs typeface="Verdana"/>
                <a:sym typeface="Verdana"/>
              </a:rPr>
              <a:t>associated with a selected technology. Such evaluation is also called as justification, or in case of post-evaluation ‘an assessment’ or ‘appraisal’.</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u="sng">
                <a:solidFill>
                  <a:srgbClr val="FF0000"/>
                </a:solidFill>
                <a:latin typeface="Verdana"/>
                <a:ea typeface="Verdana"/>
                <a:cs typeface="Verdana"/>
                <a:sym typeface="Verdana"/>
              </a:rPr>
              <a:t>Challenges:</a:t>
            </a:r>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An emerging issue in IT evaluation is analysis of its impact in natural environment and society, both directly or through the support of different business models (Piotrowicz &amp; Cuthbertson, 2009).</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5" name="Google Shape;265;p24"/>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66" name="Google Shape;266;p24"/>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nvSpPr>
        <p:spPr>
          <a:xfrm>
            <a:off x="990600" y="838200"/>
            <a:ext cx="8153400" cy="5791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u="sng">
                <a:solidFill>
                  <a:srgbClr val="FF0000"/>
                </a:solidFill>
                <a:latin typeface="Verdana"/>
                <a:ea typeface="Verdana"/>
                <a:cs typeface="Verdana"/>
                <a:sym typeface="Verdana"/>
              </a:rPr>
              <a:t>Significance of IT/IS evaluation:</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With the growth of e-business investment in IT has been a significant portion of organization’s cost, so there is a much concern about obtaining and </a:t>
            </a:r>
            <a:r>
              <a:rPr b="1" lang="en-US" sz="1800">
                <a:solidFill>
                  <a:srgbClr val="0070C0"/>
                </a:solidFill>
                <a:latin typeface="Verdana"/>
                <a:ea typeface="Verdana"/>
                <a:cs typeface="Verdana"/>
                <a:sym typeface="Verdana"/>
              </a:rPr>
              <a:t>demonstrating value for money</a:t>
            </a:r>
            <a:r>
              <a:rPr b="1" lang="en-US" sz="1800">
                <a:solidFill>
                  <a:schemeClr val="dk1"/>
                </a:solidFill>
                <a:latin typeface="Verdana"/>
                <a:ea typeface="Verdana"/>
                <a:cs typeface="Verdana"/>
                <a:sym typeface="Verdana"/>
              </a:rPr>
              <a:t>. </a:t>
            </a:r>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Managers want to know what value is delivered after spending an increasing investment in IT especially when returns are not clearly visible and the promised benefits are not achieved.</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FF0000"/>
                </a:solidFill>
                <a:latin typeface="Verdana"/>
                <a:ea typeface="Verdana"/>
                <a:cs typeface="Verdana"/>
                <a:sym typeface="Verdana"/>
              </a:rPr>
              <a:t>When to evaluate the e-business?</a:t>
            </a:r>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The most common period of evaluation are:</a:t>
            </a:r>
            <a:endParaRPr/>
          </a:p>
          <a:p>
            <a:pPr indent="-514350" lvl="0" marL="514350" marR="0" rtl="0" algn="l">
              <a:spcBef>
                <a:spcPts val="0"/>
              </a:spcBef>
              <a:spcAft>
                <a:spcPts val="0"/>
              </a:spcAft>
              <a:buClr>
                <a:srgbClr val="0070C0"/>
              </a:buClr>
              <a:buSzPts val="1800"/>
              <a:buFont typeface="Arial"/>
              <a:buChar char="•"/>
            </a:pPr>
            <a:r>
              <a:rPr b="1" lang="en-US" sz="1800">
                <a:solidFill>
                  <a:srgbClr val="0070C0"/>
                </a:solidFill>
                <a:latin typeface="Verdana"/>
                <a:ea typeface="Verdana"/>
                <a:cs typeface="Verdana"/>
                <a:sym typeface="Verdana"/>
              </a:rPr>
              <a:t>Before system implementation;</a:t>
            </a:r>
            <a:endParaRPr/>
          </a:p>
          <a:p>
            <a:pPr indent="-514350" lvl="0" marL="514350" marR="0" rtl="0" algn="l">
              <a:spcBef>
                <a:spcPts val="0"/>
              </a:spcBef>
              <a:spcAft>
                <a:spcPts val="0"/>
              </a:spcAft>
              <a:buClr>
                <a:srgbClr val="0070C0"/>
              </a:buClr>
              <a:buSzPts val="1800"/>
              <a:buFont typeface="Arial"/>
              <a:buChar char="•"/>
            </a:pPr>
            <a:r>
              <a:rPr b="1" lang="en-US" sz="1800">
                <a:solidFill>
                  <a:srgbClr val="0070C0"/>
                </a:solidFill>
                <a:latin typeface="Verdana"/>
                <a:ea typeface="Verdana"/>
                <a:cs typeface="Verdana"/>
                <a:sym typeface="Verdana"/>
              </a:rPr>
              <a:t>When a system is selected and its impact can be assessed;</a:t>
            </a:r>
            <a:endParaRPr/>
          </a:p>
          <a:p>
            <a:pPr indent="-514350" lvl="0" marL="514350" marR="0" rtl="0" algn="l">
              <a:spcBef>
                <a:spcPts val="0"/>
              </a:spcBef>
              <a:spcAft>
                <a:spcPts val="0"/>
              </a:spcAft>
              <a:buClr>
                <a:srgbClr val="0070C0"/>
              </a:buClr>
              <a:buSzPts val="1800"/>
              <a:buFont typeface="Arial"/>
              <a:buChar char="•"/>
            </a:pPr>
            <a:r>
              <a:rPr b="1" lang="en-US" sz="1800">
                <a:solidFill>
                  <a:srgbClr val="0070C0"/>
                </a:solidFill>
                <a:latin typeface="Verdana"/>
                <a:ea typeface="Verdana"/>
                <a:cs typeface="Verdana"/>
                <a:sym typeface="Verdana"/>
              </a:rPr>
              <a:t>After system implementation, to evaluate the benefits achieved</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2" name="Google Shape;272;p25"/>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73" name="Google Shape;273;p25"/>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nvSpPr>
        <p:spPr>
          <a:xfrm>
            <a:off x="990600" y="838200"/>
            <a:ext cx="8153400" cy="20574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u="sng">
                <a:solidFill>
                  <a:srgbClr val="FF0000"/>
                </a:solidFill>
                <a:latin typeface="Verdana"/>
                <a:ea typeface="Verdana"/>
                <a:cs typeface="Verdana"/>
                <a:sym typeface="Verdana"/>
              </a:rPr>
              <a:t>Common methods of IT/IS evaluation:</a:t>
            </a:r>
            <a:endParaRPr/>
          </a:p>
          <a:p>
            <a:pPr indent="-514350" lvl="0" marL="514350" marR="0" rtl="0" algn="l">
              <a:spcBef>
                <a:spcPts val="0"/>
              </a:spcBef>
              <a:spcAft>
                <a:spcPts val="0"/>
              </a:spcAft>
              <a:buNone/>
            </a:pPr>
            <a:r>
              <a:rPr b="1" lang="en-US" sz="1800">
                <a:solidFill>
                  <a:schemeClr val="dk1"/>
                </a:solidFill>
                <a:latin typeface="Verdana"/>
                <a:ea typeface="Verdana"/>
                <a:cs typeface="Verdana"/>
                <a:sym typeface="Verdana"/>
              </a:rPr>
              <a:t>Normally financial methods like ROI, NPV, cost-beneft analysis dominate the tools. However variety of methods exists.</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9" name="Google Shape;279;p26"/>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80" name="Google Shape;280;p26"/>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graphicFrame>
        <p:nvGraphicFramePr>
          <p:cNvPr id="281" name="Google Shape;281;p26"/>
          <p:cNvGraphicFramePr/>
          <p:nvPr/>
        </p:nvGraphicFramePr>
        <p:xfrm>
          <a:off x="1371600" y="2667000"/>
          <a:ext cx="3000000" cy="3000000"/>
        </p:xfrm>
        <a:graphic>
          <a:graphicData uri="http://schemas.openxmlformats.org/drawingml/2006/table">
            <a:tbl>
              <a:tblPr bandRow="1" firstRow="1">
                <a:noFill/>
                <a:tableStyleId>{301C8585-C11B-4F38-ABB8-113108755610}</a:tableStyleId>
              </a:tblPr>
              <a:tblGrid>
                <a:gridCol w="4114800"/>
                <a:gridCol w="3352800"/>
              </a:tblGrid>
              <a:tr h="370850">
                <a:tc gridSpan="2">
                  <a:txBody>
                    <a:bodyPr/>
                    <a:lstStyle/>
                    <a:p>
                      <a:pPr indent="0" lvl="0" marL="0" marR="0" rtl="0" algn="ctr">
                        <a:spcBef>
                          <a:spcPts val="0"/>
                        </a:spcBef>
                        <a:spcAft>
                          <a:spcPts val="0"/>
                        </a:spcAft>
                        <a:buNone/>
                      </a:pPr>
                      <a:r>
                        <a:rPr lang="en-US" sz="1800" u="none" cap="none" strike="noStrike">
                          <a:solidFill>
                            <a:schemeClr val="dk1"/>
                          </a:solidFill>
                        </a:rPr>
                        <a:t>Common methods of IT/IS evaluation</a:t>
                      </a:r>
                      <a:endParaRPr sz="1800" u="none" cap="none" strike="noStrike">
                        <a:solidFill>
                          <a:schemeClr val="dk1"/>
                        </a:solidFill>
                      </a:endParaRPr>
                    </a:p>
                  </a:txBody>
                  <a:tcPr marT="45725" marB="45725" marR="91450" marL="91450"/>
                </a:tc>
                <a:tc hMerge="1"/>
              </a:tr>
              <a:tr h="370850">
                <a:tc>
                  <a:txBody>
                    <a:bodyPr/>
                    <a:lstStyle/>
                    <a:p>
                      <a:pPr indent="0" lvl="0" marL="0" marR="0" rtl="0" algn="ctr">
                        <a:spcBef>
                          <a:spcPts val="0"/>
                        </a:spcBef>
                        <a:spcAft>
                          <a:spcPts val="0"/>
                        </a:spcAft>
                        <a:buNone/>
                      </a:pPr>
                      <a:r>
                        <a:rPr b="1" lang="en-US" sz="1800" u="none" cap="none" strike="noStrike">
                          <a:solidFill>
                            <a:srgbClr val="C00000"/>
                          </a:solidFill>
                        </a:rPr>
                        <a:t>Financial methods</a:t>
                      </a:r>
                      <a:endParaRPr b="1" sz="1800" u="none" cap="none" strike="noStrike">
                        <a:solidFill>
                          <a:srgbClr val="C00000"/>
                        </a:solidFill>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rgbClr val="C00000"/>
                          </a:solidFill>
                        </a:rPr>
                        <a:t>Non-financial methods</a:t>
                      </a:r>
                      <a:endParaRPr b="1" sz="1800" u="none" cap="none" strike="noStrike">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Return on Investment (ROI)</a:t>
                      </a:r>
                      <a:endParaRPr sz="1800"/>
                    </a:p>
                  </a:txBody>
                  <a:tcPr marT="45725" marB="45725" marR="91450" marL="91450"/>
                </a:tc>
                <a:tc>
                  <a:txBody>
                    <a:bodyPr/>
                    <a:lstStyle/>
                    <a:p>
                      <a:pPr indent="0" lvl="0" marL="0" marR="0" rtl="0" algn="l">
                        <a:spcBef>
                          <a:spcPts val="0"/>
                        </a:spcBef>
                        <a:spcAft>
                          <a:spcPts val="0"/>
                        </a:spcAft>
                        <a:buNone/>
                      </a:pPr>
                      <a:r>
                        <a:rPr lang="en-US" sz="1800"/>
                        <a:t>Processes measurement</a:t>
                      </a:r>
                      <a:endParaRPr sz="1800"/>
                    </a:p>
                  </a:txBody>
                  <a:tcPr marT="45725" marB="45725" marR="91450" marL="91450"/>
                </a:tc>
              </a:tr>
              <a:tr h="370850">
                <a:tc>
                  <a:txBody>
                    <a:bodyPr/>
                    <a:lstStyle/>
                    <a:p>
                      <a:pPr indent="0" lvl="0" marL="0" marR="0" rtl="0" algn="l">
                        <a:spcBef>
                          <a:spcPts val="0"/>
                        </a:spcBef>
                        <a:spcAft>
                          <a:spcPts val="0"/>
                        </a:spcAft>
                        <a:buNone/>
                      </a:pPr>
                      <a:r>
                        <a:rPr lang="en-US" sz="1800"/>
                        <a:t>Economic Value Added </a:t>
                      </a:r>
                      <a:endParaRPr sz="1800"/>
                    </a:p>
                  </a:txBody>
                  <a:tcPr marT="45725" marB="45725" marR="91450" marL="91450"/>
                </a:tc>
                <a:tc>
                  <a:txBody>
                    <a:bodyPr/>
                    <a:lstStyle/>
                    <a:p>
                      <a:pPr indent="0" lvl="0" marL="0" marR="0" rtl="0" algn="l">
                        <a:spcBef>
                          <a:spcPts val="0"/>
                        </a:spcBef>
                        <a:spcAft>
                          <a:spcPts val="0"/>
                        </a:spcAft>
                        <a:buNone/>
                      </a:pPr>
                      <a:r>
                        <a:rPr lang="en-US" sz="1800"/>
                        <a:t>Process estimation</a:t>
                      </a:r>
                      <a:endParaRPr sz="1800"/>
                    </a:p>
                  </a:txBody>
                  <a:tcPr marT="45725" marB="45725" marR="91450" marL="91450"/>
                </a:tc>
              </a:tr>
              <a:tr h="370850">
                <a:tc>
                  <a:txBody>
                    <a:bodyPr/>
                    <a:lstStyle/>
                    <a:p>
                      <a:pPr indent="0" lvl="0" marL="0" marR="0" rtl="0" algn="l">
                        <a:spcBef>
                          <a:spcPts val="0"/>
                        </a:spcBef>
                        <a:spcAft>
                          <a:spcPts val="0"/>
                        </a:spcAft>
                        <a:buNone/>
                      </a:pPr>
                      <a:r>
                        <a:rPr lang="en-US" sz="1800"/>
                        <a:t>Cost benefit analysis</a:t>
                      </a:r>
                      <a:endParaRPr sz="1800"/>
                    </a:p>
                  </a:txBody>
                  <a:tcPr marT="45725" marB="45725" marR="91450" marL="91450"/>
                </a:tc>
                <a:tc>
                  <a:txBody>
                    <a:bodyPr/>
                    <a:lstStyle/>
                    <a:p>
                      <a:pPr indent="0" lvl="0" marL="0" marR="0" rtl="0" algn="l">
                        <a:spcBef>
                          <a:spcPts val="0"/>
                        </a:spcBef>
                        <a:spcAft>
                          <a:spcPts val="0"/>
                        </a:spcAft>
                        <a:buNone/>
                      </a:pPr>
                      <a:r>
                        <a:rPr lang="en-US" sz="1800"/>
                        <a:t>Workflow analysis</a:t>
                      </a:r>
                      <a:endParaRPr sz="1800"/>
                    </a:p>
                  </a:txBody>
                  <a:tcPr marT="45725" marB="45725" marR="91450" marL="91450"/>
                </a:tc>
              </a:tr>
              <a:tr h="370850">
                <a:tc>
                  <a:txBody>
                    <a:bodyPr/>
                    <a:lstStyle/>
                    <a:p>
                      <a:pPr indent="0" lvl="0" marL="0" marR="0" rtl="0" algn="l">
                        <a:spcBef>
                          <a:spcPts val="0"/>
                        </a:spcBef>
                        <a:spcAft>
                          <a:spcPts val="0"/>
                        </a:spcAft>
                        <a:buNone/>
                      </a:pPr>
                      <a:r>
                        <a:rPr lang="en-US" sz="1800"/>
                        <a:t>Bench marking (financial indicators only)</a:t>
                      </a:r>
                      <a:endParaRPr sz="1800"/>
                    </a:p>
                  </a:txBody>
                  <a:tcPr marT="45725" marB="45725" marR="91450" marL="91450"/>
                </a:tc>
                <a:tc>
                  <a:txBody>
                    <a:bodyPr/>
                    <a:lstStyle/>
                    <a:p>
                      <a:pPr indent="0" lvl="0" marL="0" marR="0" rtl="0" algn="l">
                        <a:spcBef>
                          <a:spcPts val="0"/>
                        </a:spcBef>
                        <a:spcAft>
                          <a:spcPts val="0"/>
                        </a:spcAft>
                        <a:buNone/>
                      </a:pPr>
                      <a:r>
                        <a:rPr lang="en-US" sz="1800"/>
                        <a:t>Pilot testing</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Benchmarking</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Informal evaluation</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 Opinion of</a:t>
                      </a:r>
                      <a:r>
                        <a:rPr lang="en-US" sz="1800"/>
                        <a:t> managers, users</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Common sense</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----Informal benchmarking</a:t>
                      </a:r>
                      <a:endParaRPr sz="1800"/>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990600" y="838200"/>
            <a:ext cx="8153400" cy="54864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chemeClr val="dk1"/>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u="sng">
                <a:solidFill>
                  <a:srgbClr val="FF0000"/>
                </a:solidFill>
                <a:latin typeface="Verdana"/>
                <a:ea typeface="Verdana"/>
                <a:cs typeface="Verdana"/>
                <a:sym typeface="Verdana"/>
              </a:rPr>
              <a:t>Difficulties in IT/IS evaluation:</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Understanding the </a:t>
            </a:r>
            <a:r>
              <a:rPr b="1" lang="en-US" sz="1800">
                <a:solidFill>
                  <a:srgbClr val="C00000"/>
                </a:solidFill>
                <a:latin typeface="Verdana"/>
                <a:ea typeface="Verdana"/>
                <a:cs typeface="Verdana"/>
                <a:sym typeface="Verdana"/>
              </a:rPr>
              <a:t>mechanism (human &amp; organizational) of investment</a:t>
            </a:r>
            <a:r>
              <a:rPr b="1" lang="en-US" sz="1800">
                <a:solidFill>
                  <a:schemeClr val="dk1"/>
                </a:solidFill>
                <a:latin typeface="Verdana"/>
                <a:ea typeface="Verdana"/>
                <a:cs typeface="Verdana"/>
                <a:sym typeface="Verdana"/>
              </a:rPr>
              <a:t> decision making,</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Understanding what the </a:t>
            </a:r>
            <a:r>
              <a:rPr b="1" lang="en-US" sz="1800">
                <a:solidFill>
                  <a:srgbClr val="C00000"/>
                </a:solidFill>
                <a:latin typeface="Verdana"/>
                <a:ea typeface="Verdana"/>
                <a:cs typeface="Verdana"/>
                <a:sym typeface="Verdana"/>
              </a:rPr>
              <a:t>‘value’ </a:t>
            </a:r>
            <a:r>
              <a:rPr b="1" lang="en-US" sz="1800">
                <a:solidFill>
                  <a:schemeClr val="dk1"/>
                </a:solidFill>
                <a:latin typeface="Verdana"/>
                <a:ea typeface="Verdana"/>
                <a:cs typeface="Verdana"/>
                <a:sym typeface="Verdana"/>
              </a:rPr>
              <a:t>is and how it is defined,</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Enabling system integration and ‘</a:t>
            </a:r>
            <a:r>
              <a:rPr b="1" lang="en-US" sz="1800">
                <a:solidFill>
                  <a:srgbClr val="C00000"/>
                </a:solidFill>
                <a:latin typeface="Verdana"/>
                <a:ea typeface="Verdana"/>
                <a:cs typeface="Verdana"/>
                <a:sym typeface="Verdana"/>
              </a:rPr>
              <a:t>technology fit’</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Organizational Political issues </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Appreciating </a:t>
            </a:r>
            <a:r>
              <a:rPr b="1" lang="en-US" sz="1800">
                <a:solidFill>
                  <a:srgbClr val="C00000"/>
                </a:solidFill>
                <a:latin typeface="Verdana"/>
                <a:ea typeface="Verdana"/>
                <a:cs typeface="Verdana"/>
                <a:sym typeface="Verdana"/>
              </a:rPr>
              <a:t>portfolio of evaluation tools </a:t>
            </a:r>
            <a:r>
              <a:rPr b="1" lang="en-US" sz="1800">
                <a:solidFill>
                  <a:schemeClr val="dk1"/>
                </a:solidFill>
                <a:latin typeface="Verdana"/>
                <a:ea typeface="Verdana"/>
                <a:cs typeface="Verdana"/>
                <a:sym typeface="Verdana"/>
              </a:rPr>
              <a:t>and methods,</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Understanding </a:t>
            </a:r>
            <a:r>
              <a:rPr b="1" lang="en-US" sz="1800">
                <a:solidFill>
                  <a:srgbClr val="C00000"/>
                </a:solidFill>
                <a:latin typeface="Verdana"/>
                <a:ea typeface="Verdana"/>
                <a:cs typeface="Verdana"/>
                <a:sym typeface="Verdana"/>
              </a:rPr>
              <a:t>risks with investment </a:t>
            </a:r>
            <a:r>
              <a:rPr b="1" lang="en-US" sz="1800">
                <a:solidFill>
                  <a:schemeClr val="dk1"/>
                </a:solidFill>
                <a:latin typeface="Verdana"/>
                <a:ea typeface="Verdana"/>
                <a:cs typeface="Verdana"/>
                <a:sym typeface="Verdana"/>
              </a:rPr>
              <a:t>on technologies and securities,</a:t>
            </a:r>
            <a:endParaRPr/>
          </a:p>
          <a:p>
            <a:pPr indent="-514350" lvl="0" marL="514350" marR="0" rtl="0" algn="l">
              <a:lnSpc>
                <a:spcPct val="150000"/>
              </a:lnSpc>
              <a:spcBef>
                <a:spcPts val="0"/>
              </a:spcBef>
              <a:spcAft>
                <a:spcPts val="0"/>
              </a:spcAft>
              <a:buClr>
                <a:schemeClr val="dk1"/>
              </a:buClr>
              <a:buSzPts val="1800"/>
              <a:buFont typeface="Verdana"/>
              <a:buAutoNum type="arabicPeriod"/>
            </a:pPr>
            <a:r>
              <a:rPr b="1" lang="en-US" sz="1800">
                <a:solidFill>
                  <a:schemeClr val="dk1"/>
                </a:solidFill>
                <a:latin typeface="Verdana"/>
                <a:ea typeface="Verdana"/>
                <a:cs typeface="Verdana"/>
                <a:sym typeface="Verdana"/>
              </a:rPr>
              <a:t>Understanding the </a:t>
            </a:r>
            <a:r>
              <a:rPr b="1" lang="en-US" sz="1800">
                <a:solidFill>
                  <a:srgbClr val="C00000"/>
                </a:solidFill>
                <a:latin typeface="Verdana"/>
                <a:ea typeface="Verdana"/>
                <a:cs typeface="Verdana"/>
                <a:sym typeface="Verdana"/>
              </a:rPr>
              <a:t>scope and impact </a:t>
            </a:r>
            <a:r>
              <a:rPr b="1" lang="en-US" sz="1800">
                <a:solidFill>
                  <a:schemeClr val="dk1"/>
                </a:solidFill>
                <a:latin typeface="Verdana"/>
                <a:ea typeface="Verdana"/>
                <a:cs typeface="Verdana"/>
                <a:sym typeface="Verdana"/>
              </a:rPr>
              <a:t>of IT infrastructure.</a:t>
            </a:r>
            <a:endParaRPr sz="1600">
              <a:solidFill>
                <a:schemeClr val="dk1"/>
              </a:solidFill>
              <a:latin typeface="Verdana"/>
              <a:ea typeface="Verdana"/>
              <a:cs typeface="Verdana"/>
              <a:sym typeface="Verdana"/>
            </a:endParaRPr>
          </a:p>
        </p:txBody>
      </p:sp>
      <p:sp>
        <p:nvSpPr>
          <p:cNvPr id="287" name="Google Shape;287;p27"/>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88" name="Google Shape;288;p27"/>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nvSpPr>
        <p:spPr>
          <a:xfrm>
            <a:off x="990600" y="838200"/>
            <a:ext cx="8153400" cy="60198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u="sng">
                <a:solidFill>
                  <a:schemeClr val="dk1"/>
                </a:solidFill>
                <a:latin typeface="Verdana"/>
                <a:ea typeface="Verdana"/>
                <a:cs typeface="Verdana"/>
                <a:sym typeface="Verdana"/>
              </a:rPr>
              <a:t>Whenever new systems are  implemented, generally evaluation includes</a:t>
            </a:r>
            <a:r>
              <a:rPr b="1" lang="en-US" sz="1800" u="sng">
                <a:solidFill>
                  <a:srgbClr val="FF0000"/>
                </a:solidFill>
                <a:latin typeface="Verdana"/>
                <a:ea typeface="Verdana"/>
                <a:cs typeface="Verdana"/>
                <a:sym typeface="Verdana"/>
              </a:rPr>
              <a:t> costs, benefits, and risks</a:t>
            </a:r>
            <a:endParaRPr/>
          </a:p>
          <a:p>
            <a:pPr indent="-514350" lvl="0" marL="514350" marR="0" rtl="0" algn="l">
              <a:spcBef>
                <a:spcPts val="0"/>
              </a:spcBef>
              <a:spcAft>
                <a:spcPts val="0"/>
              </a:spcAft>
              <a:buNone/>
            </a:pPr>
            <a:r>
              <a:t/>
            </a:r>
            <a:endParaRPr b="1" sz="1800">
              <a:solidFill>
                <a:schemeClr val="dk1"/>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Costs:</a:t>
            </a:r>
            <a:endParaRPr/>
          </a:p>
          <a:p>
            <a:pPr indent="-514350" lvl="0" marL="514350" marR="0" rtl="0" algn="l">
              <a:spcBef>
                <a:spcPts val="0"/>
              </a:spcBef>
              <a:spcAft>
                <a:spcPts val="0"/>
              </a:spcAft>
              <a:buClr>
                <a:schemeClr val="dk1"/>
              </a:buClr>
              <a:buSzPts val="2000"/>
              <a:buFont typeface="Verdana"/>
              <a:buAutoNum type="arabicPeriod"/>
            </a:pPr>
            <a:r>
              <a:rPr b="1" lang="en-US" sz="2000">
                <a:solidFill>
                  <a:schemeClr val="dk1"/>
                </a:solidFill>
                <a:latin typeface="Verdana"/>
                <a:ea typeface="Verdana"/>
                <a:cs typeface="Verdana"/>
                <a:sym typeface="Verdana"/>
              </a:rPr>
              <a:t>Direct and indirect</a:t>
            </a:r>
            <a:endParaRPr/>
          </a:p>
          <a:p>
            <a:pPr indent="-514350" lvl="0" marL="514350" marR="0" rtl="0" algn="l">
              <a:spcBef>
                <a:spcPts val="0"/>
              </a:spcBef>
              <a:spcAft>
                <a:spcPts val="0"/>
              </a:spcAft>
              <a:buClr>
                <a:schemeClr val="dk1"/>
              </a:buClr>
              <a:buSzPts val="2000"/>
              <a:buFont typeface="Verdana"/>
              <a:buAutoNum type="arabicPeriod"/>
            </a:pPr>
            <a:r>
              <a:rPr b="1" lang="en-US" sz="2000">
                <a:solidFill>
                  <a:schemeClr val="dk1"/>
                </a:solidFill>
                <a:latin typeface="Verdana"/>
                <a:ea typeface="Verdana"/>
                <a:cs typeface="Verdana"/>
                <a:sym typeface="Verdana"/>
              </a:rPr>
              <a:t>Financial and non-financial</a:t>
            </a:r>
            <a:endParaRPr/>
          </a:p>
          <a:p>
            <a:pPr indent="-514350" lvl="0" marL="514350" marR="0" rtl="0" algn="l">
              <a:spcBef>
                <a:spcPts val="0"/>
              </a:spcBef>
              <a:spcAft>
                <a:spcPts val="0"/>
              </a:spcAft>
              <a:buClr>
                <a:schemeClr val="dk1"/>
              </a:buClr>
              <a:buSzPts val="2000"/>
              <a:buFont typeface="Verdana"/>
              <a:buAutoNum type="arabicPeriod"/>
            </a:pPr>
            <a:r>
              <a:rPr b="1" lang="en-US" sz="2000">
                <a:solidFill>
                  <a:schemeClr val="dk1"/>
                </a:solidFill>
                <a:latin typeface="Verdana"/>
                <a:ea typeface="Verdana"/>
                <a:cs typeface="Verdana"/>
                <a:sym typeface="Verdana"/>
              </a:rPr>
              <a:t>Initial investment and ongoing operational costs</a:t>
            </a:r>
            <a:endParaRPr/>
          </a:p>
          <a:p>
            <a:pPr indent="-514350" lvl="0" marL="514350" marR="0" rtl="0" algn="l">
              <a:spcBef>
                <a:spcPts val="0"/>
              </a:spcBef>
              <a:spcAft>
                <a:spcPts val="0"/>
              </a:spcAft>
              <a:buNone/>
            </a:pPr>
            <a:r>
              <a:t/>
            </a:r>
            <a:endParaRPr b="1" sz="20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C00000"/>
                </a:solidFill>
                <a:latin typeface="Verdana"/>
                <a:ea typeface="Verdana"/>
                <a:cs typeface="Verdana"/>
                <a:sym typeface="Verdana"/>
              </a:rPr>
              <a:t>Direct costs include</a:t>
            </a:r>
            <a:r>
              <a:rPr lang="en-US" sz="2000">
                <a:solidFill>
                  <a:schemeClr val="dk1"/>
                </a:solidFill>
                <a:latin typeface="Verdana"/>
                <a:ea typeface="Verdana"/>
                <a:cs typeface="Verdana"/>
                <a:sym typeface="Verdana"/>
              </a:rPr>
              <a:t>: cost of H/W, S/W, accessories, system development, training, maintenance, network security, consultancy support, and overheads.</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C00000"/>
                </a:solidFill>
                <a:latin typeface="Verdana"/>
                <a:ea typeface="Verdana"/>
                <a:cs typeface="Verdana"/>
                <a:sym typeface="Verdana"/>
              </a:rPr>
              <a:t>Indirect costs include</a:t>
            </a:r>
            <a:r>
              <a:rPr lang="en-US" sz="2000">
                <a:solidFill>
                  <a:schemeClr val="dk1"/>
                </a:solidFill>
                <a:latin typeface="Verdana"/>
                <a:ea typeface="Verdana"/>
                <a:cs typeface="Verdana"/>
                <a:sym typeface="Verdana"/>
              </a:rPr>
              <a:t>: these costs are harder to identify and often much higher than direct ones. Like </a:t>
            </a:r>
            <a:r>
              <a:rPr lang="en-US" sz="2000">
                <a:solidFill>
                  <a:srgbClr val="0070C0"/>
                </a:solidFill>
                <a:latin typeface="Verdana"/>
                <a:ea typeface="Verdana"/>
                <a:cs typeface="Verdana"/>
                <a:sym typeface="Verdana"/>
              </a:rPr>
              <a:t>initial customization, reconfiguration, and update, selection of technology</a:t>
            </a:r>
            <a:r>
              <a:rPr lang="en-US" sz="2000">
                <a:solidFill>
                  <a:schemeClr val="dk1"/>
                </a:solidFill>
                <a:latin typeface="Verdana"/>
                <a:ea typeface="Verdana"/>
                <a:cs typeface="Verdana"/>
                <a:sym typeface="Verdana"/>
              </a:rPr>
              <a:t> in application like use of direct application instead of web based solution.</a:t>
            </a:r>
            <a:endParaRPr/>
          </a:p>
        </p:txBody>
      </p:sp>
      <p:sp>
        <p:nvSpPr>
          <p:cNvPr id="294" name="Google Shape;294;p28"/>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295" name="Google Shape;295;p28"/>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nvSpPr>
        <p:spPr>
          <a:xfrm>
            <a:off x="990600" y="838200"/>
            <a:ext cx="8153400" cy="19050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rPr b="1" lang="en-US" sz="1400">
                <a:solidFill>
                  <a:srgbClr val="0070C0"/>
                </a:solidFill>
                <a:latin typeface="Verdana"/>
                <a:ea typeface="Verdana"/>
                <a:cs typeface="Verdana"/>
                <a:sym typeface="Verdana"/>
              </a:rPr>
              <a:t>Benefits:</a:t>
            </a:r>
            <a:endParaRPr/>
          </a:p>
          <a:p>
            <a:pPr indent="-514350" lvl="0" marL="514350" marR="0" rtl="0" algn="l">
              <a:spcBef>
                <a:spcPts val="0"/>
              </a:spcBef>
              <a:spcAft>
                <a:spcPts val="0"/>
              </a:spcAft>
              <a:buNone/>
            </a:pPr>
            <a:r>
              <a:rPr lang="en-US" sz="1600">
                <a:solidFill>
                  <a:schemeClr val="dk1"/>
                </a:solidFill>
                <a:latin typeface="Verdana"/>
                <a:ea typeface="Verdana"/>
                <a:cs typeface="Verdana"/>
                <a:sym typeface="Verdana"/>
              </a:rPr>
              <a:t>Evaluation benefits can be </a:t>
            </a:r>
            <a:r>
              <a:rPr lang="en-US" sz="1600">
                <a:solidFill>
                  <a:srgbClr val="0070C0"/>
                </a:solidFill>
                <a:latin typeface="Verdana"/>
                <a:ea typeface="Verdana"/>
                <a:cs typeface="Verdana"/>
                <a:sym typeface="Verdana"/>
              </a:rPr>
              <a:t>strategic, tactical and operational</a:t>
            </a:r>
            <a:r>
              <a:rPr lang="en-US" sz="1600">
                <a:solidFill>
                  <a:schemeClr val="dk1"/>
                </a:solidFill>
                <a:latin typeface="Verdana"/>
                <a:ea typeface="Verdana"/>
                <a:cs typeface="Verdana"/>
                <a:sym typeface="Verdana"/>
              </a:rPr>
              <a:t>. Also the benefits can be financial, non-financial and intangible.  Typical benefits of e-business model identified by four IT companies are:</a:t>
            </a:r>
            <a:endParaRPr/>
          </a:p>
          <a:p>
            <a:pPr indent="-514350" lvl="0" marL="514350" marR="0" rtl="0" algn="l">
              <a:spcBef>
                <a:spcPts val="0"/>
              </a:spcBef>
              <a:spcAft>
                <a:spcPts val="0"/>
              </a:spcAft>
              <a:buNone/>
            </a:pPr>
            <a:r>
              <a:t/>
            </a:r>
            <a:endParaRPr sz="1600">
              <a:solidFill>
                <a:schemeClr val="dk1"/>
              </a:solidFill>
              <a:latin typeface="Verdana"/>
              <a:ea typeface="Verdana"/>
              <a:cs typeface="Verdana"/>
              <a:sym typeface="Verdana"/>
            </a:endParaRPr>
          </a:p>
        </p:txBody>
      </p:sp>
      <p:sp>
        <p:nvSpPr>
          <p:cNvPr id="301" name="Google Shape;301;p29"/>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302" name="Google Shape;302;p29"/>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graphicFrame>
        <p:nvGraphicFramePr>
          <p:cNvPr id="303" name="Google Shape;303;p29"/>
          <p:cNvGraphicFramePr/>
          <p:nvPr/>
        </p:nvGraphicFramePr>
        <p:xfrm>
          <a:off x="0" y="1498670"/>
          <a:ext cx="3000000" cy="3000000"/>
        </p:xfrm>
        <a:graphic>
          <a:graphicData uri="http://schemas.openxmlformats.org/drawingml/2006/table">
            <a:tbl>
              <a:tblPr bandRow="1" firstRow="1">
                <a:noFill/>
                <a:tableStyleId>{301C8585-C11B-4F38-ABB8-113108755610}</a:tableStyleId>
              </a:tblPr>
              <a:tblGrid>
                <a:gridCol w="1371600"/>
                <a:gridCol w="1219200"/>
                <a:gridCol w="2209800"/>
                <a:gridCol w="2362200"/>
                <a:gridCol w="1981200"/>
              </a:tblGrid>
              <a:tr h="381000">
                <a:tc rowSpan="2">
                  <a:txBody>
                    <a:bodyPr/>
                    <a:lstStyle/>
                    <a:p>
                      <a:pPr indent="0" lvl="0" marL="0" marR="0" rtl="0" algn="ctr">
                        <a:spcBef>
                          <a:spcPts val="0"/>
                        </a:spcBef>
                        <a:spcAft>
                          <a:spcPts val="0"/>
                        </a:spcAft>
                        <a:buNone/>
                      </a:pPr>
                      <a:r>
                        <a:rPr b="1" lang="en-US" sz="1800">
                          <a:solidFill>
                            <a:srgbClr val="C00000"/>
                          </a:solidFill>
                        </a:rPr>
                        <a:t>Level</a:t>
                      </a:r>
                      <a:endParaRPr b="1" sz="1800">
                        <a:solidFill>
                          <a:srgbClr val="C00000"/>
                        </a:solidFill>
                      </a:endParaRPr>
                    </a:p>
                  </a:txBody>
                  <a:tcPr marT="45725" marB="45725" marR="91450" marL="91450"/>
                </a:tc>
                <a:tc gridSpan="4">
                  <a:txBody>
                    <a:bodyPr/>
                    <a:lstStyle/>
                    <a:p>
                      <a:pPr indent="0" lvl="0" marL="0" marR="0" rtl="0" algn="ctr">
                        <a:spcBef>
                          <a:spcPts val="0"/>
                        </a:spcBef>
                        <a:spcAft>
                          <a:spcPts val="0"/>
                        </a:spcAft>
                        <a:buNone/>
                      </a:pPr>
                      <a:r>
                        <a:rPr b="1" lang="en-US" sz="1800">
                          <a:solidFill>
                            <a:srgbClr val="C00000"/>
                          </a:solidFill>
                        </a:rPr>
                        <a:t>Perspectives</a:t>
                      </a:r>
                      <a:endParaRPr b="1" sz="1800">
                        <a:solidFill>
                          <a:srgbClr val="C00000"/>
                        </a:solidFill>
                      </a:endParaRPr>
                    </a:p>
                  </a:txBody>
                  <a:tcPr marT="45725" marB="45725" marR="91450" marL="91450"/>
                </a:tc>
                <a:tc hMerge="1"/>
                <a:tc hMerge="1"/>
                <a:tc hMerge="1"/>
              </a:tr>
              <a:tr h="382325">
                <a:tc vMerge="1"/>
                <a:tc>
                  <a:txBody>
                    <a:bodyPr/>
                    <a:lstStyle/>
                    <a:p>
                      <a:pPr indent="0" lvl="0" marL="0" marR="0" rtl="0" algn="ctr">
                        <a:spcBef>
                          <a:spcPts val="0"/>
                        </a:spcBef>
                        <a:spcAft>
                          <a:spcPts val="0"/>
                        </a:spcAft>
                        <a:buNone/>
                      </a:pPr>
                      <a:r>
                        <a:rPr b="1" lang="en-US" sz="1800">
                          <a:solidFill>
                            <a:srgbClr val="C00000"/>
                          </a:solidFill>
                        </a:rPr>
                        <a:t>customer</a:t>
                      </a:r>
                      <a:endParaRPr b="1" sz="1800">
                        <a:solidFill>
                          <a:srgbClr val="C00000"/>
                        </a:solidFill>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Business process</a:t>
                      </a:r>
                      <a:endParaRPr b="1" sz="1800">
                        <a:solidFill>
                          <a:srgbClr val="C00000"/>
                        </a:solidFill>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Learning &amp;</a:t>
                      </a:r>
                      <a:r>
                        <a:rPr b="1" lang="en-US" sz="1800">
                          <a:solidFill>
                            <a:srgbClr val="C00000"/>
                          </a:solidFill>
                        </a:rPr>
                        <a:t> </a:t>
                      </a:r>
                      <a:r>
                        <a:rPr b="1" lang="en-US" sz="1800">
                          <a:solidFill>
                            <a:srgbClr val="C00000"/>
                          </a:solidFill>
                        </a:rPr>
                        <a:t>growth</a:t>
                      </a:r>
                      <a:endParaRPr b="1" sz="1800">
                        <a:solidFill>
                          <a:srgbClr val="C00000"/>
                        </a:solidFill>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Financial</a:t>
                      </a:r>
                      <a:endParaRPr b="1" sz="1800">
                        <a:solidFill>
                          <a:srgbClr val="C00000"/>
                        </a:solidFill>
                      </a:endParaRPr>
                    </a:p>
                  </a:txBody>
                  <a:tcPr marT="45725" marB="45725" marR="91450" marL="91450"/>
                </a:tc>
              </a:tr>
              <a:tr h="532075">
                <a:tc>
                  <a:txBody>
                    <a:bodyPr/>
                    <a:lstStyle/>
                    <a:p>
                      <a:pPr indent="0" lvl="0" marL="0" marR="0" rtl="0" algn="l">
                        <a:spcBef>
                          <a:spcPts val="0"/>
                        </a:spcBef>
                        <a:spcAft>
                          <a:spcPts val="0"/>
                        </a:spcAft>
                        <a:buNone/>
                      </a:pPr>
                      <a:r>
                        <a:rPr b="1" lang="en-US" sz="1800"/>
                        <a:t>Strategic</a:t>
                      </a:r>
                      <a:endParaRPr b="1" sz="1800"/>
                    </a:p>
                  </a:txBody>
                  <a:tcPr marT="45725" marB="45725" marR="91450" marL="91450"/>
                </a:tc>
                <a:tc>
                  <a:txBody>
                    <a:bodyPr/>
                    <a:lstStyle/>
                    <a:p>
                      <a:pPr indent="0" lvl="0" marL="0" marR="0" rtl="0" algn="l">
                        <a:spcBef>
                          <a:spcPts val="0"/>
                        </a:spcBef>
                        <a:spcAft>
                          <a:spcPts val="0"/>
                        </a:spcAft>
                        <a:buNone/>
                      </a:pPr>
                      <a:r>
                        <a:rPr lang="en-US" sz="1800"/>
                        <a:t>Increased service</a:t>
                      </a:r>
                      <a:endParaRPr sz="1800"/>
                    </a:p>
                  </a:txBody>
                  <a:tcPr marT="45725" marB="45725" marR="91450" marL="91450"/>
                </a:tc>
                <a:tc>
                  <a:txBody>
                    <a:bodyPr/>
                    <a:lstStyle/>
                    <a:p>
                      <a:pPr indent="0" lvl="0" marL="0" marR="0" rtl="0" algn="l">
                        <a:spcBef>
                          <a:spcPts val="0"/>
                        </a:spcBef>
                        <a:spcAft>
                          <a:spcPts val="0"/>
                        </a:spcAft>
                        <a:buNone/>
                      </a:pPr>
                      <a:r>
                        <a:rPr lang="en-US" sz="1800"/>
                        <a:t>Effective SCM</a:t>
                      </a:r>
                      <a:endParaRPr sz="1800"/>
                    </a:p>
                  </a:txBody>
                  <a:tcPr marT="45725" marB="45725" marR="91450" marL="91450"/>
                </a:tc>
                <a:tc>
                  <a:txBody>
                    <a:bodyPr/>
                    <a:lstStyle/>
                    <a:p>
                      <a:pPr indent="0" lvl="0" marL="0" marR="0" rtl="0" algn="l">
                        <a:spcBef>
                          <a:spcPts val="0"/>
                        </a:spcBef>
                        <a:spcAft>
                          <a:spcPts val="0"/>
                        </a:spcAft>
                        <a:buNone/>
                      </a:pPr>
                      <a:r>
                        <a:rPr lang="en-US" sz="1800"/>
                        <a:t>Increased control,  competitiveness, cooperation &amp; communication</a:t>
                      </a:r>
                      <a:endParaRPr sz="1800"/>
                    </a:p>
                  </a:txBody>
                  <a:tcPr marT="45725" marB="45725" marR="91450" marL="91450"/>
                </a:tc>
                <a:tc>
                  <a:txBody>
                    <a:bodyPr/>
                    <a:lstStyle/>
                    <a:p>
                      <a:pPr indent="0" lvl="0" marL="0" marR="0" rtl="0" algn="l">
                        <a:spcBef>
                          <a:spcPts val="0"/>
                        </a:spcBef>
                        <a:spcAft>
                          <a:spcPts val="0"/>
                        </a:spcAft>
                        <a:buNone/>
                      </a:pPr>
                      <a:r>
                        <a:rPr lang="en-US" sz="1800"/>
                        <a:t>Fraud prevention</a:t>
                      </a:r>
                      <a:endParaRPr sz="1800"/>
                    </a:p>
                  </a:txBody>
                  <a:tcPr marT="45725" marB="45725" marR="91450" marL="91450"/>
                </a:tc>
              </a:tr>
              <a:tr h="532075">
                <a:tc>
                  <a:txBody>
                    <a:bodyPr/>
                    <a:lstStyle/>
                    <a:p>
                      <a:pPr indent="0" lvl="0" marL="0" marR="0" rtl="0" algn="l">
                        <a:spcBef>
                          <a:spcPts val="0"/>
                        </a:spcBef>
                        <a:spcAft>
                          <a:spcPts val="0"/>
                        </a:spcAft>
                        <a:buNone/>
                      </a:pPr>
                      <a:r>
                        <a:rPr b="1" lang="en-US" sz="1800"/>
                        <a:t>Operational</a:t>
                      </a:r>
                      <a:endParaRPr b="1"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Increased efficiency, transparency,  new</a:t>
                      </a:r>
                      <a:r>
                        <a:rPr lang="en-US" sz="1800"/>
                        <a:t> biz. opportunities</a:t>
                      </a:r>
                      <a:endParaRPr sz="1800"/>
                    </a:p>
                  </a:txBody>
                  <a:tcPr marT="45725" marB="45725" marR="91450" marL="91450"/>
                </a:tc>
                <a:tc>
                  <a:txBody>
                    <a:bodyPr/>
                    <a:lstStyle/>
                    <a:p>
                      <a:pPr indent="0" lvl="0" marL="0" marR="0" rtl="0" algn="l">
                        <a:spcBef>
                          <a:spcPts val="0"/>
                        </a:spcBef>
                        <a:spcAft>
                          <a:spcPts val="0"/>
                        </a:spcAft>
                        <a:buNone/>
                      </a:pPr>
                      <a:r>
                        <a:rPr lang="en-US" sz="1800"/>
                        <a:t>Improved monitoring</a:t>
                      </a:r>
                      <a:r>
                        <a:rPr lang="en-US" sz="1800"/>
                        <a:t> &amp; control, reporting, information supply</a:t>
                      </a:r>
                      <a:endParaRPr sz="1800"/>
                    </a:p>
                  </a:txBody>
                  <a:tcPr marT="45725" marB="45725" marR="91450" marL="91450"/>
                </a:tc>
                <a:tc>
                  <a:txBody>
                    <a:bodyPr/>
                    <a:lstStyle/>
                    <a:p>
                      <a:pPr indent="0" lvl="0" marL="0" marR="0" rtl="0" algn="l">
                        <a:spcBef>
                          <a:spcPts val="0"/>
                        </a:spcBef>
                        <a:spcAft>
                          <a:spcPts val="0"/>
                        </a:spcAft>
                        <a:buNone/>
                      </a:pPr>
                      <a:r>
                        <a:rPr lang="en-US" sz="1800"/>
                        <a:t>Improved financial</a:t>
                      </a:r>
                      <a:r>
                        <a:rPr lang="en-US" sz="1800"/>
                        <a:t> results, reducing costs, </a:t>
                      </a:r>
                      <a:endParaRPr sz="1800"/>
                    </a:p>
                  </a:txBody>
                  <a:tcPr marT="45725" marB="45725" marR="91450" marL="91450"/>
                </a:tc>
              </a:tr>
              <a:tr h="532075">
                <a:tc>
                  <a:txBody>
                    <a:bodyPr/>
                    <a:lstStyle/>
                    <a:p>
                      <a:pPr indent="0" lvl="0" marL="0" marR="0" rtl="0" algn="l">
                        <a:spcBef>
                          <a:spcPts val="0"/>
                        </a:spcBef>
                        <a:spcAft>
                          <a:spcPts val="0"/>
                        </a:spcAft>
                        <a:buNone/>
                      </a:pPr>
                      <a:r>
                        <a:rPr b="1" lang="en-US" sz="1800"/>
                        <a:t>Tactical</a:t>
                      </a:r>
                      <a:endParaRPr b="1"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Improved operations, reduce transactions</a:t>
                      </a:r>
                      <a:endParaRPr sz="1800"/>
                    </a:p>
                  </a:txBody>
                  <a:tcPr marT="45725" marB="45725" marR="91450" marL="91450"/>
                </a:tc>
                <a:tc>
                  <a:txBody>
                    <a:bodyPr/>
                    <a:lstStyle/>
                    <a:p>
                      <a:pPr indent="0" lvl="0" marL="0" marR="0" rtl="0" algn="l">
                        <a:spcBef>
                          <a:spcPts val="0"/>
                        </a:spcBef>
                        <a:spcAft>
                          <a:spcPts val="0"/>
                        </a:spcAft>
                        <a:buNone/>
                      </a:pPr>
                      <a:r>
                        <a:rPr lang="en-US" sz="1800"/>
                        <a:t>Improved access to information</a:t>
                      </a:r>
                      <a:endParaRPr sz="1800"/>
                    </a:p>
                  </a:txBody>
                  <a:tcPr marT="45725" marB="45725" marR="91450" marL="91450"/>
                </a:tc>
                <a:tc>
                  <a:txBody>
                    <a:bodyPr/>
                    <a:lstStyle/>
                    <a:p>
                      <a:pPr indent="0" lvl="0" marL="0" marR="0" rtl="0" algn="l">
                        <a:spcBef>
                          <a:spcPts val="0"/>
                        </a:spcBef>
                        <a:spcAft>
                          <a:spcPts val="0"/>
                        </a:spcAft>
                        <a:buNone/>
                      </a:pPr>
                      <a:r>
                        <a:rPr lang="en-US" sz="1800"/>
                        <a:t>Reduce bank transfer cost, reduce warehousing &amp;</a:t>
                      </a:r>
                      <a:r>
                        <a:rPr lang="en-US" sz="1800"/>
                        <a:t> transportation costs.</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nvSpPr>
        <p:spPr>
          <a:xfrm>
            <a:off x="990600" y="1371600"/>
            <a:ext cx="8153400" cy="4572000"/>
          </a:xfrm>
          <a:prstGeom prst="rect">
            <a:avLst/>
          </a:prstGeom>
          <a:noFill/>
          <a:ln>
            <a:noFill/>
          </a:ln>
        </p:spPr>
        <p:txBody>
          <a:bodyPr anchorCtr="0" anchor="t" bIns="45700" lIns="91425" spcFirstLastPara="1" rIns="91425" wrap="square" tIns="0">
            <a:no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Introduction;</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e-business technologies - hardware, e-business software applications, internet and World Wide Web;</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Database management system; </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e-business security; </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Online payment technology; </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IT/IS evaluation and e-business;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Social consequences of e-business technologies.  </a:t>
            </a:r>
            <a:endParaRPr/>
          </a:p>
        </p:txBody>
      </p:sp>
      <p:sp>
        <p:nvSpPr>
          <p:cNvPr id="119" name="Google Shape;119;p3"/>
          <p:cNvSpPr txBox="1"/>
          <p:nvPr/>
        </p:nvSpPr>
        <p:spPr>
          <a:xfrm>
            <a:off x="1066800" y="533400"/>
            <a:ext cx="80772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US" sz="2600" u="none" cap="none" strike="noStrike">
                <a:solidFill>
                  <a:srgbClr val="0070C0"/>
                </a:solidFill>
                <a:latin typeface="Gill Sans"/>
                <a:ea typeface="Gill Sans"/>
                <a:cs typeface="Gill Sans"/>
                <a:sym typeface="Gill Sans"/>
              </a:rPr>
              <a:t>Unit – TWO</a:t>
            </a:r>
            <a:endParaRPr/>
          </a:p>
          <a:p>
            <a:pPr indent="0" lvl="0" marL="27432" marR="0" rtl="0" algn="ctr">
              <a:spcBef>
                <a:spcPts val="600"/>
              </a:spcBef>
              <a:spcAft>
                <a:spcPts val="0"/>
              </a:spcAft>
              <a:buNone/>
            </a:pP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20" name="Google Shape;120;p3"/>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nvSpPr>
        <p:spPr>
          <a:xfrm>
            <a:off x="990600" y="838200"/>
            <a:ext cx="8153400" cy="60198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IT/IS Evaluation and e-business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b="1" lang="en-US" sz="1800">
                <a:solidFill>
                  <a:srgbClr val="0070C0"/>
                </a:solidFill>
                <a:latin typeface="Verdana"/>
                <a:ea typeface="Verdana"/>
                <a:cs typeface="Verdana"/>
                <a:sym typeface="Verdana"/>
              </a:rPr>
              <a:t>Risks:</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Risk is related to different investment strategies like </a:t>
            </a:r>
            <a:r>
              <a:rPr lang="en-US" sz="2000">
                <a:solidFill>
                  <a:srgbClr val="C00000"/>
                </a:solidFill>
                <a:latin typeface="Verdana"/>
                <a:ea typeface="Verdana"/>
                <a:cs typeface="Verdana"/>
                <a:sym typeface="Verdana"/>
              </a:rPr>
              <a:t>decision not to invest in information technology</a:t>
            </a:r>
            <a:r>
              <a:rPr lang="en-US" sz="2000">
                <a:solidFill>
                  <a:schemeClr val="dk1"/>
                </a:solidFill>
                <a:latin typeface="Verdana"/>
                <a:ea typeface="Verdana"/>
                <a:cs typeface="Verdana"/>
                <a:sym typeface="Verdana"/>
              </a:rPr>
              <a:t>. Another important risk </a:t>
            </a:r>
            <a:r>
              <a:rPr lang="en-US" sz="2000">
                <a:solidFill>
                  <a:srgbClr val="C00000"/>
                </a:solidFill>
                <a:latin typeface="Verdana"/>
                <a:ea typeface="Verdana"/>
                <a:cs typeface="Verdana"/>
                <a:sym typeface="Verdana"/>
              </a:rPr>
              <a:t>is security</a:t>
            </a:r>
            <a:r>
              <a:rPr lang="en-US" sz="2000">
                <a:solidFill>
                  <a:schemeClr val="dk1"/>
                </a:solidFill>
                <a:latin typeface="Verdana"/>
                <a:ea typeface="Verdana"/>
                <a:cs typeface="Verdana"/>
                <a:sym typeface="Verdana"/>
              </a:rPr>
              <a:t>. The project related and impact related risks are:</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Clr>
                <a:srgbClr val="C00000"/>
              </a:buClr>
              <a:buSzPts val="2000"/>
              <a:buFont typeface="Arial"/>
              <a:buChar char="•"/>
            </a:pPr>
            <a:r>
              <a:rPr lang="en-US" sz="2000">
                <a:solidFill>
                  <a:srgbClr val="C00000"/>
                </a:solidFill>
                <a:latin typeface="Verdana"/>
                <a:ea typeface="Verdana"/>
                <a:cs typeface="Verdana"/>
                <a:sym typeface="Verdana"/>
              </a:rPr>
              <a:t>Benefits delivery risks: </a:t>
            </a:r>
            <a:r>
              <a:rPr lang="en-US" sz="2000">
                <a:solidFill>
                  <a:schemeClr val="dk1"/>
                </a:solidFill>
                <a:latin typeface="Verdana"/>
                <a:ea typeface="Verdana"/>
                <a:cs typeface="Verdana"/>
                <a:sym typeface="Verdana"/>
              </a:rPr>
              <a:t>factors that may influence the realization of business benefits.</a:t>
            </a:r>
            <a:endParaRPr/>
          </a:p>
          <a:p>
            <a:pPr indent="-514350" lvl="0" marL="514350" marR="0" rtl="0" algn="l">
              <a:spcBef>
                <a:spcPts val="0"/>
              </a:spcBef>
              <a:spcAft>
                <a:spcPts val="0"/>
              </a:spcAft>
              <a:buClr>
                <a:srgbClr val="C00000"/>
              </a:buClr>
              <a:buSzPts val="2000"/>
              <a:buFont typeface="Arial"/>
              <a:buChar char="•"/>
            </a:pPr>
            <a:r>
              <a:rPr lang="en-US" sz="2000">
                <a:solidFill>
                  <a:srgbClr val="C00000"/>
                </a:solidFill>
                <a:latin typeface="Verdana"/>
                <a:ea typeface="Verdana"/>
                <a:cs typeface="Verdana"/>
                <a:sym typeface="Verdana"/>
              </a:rPr>
              <a:t>Technology delivery risks:</a:t>
            </a:r>
            <a:r>
              <a:rPr lang="en-US" sz="2000">
                <a:solidFill>
                  <a:schemeClr val="dk1"/>
                </a:solidFill>
                <a:latin typeface="Verdana"/>
                <a:ea typeface="Verdana"/>
                <a:cs typeface="Verdana"/>
                <a:sym typeface="Verdana"/>
              </a:rPr>
              <a:t> factors that may influence system delivery in terms of time, quality, and budget.</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These risks can be minimized by </a:t>
            </a:r>
            <a:r>
              <a:rPr lang="en-US" sz="2000">
                <a:solidFill>
                  <a:srgbClr val="C00000"/>
                </a:solidFill>
                <a:latin typeface="Verdana"/>
                <a:ea typeface="Verdana"/>
                <a:cs typeface="Verdana"/>
                <a:sym typeface="Verdana"/>
              </a:rPr>
              <a:t>effective use </a:t>
            </a:r>
            <a:r>
              <a:rPr lang="en-US" sz="2000">
                <a:solidFill>
                  <a:schemeClr val="dk1"/>
                </a:solidFill>
                <a:latin typeface="Verdana"/>
                <a:ea typeface="Verdana"/>
                <a:cs typeface="Verdana"/>
                <a:sym typeface="Verdana"/>
              </a:rPr>
              <a:t>of the kind of </a:t>
            </a:r>
            <a:r>
              <a:rPr lang="en-US" sz="2000">
                <a:solidFill>
                  <a:srgbClr val="C00000"/>
                </a:solidFill>
                <a:latin typeface="Verdana"/>
                <a:ea typeface="Verdana"/>
                <a:cs typeface="Verdana"/>
                <a:sym typeface="Verdana"/>
              </a:rPr>
              <a:t>project management tools and techniques</a:t>
            </a:r>
            <a:r>
              <a:rPr lang="en-US" sz="2000">
                <a:solidFill>
                  <a:schemeClr val="dk1"/>
                </a:solidFill>
                <a:latin typeface="Verdana"/>
                <a:ea typeface="Verdana"/>
                <a:cs typeface="Verdana"/>
                <a:sym typeface="Verdana"/>
              </a:rPr>
              <a:t>.</a:t>
            </a:r>
            <a:endParaRPr/>
          </a:p>
        </p:txBody>
      </p:sp>
      <p:sp>
        <p:nvSpPr>
          <p:cNvPr id="309" name="Google Shape;309;p30"/>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310" name="Google Shape;310;p30"/>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nvSpPr>
        <p:spPr>
          <a:xfrm>
            <a:off x="990600" y="838200"/>
            <a:ext cx="8153400" cy="60198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Social consequences of e-business technologies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0070C0"/>
                </a:solidFill>
                <a:latin typeface="Verdana"/>
                <a:ea typeface="Verdana"/>
                <a:cs typeface="Verdana"/>
                <a:sym typeface="Verdana"/>
              </a:rPr>
              <a:t>Following are the social consequences of e-business:</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Concept of </a:t>
            </a:r>
            <a:r>
              <a:rPr lang="en-US" sz="2000">
                <a:solidFill>
                  <a:srgbClr val="C00000"/>
                </a:solidFill>
                <a:latin typeface="Verdana"/>
                <a:ea typeface="Verdana"/>
                <a:cs typeface="Verdana"/>
                <a:sym typeface="Verdana"/>
              </a:rPr>
              <a:t>digital divide </a:t>
            </a:r>
            <a:r>
              <a:rPr lang="en-US" sz="2000">
                <a:solidFill>
                  <a:schemeClr val="dk1"/>
                </a:solidFill>
                <a:latin typeface="Verdana"/>
                <a:ea typeface="Verdana"/>
                <a:cs typeface="Verdana"/>
                <a:sym typeface="Verdana"/>
              </a:rPr>
              <a:t>over access to e-business technologies shall </a:t>
            </a:r>
            <a:r>
              <a:rPr lang="en-US" sz="2000">
                <a:solidFill>
                  <a:srgbClr val="C00000"/>
                </a:solidFill>
                <a:latin typeface="Verdana"/>
                <a:ea typeface="Verdana"/>
                <a:cs typeface="Verdana"/>
                <a:sym typeface="Verdana"/>
              </a:rPr>
              <a:t>reflect in business process</a:t>
            </a:r>
            <a:r>
              <a:rPr lang="en-US" sz="2000">
                <a:solidFill>
                  <a:schemeClr val="dk1"/>
                </a:solidFill>
                <a:latin typeface="Verdana"/>
                <a:ea typeface="Verdana"/>
                <a:cs typeface="Verdana"/>
                <a:sym typeface="Verdana"/>
              </a:rPr>
              <a:t>.</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A group of demographics like </a:t>
            </a:r>
            <a:r>
              <a:rPr lang="en-US" sz="2000">
                <a:solidFill>
                  <a:srgbClr val="C00000"/>
                </a:solidFill>
                <a:latin typeface="Verdana"/>
                <a:ea typeface="Verdana"/>
                <a:cs typeface="Verdana"/>
                <a:sym typeface="Verdana"/>
              </a:rPr>
              <a:t>adults may not be integrated in main stream</a:t>
            </a:r>
            <a:r>
              <a:rPr lang="en-US" sz="2000">
                <a:solidFill>
                  <a:schemeClr val="dk1"/>
                </a:solidFill>
                <a:latin typeface="Verdana"/>
                <a:ea typeface="Verdana"/>
                <a:cs typeface="Verdana"/>
                <a:sym typeface="Verdana"/>
              </a:rPr>
              <a:t> of e-business.</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The internet </a:t>
            </a:r>
            <a:r>
              <a:rPr lang="en-US" sz="2000">
                <a:solidFill>
                  <a:srgbClr val="C00000"/>
                </a:solidFill>
                <a:latin typeface="Verdana"/>
                <a:ea typeface="Verdana"/>
                <a:cs typeface="Verdana"/>
                <a:sym typeface="Verdana"/>
              </a:rPr>
              <a:t>‘have-nots’ tend </a:t>
            </a:r>
            <a:r>
              <a:rPr lang="en-US" sz="2000">
                <a:solidFill>
                  <a:schemeClr val="dk1"/>
                </a:solidFill>
                <a:latin typeface="Verdana"/>
                <a:ea typeface="Verdana"/>
                <a:cs typeface="Verdana"/>
                <a:sym typeface="Verdana"/>
              </a:rPr>
              <a:t>to be concentrated with some </a:t>
            </a:r>
            <a:r>
              <a:rPr lang="en-US" sz="2000">
                <a:solidFill>
                  <a:srgbClr val="0070C0"/>
                </a:solidFill>
                <a:latin typeface="Verdana"/>
                <a:ea typeface="Verdana"/>
                <a:cs typeface="Verdana"/>
                <a:sym typeface="Verdana"/>
              </a:rPr>
              <a:t>social, demographic, and economic groups</a:t>
            </a:r>
            <a:r>
              <a:rPr lang="en-US" sz="2000">
                <a:solidFill>
                  <a:schemeClr val="dk1"/>
                </a:solidFill>
                <a:latin typeface="Verdana"/>
                <a:ea typeface="Verdana"/>
                <a:cs typeface="Verdana"/>
                <a:sym typeface="Verdana"/>
              </a:rPr>
              <a:t>.</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Level of learning in </a:t>
            </a:r>
            <a:r>
              <a:rPr lang="en-US" sz="2000">
                <a:solidFill>
                  <a:srgbClr val="C00000"/>
                </a:solidFill>
                <a:latin typeface="Verdana"/>
                <a:ea typeface="Verdana"/>
                <a:cs typeface="Verdana"/>
                <a:sym typeface="Verdana"/>
              </a:rPr>
              <a:t>students </a:t>
            </a:r>
            <a:r>
              <a:rPr lang="en-US" sz="2000">
                <a:solidFill>
                  <a:schemeClr val="dk1"/>
                </a:solidFill>
                <a:latin typeface="Verdana"/>
                <a:ea typeface="Verdana"/>
                <a:cs typeface="Verdana"/>
                <a:sym typeface="Verdana"/>
              </a:rPr>
              <a:t>due to internet access to schools may lead to </a:t>
            </a:r>
            <a:r>
              <a:rPr lang="en-US" sz="2000">
                <a:solidFill>
                  <a:srgbClr val="C00000"/>
                </a:solidFill>
                <a:latin typeface="Verdana"/>
                <a:ea typeface="Verdana"/>
                <a:cs typeface="Verdana"/>
                <a:sym typeface="Verdana"/>
              </a:rPr>
              <a:t>level difference in society</a:t>
            </a:r>
            <a:r>
              <a:rPr lang="en-US" sz="2000">
                <a:solidFill>
                  <a:schemeClr val="dk1"/>
                </a:solidFill>
                <a:latin typeface="Verdana"/>
                <a:ea typeface="Verdana"/>
                <a:cs typeface="Verdana"/>
                <a:sym typeface="Verdana"/>
              </a:rPr>
              <a:t>.</a:t>
            </a:r>
            <a:endParaRPr/>
          </a:p>
          <a:p>
            <a:pPr indent="-514350" lvl="0" marL="514350" marR="0" rtl="0" algn="l">
              <a:spcBef>
                <a:spcPts val="0"/>
              </a:spcBef>
              <a:spcAft>
                <a:spcPts val="0"/>
              </a:spcAft>
              <a:buClr>
                <a:srgbClr val="0070C0"/>
              </a:buClr>
              <a:buSzPts val="2000"/>
              <a:buFont typeface="Noto Sans Symbols"/>
              <a:buChar char="❑"/>
            </a:pPr>
            <a:r>
              <a:rPr lang="en-US" sz="2000">
                <a:solidFill>
                  <a:srgbClr val="0070C0"/>
                </a:solidFill>
                <a:latin typeface="Verdana"/>
                <a:ea typeface="Verdana"/>
                <a:cs typeface="Verdana"/>
                <a:sym typeface="Verdana"/>
              </a:rPr>
              <a:t>Behavior change in people </a:t>
            </a:r>
            <a:r>
              <a:rPr lang="en-US" sz="2000">
                <a:solidFill>
                  <a:schemeClr val="dk1"/>
                </a:solidFill>
                <a:latin typeface="Verdana"/>
                <a:ea typeface="Verdana"/>
                <a:cs typeface="Verdana"/>
                <a:sym typeface="Verdana"/>
              </a:rPr>
              <a:t>in the society due to technological determinism ( a view that technology determines behavior). </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Costs to broadband internet access can create the biggest barrier to e-business technological innovation.</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16" name="Google Shape;316;p31"/>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317" name="Google Shape;317;p31"/>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nvSpPr>
        <p:spPr>
          <a:xfrm>
            <a:off x="990600" y="838200"/>
            <a:ext cx="8153400" cy="60198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Social consequences of e-business technologies</a:t>
            </a:r>
            <a:endParaRPr/>
          </a:p>
          <a:p>
            <a:pPr indent="-514350" lvl="0" marL="514350" marR="0" rtl="0" algn="l">
              <a:spcBef>
                <a:spcPts val="0"/>
              </a:spcBef>
              <a:spcAft>
                <a:spcPts val="0"/>
              </a:spcAft>
              <a:buNone/>
            </a:pPr>
            <a:r>
              <a:t/>
            </a:r>
            <a:endParaRPr b="1" sz="1800">
              <a:solidFill>
                <a:srgbClr val="0070C0"/>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0070C0"/>
                </a:solidFill>
                <a:latin typeface="Verdana"/>
                <a:ea typeface="Verdana"/>
                <a:cs typeface="Verdana"/>
                <a:sym typeface="Verdana"/>
              </a:rPr>
              <a:t>Following are the social consequences of e-business:</a:t>
            </a:r>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Considering the development of ICT sector and its contribution in economic growth, ITU has employed ICT-Development Index (IDI).</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IDI is derived from indicators which seek to ‘measure  the overall ability of individuals in a country and access use of new ICTs’. </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The new ITU index is superior to other indices in its country coverage, measurement of ICT , and its focus upon a richer mix of social and infrastructural indicators including </a:t>
            </a:r>
            <a:r>
              <a:rPr lang="en-US" sz="2000">
                <a:solidFill>
                  <a:srgbClr val="0070C0"/>
                </a:solidFill>
                <a:latin typeface="Verdana"/>
                <a:ea typeface="Verdana"/>
                <a:cs typeface="Verdana"/>
                <a:sym typeface="Verdana"/>
              </a:rPr>
              <a:t>ICT access</a:t>
            </a:r>
            <a:r>
              <a:rPr lang="en-US" sz="2000">
                <a:solidFill>
                  <a:schemeClr val="dk1"/>
                </a:solidFill>
                <a:latin typeface="Verdana"/>
                <a:ea typeface="Verdana"/>
                <a:cs typeface="Verdana"/>
                <a:sym typeface="Verdana"/>
              </a:rPr>
              <a:t>, </a:t>
            </a:r>
            <a:r>
              <a:rPr lang="en-US" sz="2000">
                <a:solidFill>
                  <a:srgbClr val="C00000"/>
                </a:solidFill>
                <a:latin typeface="Verdana"/>
                <a:ea typeface="Verdana"/>
                <a:cs typeface="Verdana"/>
                <a:sym typeface="Verdana"/>
              </a:rPr>
              <a:t>use</a:t>
            </a:r>
            <a:r>
              <a:rPr lang="en-US" sz="2000">
                <a:solidFill>
                  <a:schemeClr val="dk1"/>
                </a:solidFill>
                <a:latin typeface="Verdana"/>
                <a:ea typeface="Verdana"/>
                <a:cs typeface="Verdana"/>
                <a:sym typeface="Verdana"/>
              </a:rPr>
              <a:t> and </a:t>
            </a:r>
            <a:r>
              <a:rPr lang="en-US" sz="2000">
                <a:solidFill>
                  <a:srgbClr val="C00000"/>
                </a:solidFill>
                <a:latin typeface="Verdana"/>
                <a:ea typeface="Verdana"/>
                <a:cs typeface="Verdana"/>
                <a:sym typeface="Verdana"/>
              </a:rPr>
              <a:t>skills</a:t>
            </a:r>
            <a:r>
              <a:rPr lang="en-US" sz="2000">
                <a:solidFill>
                  <a:schemeClr val="dk1"/>
                </a:solidFill>
                <a:latin typeface="Verdana"/>
                <a:ea typeface="Verdana"/>
                <a:cs typeface="Verdana"/>
                <a:sym typeface="Verdana"/>
              </a:rPr>
              <a:t>. </a:t>
            </a:r>
            <a:endParaRPr/>
          </a:p>
          <a:p>
            <a:pPr indent="-514350" lvl="0" marL="514350" marR="0" rtl="0" algn="l">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The IDI reflect the overall positioning of a country’s e-business capability level in comparison to 200 member countries of ITU.</a:t>
            </a:r>
            <a:endParaRPr/>
          </a:p>
          <a:p>
            <a:pPr indent="-387350" lvl="0" marL="514350" marR="0" rtl="0" algn="l">
              <a:spcBef>
                <a:spcPts val="0"/>
              </a:spcBef>
              <a:spcAft>
                <a:spcPts val="0"/>
              </a:spcAft>
              <a:buClr>
                <a:schemeClr val="dk1"/>
              </a:buClr>
              <a:buSzPts val="2000"/>
              <a:buFont typeface="Noto Sans Symbols"/>
              <a:buNone/>
            </a:pPr>
            <a:r>
              <a:t/>
            </a:r>
            <a:endParaRPr sz="2000">
              <a:solidFill>
                <a:schemeClr val="dk1"/>
              </a:solidFill>
              <a:latin typeface="Verdana"/>
              <a:ea typeface="Verdana"/>
              <a:cs typeface="Verdana"/>
              <a:sym typeface="Verdana"/>
            </a:endParaRPr>
          </a:p>
          <a:p>
            <a:pPr indent="-387350" lvl="0" marL="514350" marR="0" rtl="0" algn="l">
              <a:spcBef>
                <a:spcPts val="0"/>
              </a:spcBef>
              <a:spcAft>
                <a:spcPts val="0"/>
              </a:spcAft>
              <a:buClr>
                <a:schemeClr val="dk1"/>
              </a:buClr>
              <a:buSzPts val="2000"/>
              <a:buFont typeface="Noto Sans Symbols"/>
              <a:buNone/>
            </a:pPr>
            <a:r>
              <a:t/>
            </a:r>
            <a:endParaRPr sz="2000">
              <a:solidFill>
                <a:schemeClr val="dk1"/>
              </a:solidFill>
              <a:latin typeface="Verdana"/>
              <a:ea typeface="Verdana"/>
              <a:cs typeface="Verdana"/>
              <a:sym typeface="Verdana"/>
            </a:endParaRPr>
          </a:p>
          <a:p>
            <a:pPr indent="-514350" lvl="0" marL="51435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23" name="Google Shape;323;p32"/>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324" name="Google Shape;324;p32"/>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nvSpPr>
        <p:spPr>
          <a:xfrm>
            <a:off x="990600" y="685800"/>
            <a:ext cx="8153400" cy="6172200"/>
          </a:xfrm>
          <a:prstGeom prst="rect">
            <a:avLst/>
          </a:prstGeom>
          <a:noFill/>
          <a:ln>
            <a:noFill/>
          </a:ln>
        </p:spPr>
        <p:txBody>
          <a:bodyPr anchorCtr="0" anchor="t" bIns="45700" lIns="91425" spcFirstLastPara="1" rIns="91425" wrap="square" tIns="0">
            <a:noAutofit/>
          </a:bodyPr>
          <a:lstStyle/>
          <a:p>
            <a:pPr indent="-514350" lvl="0" marL="514350" marR="0" rtl="0" algn="ctr">
              <a:spcBef>
                <a:spcPts val="0"/>
              </a:spcBef>
              <a:spcAft>
                <a:spcPts val="0"/>
              </a:spcAft>
              <a:buNone/>
            </a:pPr>
            <a:r>
              <a:rPr b="1" lang="en-US" sz="2000">
                <a:solidFill>
                  <a:srgbClr val="C00000"/>
                </a:solidFill>
                <a:latin typeface="Verdana"/>
                <a:ea typeface="Verdana"/>
                <a:cs typeface="Verdana"/>
                <a:sym typeface="Verdana"/>
              </a:rPr>
              <a:t>Social consequences of e-business technologies</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Indicators to measure ICT accesses, use and skills are: </a:t>
            </a:r>
            <a:endParaRPr/>
          </a:p>
          <a:p>
            <a:pPr indent="-514350" lvl="0" marL="514350" marR="0" rtl="0" algn="l">
              <a:spcBef>
                <a:spcPts val="0"/>
              </a:spcBef>
              <a:spcAft>
                <a:spcPts val="0"/>
              </a:spcAft>
              <a:buNone/>
            </a:pPr>
            <a:r>
              <a:rPr lang="en-US" sz="1800">
                <a:solidFill>
                  <a:srgbClr val="FF0000"/>
                </a:solidFill>
                <a:latin typeface="Verdana"/>
                <a:ea typeface="Verdana"/>
                <a:cs typeface="Verdana"/>
                <a:sym typeface="Verdana"/>
              </a:rPr>
              <a:t>(ICT access 40% weight, Use 40% weight &amp; Skills 20%)</a:t>
            </a:r>
            <a:endParaRPr sz="2000">
              <a:solidFill>
                <a:srgbClr val="FF0000"/>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0070C0"/>
                </a:solidFill>
                <a:latin typeface="Verdana"/>
                <a:ea typeface="Verdana"/>
                <a:cs typeface="Verdana"/>
                <a:sym typeface="Verdana"/>
              </a:rPr>
              <a:t>ICT access: (20% weight to each indicator) </a:t>
            </a:r>
            <a:endParaRPr sz="2000">
              <a:solidFill>
                <a:srgbClr val="0070C0"/>
              </a:solidFill>
              <a:latin typeface="Verdana"/>
              <a:ea typeface="Verdana"/>
              <a:cs typeface="Verdana"/>
              <a:sym typeface="Verdana"/>
            </a:endParaRPr>
          </a:p>
          <a:p>
            <a:pPr indent="-514350" lvl="0" marL="51435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Fixed telephones lines per 100 inhabitants.</a:t>
            </a:r>
            <a:endParaRPr/>
          </a:p>
          <a:p>
            <a:pPr indent="-514350" lvl="0" marL="51435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Mobile cellular subscriptions per 100 inhabitants.</a:t>
            </a:r>
            <a:endParaRPr/>
          </a:p>
          <a:p>
            <a:pPr indent="-514350" lvl="0" marL="51435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International internet BW (bps) per user internet user.</a:t>
            </a:r>
            <a:endParaRPr/>
          </a:p>
          <a:p>
            <a:pPr indent="-514350" lvl="0" marL="51435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Proportion of households with a computer.</a:t>
            </a:r>
            <a:endParaRPr/>
          </a:p>
          <a:p>
            <a:pPr indent="-514350" lvl="0" marL="51435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Proportion of households with internet access at home.</a:t>
            </a:r>
            <a:endParaRPr/>
          </a:p>
          <a:p>
            <a:pPr indent="-514350" lvl="0" marL="514350" marR="0" rtl="0" algn="l">
              <a:spcBef>
                <a:spcPts val="0"/>
              </a:spcBef>
              <a:spcAft>
                <a:spcPts val="0"/>
              </a:spcAft>
              <a:buNone/>
            </a:pPr>
            <a:r>
              <a:t/>
            </a:r>
            <a:endParaRPr sz="2000">
              <a:solidFill>
                <a:srgbClr val="0070C0"/>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0070C0"/>
                </a:solidFill>
                <a:latin typeface="Verdana"/>
                <a:ea typeface="Verdana"/>
                <a:cs typeface="Verdana"/>
                <a:sym typeface="Verdana"/>
              </a:rPr>
              <a:t>ICT use: (33% weight to each indicator)</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6. Internet users per 100 inhabitants</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7. Fixed broadband internet subscribers per 100 inhabitants</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8. Mobile broadband subscribers per 100 inhabitants</a:t>
            </a:r>
            <a:endParaRPr/>
          </a:p>
          <a:p>
            <a:pPr indent="-514350" lvl="0" marL="514350" marR="0" rtl="0" algn="l">
              <a:spcBef>
                <a:spcPts val="0"/>
              </a:spcBef>
              <a:spcAft>
                <a:spcPts val="0"/>
              </a:spcAft>
              <a:buNone/>
            </a:pPr>
            <a:r>
              <a:t/>
            </a:r>
            <a:endParaRPr sz="2000">
              <a:solidFill>
                <a:srgbClr val="0070C0"/>
              </a:solidFill>
              <a:latin typeface="Verdana"/>
              <a:ea typeface="Verdana"/>
              <a:cs typeface="Verdana"/>
              <a:sym typeface="Verdana"/>
            </a:endParaRPr>
          </a:p>
          <a:p>
            <a:pPr indent="-514350" lvl="0" marL="514350" marR="0" rtl="0" algn="l">
              <a:spcBef>
                <a:spcPts val="0"/>
              </a:spcBef>
              <a:spcAft>
                <a:spcPts val="0"/>
              </a:spcAft>
              <a:buNone/>
            </a:pPr>
            <a:r>
              <a:rPr lang="en-US" sz="2000">
                <a:solidFill>
                  <a:srgbClr val="0070C0"/>
                </a:solidFill>
                <a:latin typeface="Verdana"/>
                <a:ea typeface="Verdana"/>
                <a:cs typeface="Verdana"/>
                <a:sym typeface="Verdana"/>
              </a:rPr>
              <a:t>ICT Skills: (33% weight to each indicator)</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9. Adult literacy rate</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10. Secondary gross enrollment ratio</a:t>
            </a:r>
            <a:endParaRPr/>
          </a:p>
          <a:p>
            <a:pPr indent="-514350" lvl="0" marL="514350" marR="0" rtl="0" algn="l">
              <a:spcBef>
                <a:spcPts val="0"/>
              </a:spcBef>
              <a:spcAft>
                <a:spcPts val="0"/>
              </a:spcAft>
              <a:buNone/>
            </a:pPr>
            <a:r>
              <a:rPr lang="en-US" sz="2000">
                <a:solidFill>
                  <a:schemeClr val="dk1"/>
                </a:solidFill>
                <a:latin typeface="Verdana"/>
                <a:ea typeface="Verdana"/>
                <a:cs typeface="Verdana"/>
                <a:sym typeface="Verdana"/>
              </a:rPr>
              <a:t>11. Tertiary gross enrolment ratio</a:t>
            </a:r>
            <a:br>
              <a:rPr lang="en-US" sz="2000">
                <a:solidFill>
                  <a:schemeClr val="dk1"/>
                </a:solidFill>
                <a:latin typeface="Verdana"/>
                <a:ea typeface="Verdana"/>
                <a:cs typeface="Verdana"/>
                <a:sym typeface="Verdana"/>
              </a:rPr>
            </a:br>
            <a:endParaRPr sz="2000">
              <a:solidFill>
                <a:schemeClr val="dk1"/>
              </a:solidFill>
              <a:latin typeface="Verdana"/>
              <a:ea typeface="Verdana"/>
              <a:cs typeface="Verdana"/>
              <a:sym typeface="Verdana"/>
            </a:endParaRPr>
          </a:p>
        </p:txBody>
      </p:sp>
      <p:sp>
        <p:nvSpPr>
          <p:cNvPr id="330" name="Google Shape;330;p33"/>
          <p:cNvSpPr txBox="1"/>
          <p:nvPr/>
        </p:nvSpPr>
        <p:spPr>
          <a:xfrm>
            <a:off x="1066800" y="3810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331" name="Google Shape;331;p33"/>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34"/>
          <p:cNvPicPr preferRelativeResize="0"/>
          <p:nvPr/>
        </p:nvPicPr>
        <p:blipFill rotWithShape="1">
          <a:blip r:embed="rId3">
            <a:alphaModFix/>
          </a:blip>
          <a:srcRect b="0" l="0" r="0" t="0"/>
          <a:stretch/>
        </p:blipFill>
        <p:spPr>
          <a:xfrm>
            <a:off x="3733800" y="1295400"/>
            <a:ext cx="5410200" cy="5105400"/>
          </a:xfrm>
          <a:prstGeom prst="rect">
            <a:avLst/>
          </a:prstGeom>
          <a:noFill/>
          <a:ln>
            <a:noFill/>
          </a:ln>
        </p:spPr>
      </p:pic>
      <p:sp>
        <p:nvSpPr>
          <p:cNvPr id="337" name="Google Shape;337;p3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Long Case 3.2: PayPal</a:t>
            </a:r>
            <a:endParaRPr/>
          </a:p>
        </p:txBody>
      </p:sp>
      <p:sp>
        <p:nvSpPr>
          <p:cNvPr id="338" name="Google Shape;338;p34"/>
          <p:cNvSpPr txBox="1"/>
          <p:nvPr>
            <p:ph idx="1" type="body"/>
          </p:nvPr>
        </p:nvSpPr>
        <p:spPr>
          <a:xfrm>
            <a:off x="457200" y="1447800"/>
            <a:ext cx="3657600" cy="5410200"/>
          </a:xfrm>
          <a:prstGeom prst="rect">
            <a:avLst/>
          </a:prstGeom>
          <a:noFill/>
          <a:ln>
            <a:noFill/>
          </a:ln>
        </p:spPr>
        <p:txBody>
          <a:bodyPr anchorCtr="0" anchor="t" bIns="45700" lIns="91425" spcFirstLastPara="1" rIns="91425" wrap="square" tIns="45700">
            <a:normAutofit/>
          </a:bodyPr>
          <a:lstStyle/>
          <a:p>
            <a:pPr indent="-533400" lvl="0" marL="533400" rtl="0" algn="l">
              <a:lnSpc>
                <a:spcPct val="100000"/>
              </a:lnSpc>
              <a:spcBef>
                <a:spcPts val="0"/>
              </a:spcBef>
              <a:spcAft>
                <a:spcPts val="0"/>
              </a:spcAft>
              <a:buSzPts val="1280"/>
              <a:buChar char="⚫"/>
            </a:pPr>
            <a:r>
              <a:rPr lang="en-US" sz="1600"/>
              <a:t>Developed in 1998, and in 2002 PayPal was bought by eBay</a:t>
            </a:r>
            <a:endParaRPr sz="1600"/>
          </a:p>
          <a:p>
            <a:pPr indent="-457200" lvl="1" marL="914400" rtl="0" algn="l">
              <a:lnSpc>
                <a:spcPct val="100000"/>
              </a:lnSpc>
              <a:spcBef>
                <a:spcPts val="550"/>
              </a:spcBef>
              <a:spcAft>
                <a:spcPts val="0"/>
              </a:spcAft>
              <a:buSzPts val="1400"/>
              <a:buChar char="◦"/>
            </a:pPr>
            <a:r>
              <a:rPr lang="en-US" sz="1400"/>
              <a:t>73mn active users world wide</a:t>
            </a:r>
            <a:endParaRPr/>
          </a:p>
          <a:p>
            <a:pPr indent="-457200" lvl="1" marL="914400" rtl="0" algn="l">
              <a:lnSpc>
                <a:spcPct val="100000"/>
              </a:lnSpc>
              <a:spcBef>
                <a:spcPts val="550"/>
              </a:spcBef>
              <a:spcAft>
                <a:spcPts val="0"/>
              </a:spcAft>
              <a:buSzPts val="1400"/>
              <a:buChar char="◦"/>
            </a:pPr>
            <a:r>
              <a:rPr lang="en-US" sz="1400"/>
              <a:t>In 2008 PayPal processed $USD 60bn in payments - a 27% increase on the previous year.</a:t>
            </a:r>
            <a:endParaRPr/>
          </a:p>
          <a:p>
            <a:pPr indent="-457200" lvl="1" marL="914400" rtl="0" algn="l">
              <a:lnSpc>
                <a:spcPct val="100000"/>
              </a:lnSpc>
              <a:spcBef>
                <a:spcPts val="550"/>
              </a:spcBef>
              <a:spcAft>
                <a:spcPts val="0"/>
              </a:spcAft>
              <a:buSzPts val="1400"/>
              <a:buChar char="◦"/>
            </a:pPr>
            <a:r>
              <a:rPr lang="en-US" sz="1400"/>
              <a:t>Almost 9% of global e-commerce transactions were completed via PayPal in 2007. </a:t>
            </a:r>
            <a:endParaRPr/>
          </a:p>
          <a:p>
            <a:pPr indent="-533400" lvl="0" marL="533400" rtl="0" algn="l">
              <a:lnSpc>
                <a:spcPct val="100000"/>
              </a:lnSpc>
              <a:spcBef>
                <a:spcPts val="600"/>
              </a:spcBef>
              <a:spcAft>
                <a:spcPts val="0"/>
              </a:spcAft>
              <a:buSzPts val="1280"/>
              <a:buChar char="⚫"/>
            </a:pPr>
            <a:r>
              <a:rPr lang="en-US" sz="1600"/>
              <a:t>Person to Person transfer services</a:t>
            </a:r>
            <a:endParaRPr/>
          </a:p>
          <a:p>
            <a:pPr indent="-533400" lvl="0" marL="533400" rtl="0" algn="l">
              <a:lnSpc>
                <a:spcPct val="100000"/>
              </a:lnSpc>
              <a:spcBef>
                <a:spcPts val="600"/>
              </a:spcBef>
              <a:spcAft>
                <a:spcPts val="0"/>
              </a:spcAft>
              <a:buSzPts val="1280"/>
              <a:buChar char="⚫"/>
            </a:pPr>
            <a:r>
              <a:rPr lang="en-US" sz="1600"/>
              <a:t>B2B and B2C transactions, often for SME e-business traders</a:t>
            </a:r>
            <a:endParaRPr/>
          </a:p>
          <a:p>
            <a:pPr indent="-533400" lvl="0" marL="533400" rtl="0" algn="l">
              <a:lnSpc>
                <a:spcPct val="100000"/>
              </a:lnSpc>
              <a:spcBef>
                <a:spcPts val="600"/>
              </a:spcBef>
              <a:spcAft>
                <a:spcPts val="0"/>
              </a:spcAft>
              <a:buSzPts val="1280"/>
              <a:buChar char="⚫"/>
            </a:pPr>
            <a:r>
              <a:rPr b="1" lang="en-US" sz="1600" u="sng">
                <a:solidFill>
                  <a:srgbClr val="0070C0"/>
                </a:solidFill>
              </a:rPr>
              <a:t>Questions</a:t>
            </a:r>
            <a:endParaRPr/>
          </a:p>
          <a:p>
            <a:pPr indent="-457200" lvl="1" marL="914400" rtl="0" algn="l">
              <a:lnSpc>
                <a:spcPct val="100000"/>
              </a:lnSpc>
              <a:spcBef>
                <a:spcPts val="550"/>
              </a:spcBef>
              <a:spcAft>
                <a:spcPts val="0"/>
              </a:spcAft>
              <a:buSzPts val="1800"/>
              <a:buNone/>
            </a:pPr>
            <a:r>
              <a:rPr lang="en-US" sz="1800">
                <a:solidFill>
                  <a:srgbClr val="C00000"/>
                </a:solidFill>
              </a:rPr>
              <a:t>What are the advantages, disadvantages, and threats of online payment technologies for the various stakeholders involved?</a:t>
            </a:r>
            <a:endParaRPr sz="180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1295400" y="15240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Gill Sans"/>
              <a:buNone/>
            </a:pPr>
            <a:r>
              <a:rPr lang="en-US">
                <a:solidFill>
                  <a:srgbClr val="FF0000"/>
                </a:solidFill>
              </a:rPr>
              <a:t>Discussion questions</a:t>
            </a:r>
            <a:endParaRPr>
              <a:solidFill>
                <a:srgbClr val="FF0000"/>
              </a:solidFill>
            </a:endParaRPr>
          </a:p>
        </p:txBody>
      </p:sp>
      <p:sp>
        <p:nvSpPr>
          <p:cNvPr id="344" name="Google Shape;344;p35"/>
          <p:cNvSpPr txBox="1"/>
          <p:nvPr>
            <p:ph idx="1" type="body"/>
          </p:nvPr>
        </p:nvSpPr>
        <p:spPr>
          <a:xfrm>
            <a:off x="990600" y="762000"/>
            <a:ext cx="8153400" cy="60960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1600"/>
              <a:buFont typeface="Gill Sans"/>
              <a:buAutoNum type="arabicPeriod"/>
            </a:pPr>
            <a:r>
              <a:rPr b="1" lang="en-US" sz="2000"/>
              <a:t>Why IS/IT evaluation in important? In what way evaluation benefits the business process?</a:t>
            </a:r>
            <a:endParaRPr/>
          </a:p>
          <a:p>
            <a:pPr indent="-514350" lvl="0" marL="596646" rtl="0" algn="l">
              <a:lnSpc>
                <a:spcPct val="100000"/>
              </a:lnSpc>
              <a:spcBef>
                <a:spcPts val="600"/>
              </a:spcBef>
              <a:spcAft>
                <a:spcPts val="0"/>
              </a:spcAft>
              <a:buSzPts val="1600"/>
              <a:buFont typeface="Gill Sans"/>
              <a:buAutoNum type="arabicPeriod"/>
            </a:pPr>
            <a:r>
              <a:rPr b="1" lang="en-US" sz="2000"/>
              <a:t>What are the costs, risks and benefits associated with e-business model.</a:t>
            </a:r>
            <a:endParaRPr/>
          </a:p>
          <a:p>
            <a:pPr indent="-514350" lvl="0" marL="596646" rtl="0" algn="l">
              <a:lnSpc>
                <a:spcPct val="100000"/>
              </a:lnSpc>
              <a:spcBef>
                <a:spcPts val="600"/>
              </a:spcBef>
              <a:spcAft>
                <a:spcPts val="0"/>
              </a:spcAft>
              <a:buSzPts val="1600"/>
              <a:buFont typeface="Gill Sans"/>
              <a:buAutoNum type="arabicPeriod"/>
            </a:pPr>
            <a:r>
              <a:rPr b="1" lang="en-US" sz="2000"/>
              <a:t>What are the social consequences of e-business.  How IDI defines the new measure of development stage of a nation in ICT.</a:t>
            </a:r>
            <a:endParaRPr/>
          </a:p>
          <a:p>
            <a:pPr indent="-514350" lvl="0" marL="596646" rtl="0" algn="l">
              <a:lnSpc>
                <a:spcPct val="100000"/>
              </a:lnSpc>
              <a:spcBef>
                <a:spcPts val="600"/>
              </a:spcBef>
              <a:spcAft>
                <a:spcPts val="0"/>
              </a:spcAft>
              <a:buSzPts val="1600"/>
              <a:buFont typeface="Gill Sans"/>
              <a:buAutoNum type="arabicPeriod"/>
            </a:pPr>
            <a:r>
              <a:rPr b="1" lang="en-US" sz="2000"/>
              <a:t>Why standardization is important in e-business technologies.  What are the prominent quality attributes of a good e-business technology solutions.</a:t>
            </a:r>
            <a:endParaRPr/>
          </a:p>
          <a:p>
            <a:pPr indent="-514350" lvl="0" marL="596646" rtl="0" algn="l">
              <a:lnSpc>
                <a:spcPct val="100000"/>
              </a:lnSpc>
              <a:spcBef>
                <a:spcPts val="600"/>
              </a:spcBef>
              <a:spcAft>
                <a:spcPts val="0"/>
              </a:spcAft>
              <a:buSzPts val="1600"/>
              <a:buFont typeface="Gill Sans"/>
              <a:buAutoNum type="arabicPeriod"/>
            </a:pPr>
            <a:r>
              <a:rPr b="1" lang="en-US" sz="2000"/>
              <a:t>Identify the history of recent data thefts and loss in global and Nepalese(?) scenario.</a:t>
            </a:r>
            <a:endParaRPr/>
          </a:p>
          <a:p>
            <a:pPr indent="-514350" lvl="0" marL="596646" rtl="0" algn="l">
              <a:lnSpc>
                <a:spcPct val="100000"/>
              </a:lnSpc>
              <a:spcBef>
                <a:spcPts val="600"/>
              </a:spcBef>
              <a:spcAft>
                <a:spcPts val="0"/>
              </a:spcAft>
              <a:buSzPts val="1600"/>
              <a:buNone/>
            </a:pPr>
            <a:r>
              <a:t/>
            </a:r>
            <a:endParaRPr b="1"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1295400" y="15240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Gill Sans"/>
              <a:buNone/>
            </a:pPr>
            <a:r>
              <a:rPr lang="en-US">
                <a:solidFill>
                  <a:srgbClr val="FF0000"/>
                </a:solidFill>
              </a:rPr>
              <a:t>Assignments</a:t>
            </a:r>
            <a:endParaRPr>
              <a:solidFill>
                <a:srgbClr val="FF0000"/>
              </a:solidFill>
            </a:endParaRPr>
          </a:p>
        </p:txBody>
      </p:sp>
      <p:sp>
        <p:nvSpPr>
          <p:cNvPr id="350" name="Google Shape;350;p36"/>
          <p:cNvSpPr txBox="1"/>
          <p:nvPr>
            <p:ph idx="1" type="body"/>
          </p:nvPr>
        </p:nvSpPr>
        <p:spPr>
          <a:xfrm>
            <a:off x="990600" y="762000"/>
            <a:ext cx="8153400" cy="6096000"/>
          </a:xfrm>
          <a:prstGeom prst="rect">
            <a:avLst/>
          </a:prstGeom>
          <a:noFill/>
          <a:ln>
            <a:noFill/>
          </a:ln>
        </p:spPr>
        <p:txBody>
          <a:bodyPr anchorCtr="0" anchor="t" bIns="45700" lIns="91425" spcFirstLastPara="1" rIns="91425" wrap="square" tIns="45700">
            <a:normAutofit/>
          </a:bodyPr>
          <a:lstStyle/>
          <a:p>
            <a:pPr indent="-514350" lvl="0" marL="596646" rtl="0" algn="l">
              <a:lnSpc>
                <a:spcPct val="100000"/>
              </a:lnSpc>
              <a:spcBef>
                <a:spcPts val="0"/>
              </a:spcBef>
              <a:spcAft>
                <a:spcPts val="0"/>
              </a:spcAft>
              <a:buSzPts val="1600"/>
              <a:buFont typeface="Gill Sans"/>
              <a:buAutoNum type="arabicPeriod"/>
            </a:pPr>
            <a:r>
              <a:rPr b="1" lang="en-US" sz="2000"/>
              <a:t>Why online payment is not  so much popular in the countries like Nepal? What may be the consequences and challenges of micropayments in these countries?</a:t>
            </a:r>
            <a:endParaRPr/>
          </a:p>
          <a:p>
            <a:pPr indent="-514350" lvl="0" marL="596646" rtl="0" algn="l">
              <a:lnSpc>
                <a:spcPct val="100000"/>
              </a:lnSpc>
              <a:spcBef>
                <a:spcPts val="600"/>
              </a:spcBef>
              <a:spcAft>
                <a:spcPts val="0"/>
              </a:spcAft>
              <a:buSzPts val="1600"/>
              <a:buFont typeface="Gill Sans"/>
              <a:buAutoNum type="arabicPeriod"/>
            </a:pPr>
            <a:r>
              <a:rPr b="1" lang="en-US" sz="2000"/>
              <a:t>What are the behavior change in people due to use of IT and its applications in society in Nepal?</a:t>
            </a:r>
            <a:endParaRPr/>
          </a:p>
          <a:p>
            <a:pPr indent="-412750" lvl="0" marL="596646" rtl="0" algn="l">
              <a:lnSpc>
                <a:spcPct val="100000"/>
              </a:lnSpc>
              <a:spcBef>
                <a:spcPts val="600"/>
              </a:spcBef>
              <a:spcAft>
                <a:spcPts val="0"/>
              </a:spcAft>
              <a:buSzPts val="1600"/>
              <a:buFont typeface="Gill Sans"/>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nvSpPr>
        <p:spPr>
          <a:xfrm>
            <a:off x="1818775" y="1752600"/>
            <a:ext cx="8153400" cy="5105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Introduction (Significance / Why?)</a:t>
            </a:r>
            <a:endParaRPr/>
          </a:p>
          <a:p>
            <a:pPr indent="0" lvl="0" marL="0" marR="0" rtl="0" algn="l">
              <a:spcBef>
                <a:spcPts val="0"/>
              </a:spcBef>
              <a:spcAft>
                <a:spcPts val="0"/>
              </a:spcAft>
              <a:buNone/>
            </a:pPr>
            <a:r>
              <a:t/>
            </a:r>
            <a:endParaRPr b="1" sz="1800">
              <a:solidFill>
                <a:srgbClr val="FF0000"/>
              </a:solidFill>
              <a:latin typeface="Verdana"/>
              <a:ea typeface="Verdana"/>
              <a:cs typeface="Verdana"/>
              <a:sym typeface="Verdana"/>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ICT created opportunities and challenges in (e)-business.</a:t>
            </a:r>
            <a:endParaRPr/>
          </a:p>
          <a:p>
            <a:pPr indent="0" lvl="0" marL="0" marR="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Opportunities:</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To build new business models</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Better integrate organizations with customers and suppliers</a:t>
            </a:r>
            <a:endParaRPr/>
          </a:p>
          <a:p>
            <a:pPr indent="0" lvl="0" marL="0" marR="0" rtl="0" algn="l">
              <a:spcBef>
                <a:spcPts val="0"/>
              </a:spcBef>
              <a:spcAft>
                <a:spcPts val="0"/>
              </a:spcAft>
              <a:buNone/>
            </a:pPr>
            <a:r>
              <a:rPr b="1" lang="en-US" sz="1800">
                <a:solidFill>
                  <a:schemeClr val="dk1"/>
                </a:solidFill>
                <a:latin typeface="Verdana"/>
                <a:ea typeface="Verdana"/>
                <a:cs typeface="Verdana"/>
                <a:sym typeface="Verdana"/>
              </a:rPr>
              <a:t> </a:t>
            </a:r>
            <a:r>
              <a:rPr b="1" lang="en-US" sz="1800">
                <a:solidFill>
                  <a:srgbClr val="FF0000"/>
                </a:solidFill>
                <a:latin typeface="Verdana"/>
                <a:ea typeface="Verdana"/>
                <a:cs typeface="Verdana"/>
                <a:sym typeface="Verdana"/>
              </a:rPr>
              <a:t>Example</a:t>
            </a:r>
            <a:r>
              <a:rPr b="1" lang="en-US" sz="1800">
                <a:solidFill>
                  <a:schemeClr val="dk1"/>
                </a:solidFill>
                <a:latin typeface="Verdana"/>
                <a:ea typeface="Verdana"/>
                <a:cs typeface="Verdana"/>
                <a:sym typeface="Verdana"/>
              </a:rPr>
              <a:t>: Relation of domestic broadband penetration and level of online consumption (transactions) by consumers</a:t>
            </a:r>
            <a:endParaRPr/>
          </a:p>
          <a:p>
            <a:pPr indent="0" lvl="0" marL="0" marR="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Challenges:</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Change in technology are rapid,</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 new H/W and S/W solutions emerging almost weekly.</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 New ideas are anounced as leading edge and promising even more frequently.</a:t>
            </a:r>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p:txBody>
      </p:sp>
      <p:sp>
        <p:nvSpPr>
          <p:cNvPr id="126" name="Google Shape;126;p4"/>
          <p:cNvSpPr txBox="1"/>
          <p:nvPr/>
        </p:nvSpPr>
        <p:spPr>
          <a:xfrm>
            <a:off x="1531750" y="460750"/>
            <a:ext cx="80772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US" sz="2600" u="none" cap="none" strike="noStrike">
                <a:solidFill>
                  <a:srgbClr val="0070C0"/>
                </a:solidFill>
                <a:latin typeface="Gill Sans"/>
                <a:ea typeface="Gill Sans"/>
                <a:cs typeface="Gill Sans"/>
                <a:sym typeface="Gill Sans"/>
              </a:rPr>
              <a:t>Unit – TWO</a:t>
            </a:r>
            <a:endParaRPr/>
          </a:p>
          <a:p>
            <a:pPr indent="0" lvl="0" marL="27432" marR="0" rtl="0" algn="ctr">
              <a:spcBef>
                <a:spcPts val="600"/>
              </a:spcBef>
              <a:spcAft>
                <a:spcPts val="0"/>
              </a:spcAft>
              <a:buNone/>
            </a:pP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27" name="Google Shape;127;p4"/>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990600" y="1371600"/>
            <a:ext cx="8153400" cy="5105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Introduction (Significance / Why?)</a:t>
            </a:r>
            <a:endParaRPr/>
          </a:p>
          <a:p>
            <a:pPr indent="0" lvl="0" marL="0" marR="0" rtl="0" algn="l">
              <a:spcBef>
                <a:spcPts val="0"/>
              </a:spcBef>
              <a:spcAft>
                <a:spcPts val="0"/>
              </a:spcAft>
              <a:buNone/>
            </a:pPr>
            <a:r>
              <a:t/>
            </a:r>
            <a:endParaRPr b="1" sz="1800">
              <a:solidFill>
                <a:srgbClr val="FF0000"/>
              </a:solidFill>
              <a:latin typeface="Verdana"/>
              <a:ea typeface="Verdana"/>
              <a:cs typeface="Verdana"/>
              <a:sym typeface="Verdana"/>
            </a:endParaRPr>
          </a:p>
          <a:p>
            <a:pPr indent="0" lvl="0" marL="0" marR="0" rtl="0" algn="l">
              <a:spcBef>
                <a:spcPts val="0"/>
              </a:spcBef>
              <a:spcAft>
                <a:spcPts val="0"/>
              </a:spcAft>
              <a:buNone/>
            </a:pPr>
            <a:r>
              <a:rPr b="1" lang="en-US" sz="1800">
                <a:solidFill>
                  <a:schemeClr val="dk1"/>
                </a:solidFill>
                <a:latin typeface="Verdana"/>
                <a:ea typeface="Verdana"/>
                <a:cs typeface="Verdana"/>
                <a:sym typeface="Verdana"/>
              </a:rPr>
              <a:t>Then what is the way out in between these opportunities and challenges; there remains the significance of this chapter.</a:t>
            </a:r>
            <a:endParaRPr/>
          </a:p>
          <a:p>
            <a:pPr indent="0" lvl="0" marL="0" marR="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b="1" lang="en-US" sz="2000">
                <a:solidFill>
                  <a:srgbClr val="0070C0"/>
                </a:solidFill>
                <a:latin typeface="Verdana"/>
                <a:ea typeface="Verdana"/>
                <a:cs typeface="Verdana"/>
                <a:sym typeface="Verdana"/>
              </a:rPr>
              <a:t>Way out is to think in a more measureable way about </a:t>
            </a:r>
            <a:endParaRPr/>
          </a:p>
          <a:p>
            <a:pPr indent="-457200" lvl="0" marL="457200" marR="0" rtl="0" algn="l">
              <a:spcBef>
                <a:spcPts val="0"/>
              </a:spcBef>
              <a:spcAft>
                <a:spcPts val="0"/>
              </a:spcAft>
              <a:buClr>
                <a:schemeClr val="dk1"/>
              </a:buClr>
              <a:buSzPts val="2000"/>
              <a:buFont typeface="Verdana"/>
              <a:buAutoNum type="alphaLcParenR"/>
            </a:pPr>
            <a:r>
              <a:rPr b="1" lang="en-US" sz="2000">
                <a:solidFill>
                  <a:schemeClr val="dk1"/>
                </a:solidFill>
                <a:latin typeface="Verdana"/>
                <a:ea typeface="Verdana"/>
                <a:cs typeface="Verdana"/>
                <a:sym typeface="Verdana"/>
              </a:rPr>
              <a:t>Classification of e-business technologies, </a:t>
            </a:r>
            <a:endParaRPr/>
          </a:p>
          <a:p>
            <a:pPr indent="-457200" lvl="0" marL="457200" marR="0" rtl="0" algn="l">
              <a:spcBef>
                <a:spcPts val="0"/>
              </a:spcBef>
              <a:spcAft>
                <a:spcPts val="0"/>
              </a:spcAft>
              <a:buClr>
                <a:schemeClr val="dk1"/>
              </a:buClr>
              <a:buSzPts val="2000"/>
              <a:buFont typeface="Verdana"/>
              <a:buAutoNum type="alphaLcParenR"/>
            </a:pPr>
            <a:r>
              <a:rPr b="1" lang="en-US" sz="2000">
                <a:solidFill>
                  <a:schemeClr val="dk1"/>
                </a:solidFill>
                <a:latin typeface="Verdana"/>
                <a:ea typeface="Verdana"/>
                <a:cs typeface="Verdana"/>
                <a:sym typeface="Verdana"/>
              </a:rPr>
              <a:t>Their development processes, </a:t>
            </a:r>
            <a:endParaRPr/>
          </a:p>
          <a:p>
            <a:pPr indent="-457200" lvl="0" marL="457200" marR="0" rtl="0" algn="l">
              <a:spcBef>
                <a:spcPts val="0"/>
              </a:spcBef>
              <a:spcAft>
                <a:spcPts val="0"/>
              </a:spcAft>
              <a:buClr>
                <a:schemeClr val="dk1"/>
              </a:buClr>
              <a:buSzPts val="2000"/>
              <a:buFont typeface="Verdana"/>
              <a:buAutoNum type="alphaLcParenR"/>
            </a:pPr>
            <a:r>
              <a:rPr b="1" lang="en-US" sz="2000">
                <a:solidFill>
                  <a:schemeClr val="dk1"/>
                </a:solidFill>
                <a:latin typeface="Verdana"/>
                <a:ea typeface="Verdana"/>
                <a:cs typeface="Verdana"/>
                <a:sym typeface="Verdana"/>
              </a:rPr>
              <a:t>Major issues on application in the business houses,</a:t>
            </a:r>
            <a:endParaRPr/>
          </a:p>
          <a:p>
            <a:pPr indent="-457200" lvl="0" marL="457200" marR="0" rtl="0" algn="l">
              <a:spcBef>
                <a:spcPts val="0"/>
              </a:spcBef>
              <a:spcAft>
                <a:spcPts val="0"/>
              </a:spcAft>
              <a:buClr>
                <a:schemeClr val="dk1"/>
              </a:buClr>
              <a:buSzPts val="2000"/>
              <a:buFont typeface="Verdana"/>
              <a:buAutoNum type="alphaLcParenR"/>
            </a:pPr>
            <a:r>
              <a:rPr b="1" lang="en-US" sz="2000">
                <a:solidFill>
                  <a:schemeClr val="dk1"/>
                </a:solidFill>
                <a:latin typeface="Verdana"/>
                <a:ea typeface="Verdana"/>
                <a:cs typeface="Verdana"/>
                <a:sym typeface="Verdana"/>
              </a:rPr>
              <a:t>Security and standardization issues and their evaluation</a:t>
            </a:r>
            <a:r>
              <a:rPr b="1"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a:p>
            <a:pPr indent="0" lvl="0" marL="0" marR="0" rtl="0" algn="l">
              <a:spcBef>
                <a:spcPts val="0"/>
              </a:spcBef>
              <a:spcAft>
                <a:spcPts val="0"/>
              </a:spcAft>
              <a:buNone/>
            </a:pPr>
            <a:r>
              <a:rPr b="1" lang="en-US" sz="2400">
                <a:solidFill>
                  <a:srgbClr val="C00000"/>
                </a:solidFill>
                <a:latin typeface="Verdana"/>
                <a:ea typeface="Verdana"/>
                <a:cs typeface="Verdana"/>
                <a:sym typeface="Verdana"/>
              </a:rPr>
              <a:t>The answers of these questions definitely guide to find opportunities and tackle challenges.</a:t>
            </a:r>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p:txBody>
      </p:sp>
      <p:sp>
        <p:nvSpPr>
          <p:cNvPr id="133" name="Google Shape;133;p5"/>
          <p:cNvSpPr txBox="1"/>
          <p:nvPr/>
        </p:nvSpPr>
        <p:spPr>
          <a:xfrm>
            <a:off x="1066800" y="533400"/>
            <a:ext cx="80772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US" sz="2600" u="none" cap="none" strike="noStrike">
                <a:solidFill>
                  <a:srgbClr val="0070C0"/>
                </a:solidFill>
                <a:latin typeface="Gill Sans"/>
                <a:ea typeface="Gill Sans"/>
                <a:cs typeface="Gill Sans"/>
                <a:sym typeface="Gill Sans"/>
              </a:rPr>
              <a:t>Unit – TWO</a:t>
            </a:r>
            <a:endParaRPr/>
          </a:p>
          <a:p>
            <a:pPr indent="0" lvl="0" marL="27432" marR="0" rtl="0" algn="ctr">
              <a:spcBef>
                <a:spcPts val="600"/>
              </a:spcBef>
              <a:spcAft>
                <a:spcPts val="0"/>
              </a:spcAft>
              <a:buNone/>
            </a:pP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34" name="Google Shape;134;p5"/>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600">
                <a:solidFill>
                  <a:srgbClr val="FF0000"/>
                </a:solidFill>
                <a:latin typeface="Verdana"/>
                <a:ea typeface="Verdana"/>
                <a:cs typeface="Verdana"/>
                <a:sym typeface="Verdana"/>
              </a:rPr>
              <a:t>E-Business Technologies:</a:t>
            </a:r>
            <a:endParaRPr/>
          </a:p>
          <a:p>
            <a:pPr indent="-457200" lvl="0" marL="457200" marR="0" rtl="0" algn="l">
              <a:spcBef>
                <a:spcPts val="0"/>
              </a:spcBef>
              <a:spcAft>
                <a:spcPts val="0"/>
              </a:spcAft>
              <a:buNone/>
            </a:pPr>
            <a:r>
              <a:rPr b="1" lang="en-US" sz="1800">
                <a:solidFill>
                  <a:schemeClr val="dk1"/>
                </a:solidFill>
                <a:latin typeface="Verdana"/>
                <a:ea typeface="Verdana"/>
                <a:cs typeface="Verdana"/>
                <a:sym typeface="Verdana"/>
              </a:rPr>
              <a:t>Three Technologies:</a:t>
            </a:r>
            <a:endParaRPr/>
          </a:p>
          <a:p>
            <a:pPr indent="-457200" lvl="1" marL="914400" marR="0" rtl="0" algn="l">
              <a:spcBef>
                <a:spcPts val="0"/>
              </a:spcBef>
              <a:spcAft>
                <a:spcPts val="0"/>
              </a:spcAft>
              <a:buClr>
                <a:srgbClr val="002060"/>
              </a:buClr>
              <a:buSzPts val="1800"/>
              <a:buFont typeface="Gill Sans"/>
              <a:buAutoNum type="arabicPeriod"/>
            </a:pPr>
            <a:r>
              <a:rPr b="1" i="0" lang="en-US" sz="1800" u="none" cap="none" strike="noStrike">
                <a:solidFill>
                  <a:srgbClr val="002060"/>
                </a:solidFill>
                <a:latin typeface="Verdana"/>
                <a:ea typeface="Verdana"/>
                <a:cs typeface="Verdana"/>
                <a:sym typeface="Verdana"/>
              </a:rPr>
              <a:t>Hardware</a:t>
            </a:r>
            <a:endParaRPr/>
          </a:p>
          <a:p>
            <a:pPr indent="-457200" lvl="1" marL="914400" marR="0" rtl="0" algn="l">
              <a:spcBef>
                <a:spcPts val="0"/>
              </a:spcBef>
              <a:spcAft>
                <a:spcPts val="0"/>
              </a:spcAft>
              <a:buClr>
                <a:srgbClr val="002060"/>
              </a:buClr>
              <a:buSzPts val="1800"/>
              <a:buFont typeface="Gill Sans"/>
              <a:buAutoNum type="arabicPeriod"/>
            </a:pPr>
            <a:r>
              <a:rPr b="1" i="0" lang="en-US" sz="1800" u="none" cap="none" strike="noStrike">
                <a:solidFill>
                  <a:srgbClr val="002060"/>
                </a:solidFill>
                <a:latin typeface="Verdana"/>
                <a:ea typeface="Verdana"/>
                <a:cs typeface="Verdana"/>
                <a:sym typeface="Verdana"/>
              </a:rPr>
              <a:t>Software, and </a:t>
            </a:r>
            <a:endParaRPr/>
          </a:p>
          <a:p>
            <a:pPr indent="-457200" lvl="1" marL="914400" marR="0" rtl="0" algn="l">
              <a:spcBef>
                <a:spcPts val="0"/>
              </a:spcBef>
              <a:spcAft>
                <a:spcPts val="0"/>
              </a:spcAft>
              <a:buClr>
                <a:srgbClr val="002060"/>
              </a:buClr>
              <a:buSzPts val="1800"/>
              <a:buFont typeface="Gill Sans"/>
              <a:buAutoNum type="arabicPeriod"/>
            </a:pPr>
            <a:r>
              <a:rPr b="1" i="0" lang="en-US" sz="1800" u="none" cap="none" strike="noStrike">
                <a:solidFill>
                  <a:srgbClr val="002060"/>
                </a:solidFill>
                <a:latin typeface="Verdana"/>
                <a:ea typeface="Verdana"/>
                <a:cs typeface="Verdana"/>
                <a:sym typeface="Verdana"/>
              </a:rPr>
              <a:t>Internet and www</a:t>
            </a:r>
            <a:r>
              <a:rPr b="1" i="0" lang="en-US" sz="1800" u="none" cap="none" strike="noStrike">
                <a:solidFill>
                  <a:schemeClr val="dk1"/>
                </a:solidFill>
                <a:latin typeface="Verdana"/>
                <a:ea typeface="Verdana"/>
                <a:cs typeface="Verdana"/>
                <a:sym typeface="Verdana"/>
              </a:rPr>
              <a:t>.</a:t>
            </a:r>
            <a:endParaRPr/>
          </a:p>
          <a:p>
            <a:pPr indent="-457200" lvl="0" marL="457200" marR="0" rtl="0" algn="l">
              <a:spcBef>
                <a:spcPts val="0"/>
              </a:spcBef>
              <a:spcAft>
                <a:spcPts val="0"/>
              </a:spcAft>
              <a:buNone/>
            </a:pPr>
            <a:r>
              <a:t/>
            </a:r>
            <a:endParaRPr b="1" sz="2000">
              <a:solidFill>
                <a:schemeClr val="dk1"/>
              </a:solidFill>
              <a:latin typeface="Verdana"/>
              <a:ea typeface="Verdana"/>
              <a:cs typeface="Verdana"/>
              <a:sym typeface="Verdana"/>
            </a:endParaRPr>
          </a:p>
          <a:p>
            <a:pPr indent="-457200" lvl="0" marL="457200" marR="0" rtl="0" algn="l">
              <a:spcBef>
                <a:spcPts val="0"/>
              </a:spcBef>
              <a:spcAft>
                <a:spcPts val="0"/>
              </a:spcAft>
              <a:buClr>
                <a:schemeClr val="dk1"/>
              </a:buClr>
              <a:buSzPts val="2000"/>
              <a:buFont typeface="Verdana"/>
              <a:buAutoNum type="arabicPeriod"/>
            </a:pPr>
            <a:r>
              <a:rPr b="1" lang="en-US" sz="2000">
                <a:solidFill>
                  <a:schemeClr val="dk1"/>
                </a:solidFill>
                <a:latin typeface="Verdana"/>
                <a:ea typeface="Verdana"/>
                <a:cs typeface="Verdana"/>
                <a:sym typeface="Verdana"/>
              </a:rPr>
              <a:t>Hardware:</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H/W is both backbone and engine of e-business. In many cases hardware is visible to system users as computers and its interfaces. But this is not all.</a:t>
            </a:r>
            <a:endParaRPr/>
          </a:p>
          <a:p>
            <a:pPr indent="-457200" lvl="0" marL="457200" marR="0" rtl="0" algn="l">
              <a:spcBef>
                <a:spcPts val="0"/>
              </a:spcBef>
              <a:spcAft>
                <a:spcPts val="0"/>
              </a:spcAft>
              <a:buNone/>
            </a:pPr>
            <a:r>
              <a:rPr lang="en-US" sz="1800">
                <a:solidFill>
                  <a:schemeClr val="dk1"/>
                </a:solidFill>
                <a:latin typeface="Verdana"/>
                <a:ea typeface="Verdana"/>
                <a:cs typeface="Verdana"/>
                <a:sym typeface="Verdana"/>
              </a:rPr>
              <a:t>H/W includes various computers (main, mini, micro) computers in the series from large mainframe solutions through to system servers, application servers, desktops, laptops, smart mobile phones, PDAs to network infrastructures, peripheral devices like printers, card readers, bar code scanners, cables of all types, WiFi devices, power systems like Battery, UPS generators.</a:t>
            </a:r>
            <a:endParaRPr/>
          </a:p>
          <a:p>
            <a:pPr indent="-457200" lvl="0" marL="457200" marR="0" rtl="0" algn="l">
              <a:spcBef>
                <a:spcPts val="0"/>
              </a:spcBef>
              <a:spcAft>
                <a:spcPts val="0"/>
              </a:spcAft>
              <a:buNone/>
            </a:pPr>
            <a:r>
              <a:rPr b="1" lang="en-US" sz="1800">
                <a:solidFill>
                  <a:srgbClr val="C00000"/>
                </a:solidFill>
                <a:latin typeface="Verdana"/>
                <a:ea typeface="Verdana"/>
                <a:cs typeface="Verdana"/>
                <a:sym typeface="Verdana"/>
              </a:rPr>
              <a:t>Thus Hardware represents integrated form of all computers, devices, medias and supporting power systems that are needed to run business activities electronically through Internet. (Fig 3.1 in book)</a:t>
            </a:r>
            <a:endParaRPr b="1" sz="1800">
              <a:solidFill>
                <a:srgbClr val="C00000"/>
              </a:solidFill>
              <a:latin typeface="Verdana"/>
              <a:ea typeface="Verdana"/>
              <a:cs typeface="Verdana"/>
              <a:sym typeface="Verdana"/>
            </a:endParaRPr>
          </a:p>
        </p:txBody>
      </p:sp>
      <p:sp>
        <p:nvSpPr>
          <p:cNvPr id="140" name="Google Shape;140;p6"/>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41" name="Google Shape;141;p6"/>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47" name="Google Shape;147;p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pic>
        <p:nvPicPr>
          <p:cNvPr descr="[clip_image004[3].jpg]" id="148" name="Google Shape;148;p7"/>
          <p:cNvPicPr preferRelativeResize="0"/>
          <p:nvPr/>
        </p:nvPicPr>
        <p:blipFill rotWithShape="1">
          <a:blip r:embed="rId3">
            <a:alphaModFix/>
          </a:blip>
          <a:srcRect b="0" l="0" r="0" t="0"/>
          <a:stretch/>
        </p:blipFill>
        <p:spPr>
          <a:xfrm>
            <a:off x="914400" y="52506"/>
            <a:ext cx="8153400" cy="67292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457200" lvl="1" marL="914400" marR="0" rtl="0" algn="l">
              <a:spcBef>
                <a:spcPts val="0"/>
              </a:spcBef>
              <a:spcAft>
                <a:spcPts val="0"/>
              </a:spcAft>
              <a:buNone/>
            </a:pPr>
            <a:r>
              <a:rPr b="1" i="0" lang="en-US" sz="2000" u="none" cap="none" strike="noStrike">
                <a:solidFill>
                  <a:srgbClr val="002060"/>
                </a:solidFill>
                <a:latin typeface="Verdana"/>
                <a:ea typeface="Verdana"/>
                <a:cs typeface="Verdana"/>
                <a:sym typeface="Verdana"/>
              </a:rPr>
              <a:t>2. Software</a:t>
            </a:r>
            <a:endParaRPr b="1" i="0" sz="2000" u="none" cap="none" strike="noStrike">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In e-business, we normally consider web-based software technologies and applications. Vickery et al. (2003) categorized three integrative information technologies.</a:t>
            </a:r>
            <a:endParaRPr/>
          </a:p>
          <a:p>
            <a:pPr indent="-514350" lvl="0" marL="514350" marR="0" rtl="0" algn="l">
              <a:spcBef>
                <a:spcPts val="0"/>
              </a:spcBef>
              <a:spcAft>
                <a:spcPts val="0"/>
              </a:spcAft>
              <a:buClr>
                <a:srgbClr val="FF0000"/>
              </a:buClr>
              <a:buSzPts val="2000"/>
              <a:buFont typeface="Verdana"/>
              <a:buAutoNum type="romanLcPeriod"/>
            </a:pPr>
            <a:r>
              <a:rPr lang="en-US" sz="2000">
                <a:solidFill>
                  <a:srgbClr val="FF0000"/>
                </a:solidFill>
                <a:latin typeface="Verdana"/>
                <a:ea typeface="Verdana"/>
                <a:cs typeface="Verdana"/>
                <a:sym typeface="Verdana"/>
              </a:rPr>
              <a:t>Computerized production systems</a:t>
            </a:r>
            <a:r>
              <a:rPr lang="en-US" sz="2000">
                <a:solidFill>
                  <a:schemeClr val="dk1"/>
                </a:solidFill>
                <a:latin typeface="Verdana"/>
                <a:ea typeface="Verdana"/>
                <a:cs typeface="Verdana"/>
                <a:sym typeface="Verdana"/>
              </a:rPr>
              <a:t> like ERP, Materials requirement Planning (MRP), MRP II (Integrative Information)  that integrate manufacturing activities, production planning, tracking, scheduling, and ordering.</a:t>
            </a:r>
            <a:endParaRPr/>
          </a:p>
          <a:p>
            <a:pPr indent="-514350" lvl="0" marL="514350" marR="0" rtl="0" algn="l">
              <a:spcBef>
                <a:spcPts val="0"/>
              </a:spcBef>
              <a:spcAft>
                <a:spcPts val="0"/>
              </a:spcAft>
              <a:buNone/>
            </a:pPr>
            <a:r>
              <a:t/>
            </a:r>
            <a:endParaRPr sz="18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ii. 	</a:t>
            </a:r>
            <a:r>
              <a:rPr lang="en-US" sz="2000">
                <a:solidFill>
                  <a:srgbClr val="FF0000"/>
                </a:solidFill>
                <a:latin typeface="Verdana"/>
                <a:ea typeface="Verdana"/>
                <a:cs typeface="Verdana"/>
                <a:sym typeface="Verdana"/>
              </a:rPr>
              <a:t>Integrative Information System</a:t>
            </a:r>
            <a:r>
              <a:rPr lang="en-US" sz="2000">
                <a:solidFill>
                  <a:schemeClr val="dk1"/>
                </a:solidFill>
                <a:latin typeface="Verdana"/>
                <a:ea typeface="Verdana"/>
                <a:cs typeface="Verdana"/>
                <a:sym typeface="Verdana"/>
              </a:rPr>
              <a:t>, which create the possibility of transmitting and sharing information within the organization, and</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iii. 	Integrated </a:t>
            </a:r>
            <a:r>
              <a:rPr lang="en-US" sz="2000">
                <a:solidFill>
                  <a:srgbClr val="FF0000"/>
                </a:solidFill>
                <a:latin typeface="Verdana"/>
                <a:ea typeface="Verdana"/>
                <a:cs typeface="Verdana"/>
                <a:sym typeface="Verdana"/>
              </a:rPr>
              <a:t>electronic data interchange </a:t>
            </a:r>
            <a:r>
              <a:rPr lang="en-US" sz="2000">
                <a:solidFill>
                  <a:schemeClr val="dk1"/>
                </a:solidFill>
                <a:latin typeface="Verdana"/>
                <a:ea typeface="Verdana"/>
                <a:cs typeface="Verdana"/>
                <a:sym typeface="Verdana"/>
              </a:rPr>
              <a:t>which allows the sending and automation of electronic documents flow within and between organizations, customers, suppliers etc.</a:t>
            </a:r>
            <a:endParaRPr sz="1800">
              <a:solidFill>
                <a:schemeClr val="dk1"/>
              </a:solidFill>
              <a:latin typeface="Verdana"/>
              <a:ea typeface="Verdana"/>
              <a:cs typeface="Verdana"/>
              <a:sym typeface="Verdana"/>
            </a:endParaRPr>
          </a:p>
        </p:txBody>
      </p:sp>
      <p:sp>
        <p:nvSpPr>
          <p:cNvPr id="154" name="Google Shape;154;p8"/>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55" name="Google Shape;155;p8"/>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nvSpPr>
        <p:spPr>
          <a:xfrm>
            <a:off x="990600" y="1066800"/>
            <a:ext cx="8153400" cy="5791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FF0000"/>
                </a:solidFill>
                <a:latin typeface="Verdana"/>
                <a:ea typeface="Verdana"/>
                <a:cs typeface="Verdana"/>
                <a:sym typeface="Verdana"/>
              </a:rPr>
              <a:t>E-Business Technologies:</a:t>
            </a:r>
            <a:endParaRPr/>
          </a:p>
          <a:p>
            <a:pPr indent="0" lvl="0" marL="0" marR="0" rtl="0" algn="l">
              <a:spcBef>
                <a:spcPts val="0"/>
              </a:spcBef>
              <a:spcAft>
                <a:spcPts val="0"/>
              </a:spcAft>
              <a:buNone/>
            </a:pPr>
            <a:r>
              <a:t/>
            </a:r>
            <a:endParaRPr b="1" sz="1800">
              <a:solidFill>
                <a:srgbClr val="FF0000"/>
              </a:solidFill>
              <a:latin typeface="Verdana"/>
              <a:ea typeface="Verdana"/>
              <a:cs typeface="Verdana"/>
              <a:sym typeface="Verdana"/>
            </a:endParaRPr>
          </a:p>
          <a:p>
            <a:pPr indent="-457200" lvl="1" marL="914400" marR="0" rtl="0" algn="l">
              <a:spcBef>
                <a:spcPts val="0"/>
              </a:spcBef>
              <a:spcAft>
                <a:spcPts val="0"/>
              </a:spcAft>
              <a:buNone/>
            </a:pPr>
            <a:r>
              <a:rPr b="1" i="0" lang="en-US" sz="2000" u="none" cap="none" strike="noStrike">
                <a:solidFill>
                  <a:srgbClr val="002060"/>
                </a:solidFill>
                <a:latin typeface="Verdana"/>
                <a:ea typeface="Verdana"/>
                <a:cs typeface="Verdana"/>
                <a:sym typeface="Verdana"/>
              </a:rPr>
              <a:t>2. Software (contd.) History/ development</a:t>
            </a:r>
            <a:endParaRPr/>
          </a:p>
          <a:p>
            <a:pPr indent="-457200" lvl="1" marL="914400" marR="0" rtl="0" algn="l">
              <a:spcBef>
                <a:spcPts val="0"/>
              </a:spcBef>
              <a:spcAft>
                <a:spcPts val="0"/>
              </a:spcAft>
              <a:buNone/>
            </a:pPr>
            <a:r>
              <a:t/>
            </a:r>
            <a:endParaRPr b="1" i="0" sz="2000" u="none" cap="none" strike="noStrike">
              <a:solidFill>
                <a:schemeClr val="dk1"/>
              </a:solidFill>
              <a:latin typeface="Verdana"/>
              <a:ea typeface="Verdana"/>
              <a:cs typeface="Verdana"/>
              <a:sym typeface="Verdana"/>
            </a:endParaRPr>
          </a:p>
          <a:p>
            <a:pPr indent="-514350" lvl="0" marL="514350" marR="0" rtl="0" algn="l">
              <a:spcBef>
                <a:spcPts val="0"/>
              </a:spcBef>
              <a:spcAft>
                <a:spcPts val="0"/>
              </a:spcAft>
              <a:buClr>
                <a:schemeClr val="dk1"/>
              </a:buClr>
              <a:buSzPts val="2000"/>
              <a:buFont typeface="Verdana"/>
              <a:buAutoNum type="romanLcPeriod"/>
            </a:pPr>
            <a:r>
              <a:rPr lang="en-US" sz="2000">
                <a:solidFill>
                  <a:schemeClr val="dk1"/>
                </a:solidFill>
                <a:latin typeface="Verdana"/>
                <a:ea typeface="Verdana"/>
                <a:cs typeface="Verdana"/>
                <a:sym typeface="Verdana"/>
              </a:rPr>
              <a:t>Began to evolve in late 1960s and 70s for MRP.</a:t>
            </a:r>
            <a:endParaRPr sz="1800">
              <a:solidFill>
                <a:schemeClr val="dk1"/>
              </a:solidFill>
              <a:latin typeface="Verdana"/>
              <a:ea typeface="Verdana"/>
              <a:cs typeface="Verdana"/>
              <a:sym typeface="Verdana"/>
            </a:endParaRPr>
          </a:p>
          <a:p>
            <a:pPr indent="-457200" lvl="0" marL="457200" marR="0" rtl="0" algn="l">
              <a:spcBef>
                <a:spcPts val="0"/>
              </a:spcBef>
              <a:spcAft>
                <a:spcPts val="0"/>
              </a:spcAft>
              <a:buClr>
                <a:schemeClr val="dk1"/>
              </a:buClr>
              <a:buSzPts val="2000"/>
              <a:buFont typeface="Verdana"/>
              <a:buAutoNum type="romanLcPeriod"/>
            </a:pPr>
            <a:r>
              <a:rPr lang="en-US" sz="2000">
                <a:solidFill>
                  <a:schemeClr val="dk1"/>
                </a:solidFill>
                <a:latin typeface="Verdana"/>
                <a:ea typeface="Verdana"/>
                <a:cs typeface="Verdana"/>
                <a:sym typeface="Verdana"/>
              </a:rPr>
              <a:t>In 1970 and 80s, competition between Japan and USA resulted to develop JIT (just –in-time) software with EDI applications. </a:t>
            </a:r>
            <a:endParaRPr/>
          </a:p>
          <a:p>
            <a:pPr indent="-457200" lvl="0" marL="457200" marR="0" rtl="0" algn="l">
              <a:spcBef>
                <a:spcPts val="0"/>
              </a:spcBef>
              <a:spcAft>
                <a:spcPts val="0"/>
              </a:spcAft>
              <a:buClr>
                <a:schemeClr val="dk1"/>
              </a:buClr>
              <a:buSzPts val="2000"/>
              <a:buFont typeface="Verdana"/>
              <a:buAutoNum type="romanLcPeriod"/>
            </a:pPr>
            <a:r>
              <a:rPr lang="en-US" sz="2000">
                <a:solidFill>
                  <a:schemeClr val="dk1"/>
                </a:solidFill>
                <a:latin typeface="Verdana"/>
                <a:ea typeface="Verdana"/>
                <a:cs typeface="Verdana"/>
                <a:sym typeface="Verdana"/>
              </a:rPr>
              <a:t>From 1990s growth of Internet changed the software technologies based on it. </a:t>
            </a:r>
            <a:endParaRPr/>
          </a:p>
          <a:p>
            <a:pPr indent="-457200" lvl="0" marL="457200" marR="0" rtl="0" algn="l">
              <a:spcBef>
                <a:spcPts val="0"/>
              </a:spcBef>
              <a:spcAft>
                <a:spcPts val="0"/>
              </a:spcAft>
              <a:buClr>
                <a:schemeClr val="dk1"/>
              </a:buClr>
              <a:buSzPts val="2000"/>
              <a:buFont typeface="Verdana"/>
              <a:buAutoNum type="romanLcPeriod"/>
            </a:pPr>
            <a:r>
              <a:rPr lang="en-US" sz="2000">
                <a:solidFill>
                  <a:schemeClr val="dk1"/>
                </a:solidFill>
                <a:latin typeface="Verdana"/>
                <a:ea typeface="Verdana"/>
                <a:cs typeface="Verdana"/>
                <a:sym typeface="Verdana"/>
              </a:rPr>
              <a:t>From2004 onwards web based software applications like ERP, SCM, and CRM changed the entire concept of business.</a:t>
            </a:r>
            <a:endParaRPr/>
          </a:p>
          <a:p>
            <a:pPr indent="-457200" lvl="0" marL="45720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1" name="Google Shape;161;p9"/>
          <p:cNvSpPr txBox="1"/>
          <p:nvPr/>
        </p:nvSpPr>
        <p:spPr>
          <a:xfrm>
            <a:off x="1066800" y="533400"/>
            <a:ext cx="8077200" cy="5334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70C0"/>
                </a:solidFill>
                <a:latin typeface="Gill Sans"/>
                <a:ea typeface="Gill Sans"/>
                <a:cs typeface="Gill Sans"/>
                <a:sym typeface="Gill Sans"/>
              </a:rPr>
              <a:t>Unit – TWO:  </a:t>
            </a:r>
            <a:r>
              <a:rPr lang="en-US" sz="2600">
                <a:solidFill>
                  <a:srgbClr val="0070C0"/>
                </a:solidFill>
                <a:latin typeface="Gill Sans"/>
                <a:ea typeface="Gill Sans"/>
                <a:cs typeface="Gill Sans"/>
                <a:sym typeface="Gill Sans"/>
              </a:rPr>
              <a:t>Technologies in e-business </a:t>
            </a:r>
            <a:endParaRPr sz="2600">
              <a:solidFill>
                <a:srgbClr val="0070C0"/>
              </a:solidFill>
              <a:latin typeface="Gill Sans"/>
              <a:ea typeface="Gill Sans"/>
              <a:cs typeface="Gill Sans"/>
              <a:sym typeface="Gill Sans"/>
            </a:endParaRPr>
          </a:p>
        </p:txBody>
      </p:sp>
      <p:sp>
        <p:nvSpPr>
          <p:cNvPr id="162" name="Google Shape;162;p9"/>
          <p:cNvSpPr txBox="1"/>
          <p:nvPr/>
        </p:nvSpPr>
        <p:spPr>
          <a:xfrm>
            <a:off x="14478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Gill Sans"/>
                <a:ea typeface="Gill Sans"/>
                <a:cs typeface="Gill Sans"/>
                <a:sym typeface="Gill Sans"/>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