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embeddedFontLst>
    <p:embeddedFont>
      <p:font typeface="Gill Sans"/>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1" roundtripDataSignature="AMtx7mgjMXqvd3gVR4XdE+0VDPKvH5J/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BC0E8A-D0C9-4D65-8C17-C1779770A7E9}">
  <a:tblStyle styleId="{06BC0E8A-D0C9-4D65-8C17-C1779770A7E9}"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EF0"/>
          </a:solidFill>
        </a:fill>
      </a:tcStyle>
    </a:wholeTbl>
    <a:band1H>
      <a:tcTxStyle/>
      <a:tcStyle>
        <a:fill>
          <a:solidFill>
            <a:srgbClr val="CCDBE1"/>
          </a:solidFill>
        </a:fill>
      </a:tcStyle>
    </a:band1H>
    <a:band2H>
      <a:tcTxStyle/>
    </a:band2H>
    <a:band1V>
      <a:tcTxStyle/>
      <a:tcStyle>
        <a:fill>
          <a:solidFill>
            <a:srgbClr val="CCDBE1"/>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illSans-bold.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GillSans-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4"/>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4"/>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3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26" name="Google Shape;26;p34"/>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34"/>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4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3"/>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4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44"/>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44"/>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4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3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36"/>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 name="Google Shape;36;p36"/>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6"/>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3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41" name="Google Shape;41;p36"/>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2" name="Google Shape;42;p36"/>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3" name="Google Shape;43;p36"/>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37"/>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7"/>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37"/>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3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38"/>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8"/>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38"/>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38"/>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38"/>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3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39"/>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40"/>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7" name="Google Shape;67;p4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70" name="Google Shape;70;p40"/>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41"/>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1"/>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41"/>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4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42"/>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83" name="Google Shape;83;p42"/>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Gill Sans"/>
              <a:ea typeface="Gill Sans"/>
              <a:cs typeface="Gill Sans"/>
              <a:sym typeface="Gill Sans"/>
            </a:endParaRPr>
          </a:p>
        </p:txBody>
      </p:sp>
      <p:sp>
        <p:nvSpPr>
          <p:cNvPr id="84" name="Google Shape;84;p42"/>
          <p:cNvSpPr/>
          <p:nvPr>
            <p:ph idx="2" type="pic"/>
          </p:nvPr>
        </p:nvSpPr>
        <p:spPr>
          <a:xfrm>
            <a:off x="838200" y="1143003"/>
            <a:ext cx="4419600" cy="3514531"/>
          </a:xfrm>
          <a:prstGeom prst="roundRect">
            <a:avLst>
              <a:gd fmla="val 783" name="adj"/>
            </a:avLst>
          </a:prstGeom>
          <a:solidFill>
            <a:schemeClr val="lt2"/>
          </a:solidFill>
          <a:ln>
            <a:noFill/>
          </a:ln>
        </p:spPr>
      </p:sp>
      <p:sp>
        <p:nvSpPr>
          <p:cNvPr id="85" name="Google Shape;85;p42"/>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6" name="Google Shape;86;p42"/>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7" name="Google Shape;87;p42"/>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3"/>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33"/>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33"/>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33"/>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3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3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3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3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3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
        <p:nvSpPr>
          <p:cNvPr id="19" name="Google Shape;19;p33"/>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nvSpPr>
        <p:spPr>
          <a:xfrm>
            <a:off x="990600" y="1066800"/>
            <a:ext cx="8077200" cy="54864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i="0" lang="en-GB" sz="1800" u="none" cap="none" strike="noStrike">
                <a:solidFill>
                  <a:srgbClr val="0070C0"/>
                </a:solidFill>
                <a:latin typeface="Verdana"/>
                <a:ea typeface="Verdana"/>
                <a:cs typeface="Verdana"/>
                <a:sym typeface="Verdana"/>
              </a:rPr>
              <a:t>Unit 1:</a:t>
            </a:r>
            <a:r>
              <a:rPr b="0" i="0" lang="en-GB" sz="1800" u="none" cap="none" strike="noStrike">
                <a:solidFill>
                  <a:srgbClr val="0070C0"/>
                </a:solidFill>
                <a:latin typeface="Verdana"/>
                <a:ea typeface="Verdana"/>
                <a:cs typeface="Verdana"/>
                <a:sym typeface="Verdana"/>
              </a:rPr>
              <a:t> </a:t>
            </a:r>
            <a:r>
              <a:rPr b="1" i="0" lang="en-GB" sz="1800" u="none" cap="none" strike="noStrike">
                <a:solidFill>
                  <a:srgbClr val="0070C0"/>
                </a:solidFill>
                <a:latin typeface="Verdana"/>
                <a:ea typeface="Verdana"/>
                <a:cs typeface="Verdana"/>
                <a:sym typeface="Verdana"/>
              </a:rPr>
              <a:t>Introduction 					6 Hours</a:t>
            </a:r>
            <a:endParaRPr sz="1800">
              <a:solidFill>
                <a:srgbClr val="0070C0"/>
              </a:solidFill>
              <a:latin typeface="Verdana"/>
              <a:ea typeface="Verdana"/>
              <a:cs typeface="Verdana"/>
              <a:sym typeface="Verdana"/>
            </a:endParaRPr>
          </a:p>
          <a:p>
            <a:pPr indent="0" lvl="0" marL="0" marR="0" rtl="0" algn="l">
              <a:spcBef>
                <a:spcPts val="0"/>
              </a:spcBef>
              <a:spcAft>
                <a:spcPts val="0"/>
              </a:spcAft>
              <a:buNone/>
            </a:pPr>
            <a:r>
              <a:rPr lang="en-GB" sz="1800">
                <a:solidFill>
                  <a:schemeClr val="dk1"/>
                </a:solidFill>
                <a:latin typeface="Verdana"/>
                <a:ea typeface="Verdana"/>
                <a:cs typeface="Verdana"/>
                <a:sym typeface="Verdana"/>
              </a:rPr>
              <a:t>Concept of e-business; Nature, scope, and impact of e-business technologies; Difference between e-business and e-commerce; History and development of e-business; Advantages of e-business; Business model for e-products and e-services; Contribution of e-business technologies to economic growth, market, competitiveness, and productivity.</a:t>
            </a:r>
            <a:endParaRPr/>
          </a:p>
          <a:p>
            <a:pPr indent="0" lvl="0" marL="0" marR="0" rtl="0" algn="l">
              <a:spcBef>
                <a:spcPts val="0"/>
              </a:spcBef>
              <a:spcAft>
                <a:spcPts val="0"/>
              </a:spcAft>
              <a:buNone/>
            </a:pPr>
            <a:r>
              <a:rPr lang="en-GB" sz="1800">
                <a:solidFill>
                  <a:schemeClr val="dk1"/>
                </a:solidFill>
                <a:latin typeface="Verdana"/>
                <a:ea typeface="Verdana"/>
                <a:cs typeface="Verdana"/>
                <a:sym typeface="Verdana"/>
              </a:rPr>
              <a:t> </a:t>
            </a:r>
            <a:endParaRPr/>
          </a:p>
          <a:p>
            <a:pPr indent="0" lvl="0" marL="0" marR="0" rtl="0" algn="l">
              <a:spcBef>
                <a:spcPts val="0"/>
              </a:spcBef>
              <a:spcAft>
                <a:spcPts val="0"/>
              </a:spcAft>
              <a:buNone/>
            </a:pPr>
            <a:r>
              <a:rPr b="1" lang="en-GB" sz="1800">
                <a:solidFill>
                  <a:srgbClr val="0070C0"/>
                </a:solidFill>
                <a:latin typeface="Verdana"/>
                <a:ea typeface="Verdana"/>
                <a:cs typeface="Verdana"/>
                <a:sym typeface="Verdana"/>
              </a:rPr>
              <a:t>Unit 2:</a:t>
            </a:r>
            <a:r>
              <a:rPr lang="en-GB" sz="1800">
                <a:solidFill>
                  <a:srgbClr val="0070C0"/>
                </a:solidFill>
                <a:latin typeface="Verdana"/>
                <a:ea typeface="Verdana"/>
                <a:cs typeface="Verdana"/>
                <a:sym typeface="Verdana"/>
              </a:rPr>
              <a:t> </a:t>
            </a:r>
            <a:r>
              <a:rPr b="1" lang="en-GB" sz="1800">
                <a:solidFill>
                  <a:srgbClr val="0070C0"/>
                </a:solidFill>
                <a:latin typeface="Verdana"/>
                <a:ea typeface="Verdana"/>
                <a:cs typeface="Verdana"/>
                <a:sym typeface="Verdana"/>
              </a:rPr>
              <a:t>Technologies in e-business			8 Hours</a:t>
            </a:r>
            <a:endParaRPr sz="1800">
              <a:solidFill>
                <a:srgbClr val="0070C0"/>
              </a:solidFill>
              <a:latin typeface="Verdana"/>
              <a:ea typeface="Verdana"/>
              <a:cs typeface="Verdana"/>
              <a:sym typeface="Verdana"/>
            </a:endParaRPr>
          </a:p>
          <a:p>
            <a:pPr indent="0" lvl="0" marL="0" marR="0" rtl="0" algn="l">
              <a:spcBef>
                <a:spcPts val="0"/>
              </a:spcBef>
              <a:spcAft>
                <a:spcPts val="0"/>
              </a:spcAft>
              <a:buNone/>
            </a:pPr>
            <a:r>
              <a:rPr lang="en-GB" sz="1800">
                <a:solidFill>
                  <a:schemeClr val="dk1"/>
                </a:solidFill>
                <a:latin typeface="Verdana"/>
                <a:ea typeface="Verdana"/>
                <a:cs typeface="Verdana"/>
                <a:sym typeface="Verdana"/>
              </a:rPr>
              <a:t>Introduction; e-business technologies - hardware, e-business software applications, internet and World Wide Web; Database management system; e-business security; Online payment technology; IT/IS evaluation and e-business; Social consequences of e-business technologies.  </a:t>
            </a:r>
            <a:endParaRPr/>
          </a:p>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p>
            <a:pPr indent="0" lvl="0" marL="0" marR="0" rtl="0" algn="l">
              <a:spcBef>
                <a:spcPts val="0"/>
              </a:spcBef>
              <a:spcAft>
                <a:spcPts val="0"/>
              </a:spcAft>
              <a:buNone/>
            </a:pPr>
            <a:r>
              <a:rPr b="1" lang="en-GB" sz="1800">
                <a:solidFill>
                  <a:srgbClr val="0070C0"/>
                </a:solidFill>
                <a:latin typeface="Verdana"/>
                <a:ea typeface="Verdana"/>
                <a:cs typeface="Verdana"/>
                <a:sym typeface="Verdana"/>
              </a:rPr>
              <a:t>Unit 3: Digital Marketing				7 Hours</a:t>
            </a:r>
            <a:endParaRPr sz="1800">
              <a:solidFill>
                <a:srgbClr val="0070C0"/>
              </a:solidFill>
              <a:latin typeface="Verdana"/>
              <a:ea typeface="Verdana"/>
              <a:cs typeface="Verdana"/>
              <a:sym typeface="Verdana"/>
            </a:endParaRPr>
          </a:p>
          <a:p>
            <a:pPr indent="0" lvl="0" marL="0" marR="0" rtl="0" algn="l">
              <a:spcBef>
                <a:spcPts val="0"/>
              </a:spcBef>
              <a:spcAft>
                <a:spcPts val="0"/>
              </a:spcAft>
              <a:buNone/>
            </a:pPr>
            <a:r>
              <a:rPr lang="en-GB" sz="1800">
                <a:solidFill>
                  <a:schemeClr val="dk1"/>
                </a:solidFill>
                <a:latin typeface="Verdana"/>
                <a:ea typeface="Verdana"/>
                <a:cs typeface="Verdana"/>
                <a:sym typeface="Verdana"/>
              </a:rPr>
              <a:t>Concept; Effects of e-business technologies on marketing strategy, customer retention and e-CRM; Measuring the extent of digital marketing activity; Market analysis; Digital marketing tools; Viral marketing.</a:t>
            </a:r>
            <a:endParaRPr/>
          </a:p>
          <a:p>
            <a:pPr indent="0" lvl="0" marL="0" marR="0" rtl="0" algn="l">
              <a:spcBef>
                <a:spcPts val="0"/>
              </a:spcBef>
              <a:spcAft>
                <a:spcPts val="0"/>
              </a:spcAft>
              <a:buNone/>
            </a:pPr>
            <a:r>
              <a:rPr lang="en-GB" sz="1800">
                <a:solidFill>
                  <a:schemeClr val="dk1"/>
                </a:solidFill>
                <a:latin typeface="Verdana"/>
                <a:ea typeface="Verdana"/>
                <a:cs typeface="Verdana"/>
                <a:sym typeface="Verdana"/>
              </a:rPr>
              <a:t> </a:t>
            </a:r>
            <a:endParaRPr/>
          </a:p>
          <a:p>
            <a:pPr indent="-457200" lvl="0" marL="457200" marR="0" rtl="0" algn="l">
              <a:spcBef>
                <a:spcPts val="0"/>
              </a:spcBef>
              <a:spcAft>
                <a:spcPts val="0"/>
              </a:spcAft>
              <a:buNone/>
            </a:pPr>
            <a:r>
              <a:t/>
            </a:r>
            <a:endParaRPr sz="1800">
              <a:solidFill>
                <a:schemeClr val="dk1"/>
              </a:solidFill>
              <a:latin typeface="Verdana"/>
              <a:ea typeface="Verdana"/>
              <a:cs typeface="Verdana"/>
              <a:sym typeface="Verdana"/>
            </a:endParaRPr>
          </a:p>
          <a:p>
            <a:pPr indent="-457200" lvl="0" marL="457200" marR="0" rtl="0" algn="l">
              <a:lnSpc>
                <a:spcPct val="150000"/>
              </a:lnSpc>
              <a:spcBef>
                <a:spcPts val="0"/>
              </a:spcBef>
              <a:spcAft>
                <a:spcPts val="0"/>
              </a:spcAft>
              <a:buNone/>
            </a:pPr>
            <a:r>
              <a:t/>
            </a:r>
            <a:endParaRPr b="0" i="0" sz="1800" u="none" cap="none" strike="noStrike">
              <a:solidFill>
                <a:srgbClr val="0070C0"/>
              </a:solidFill>
              <a:latin typeface="Verdana"/>
              <a:ea typeface="Verdana"/>
              <a:cs typeface="Verdana"/>
              <a:sym typeface="Verdana"/>
            </a:endParaRPr>
          </a:p>
        </p:txBody>
      </p:sp>
      <p:sp>
        <p:nvSpPr>
          <p:cNvPr id="105" name="Google Shape;105;p1"/>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GB" sz="2600" u="none" cap="none" strike="noStrike">
                <a:solidFill>
                  <a:srgbClr val="00B050"/>
                </a:solidFill>
                <a:latin typeface="Gill Sans"/>
                <a:ea typeface="Gill Sans"/>
                <a:cs typeface="Gill Sans"/>
                <a:sym typeface="Gill Sans"/>
              </a:rPr>
              <a:t>Chapter outlines</a:t>
            </a:r>
            <a:endParaRPr b="0" i="0" sz="2600" u="none" cap="none" strike="noStrike">
              <a:solidFill>
                <a:srgbClr val="00B050"/>
              </a:solidFill>
              <a:latin typeface="Gill Sans"/>
              <a:ea typeface="Gill Sans"/>
              <a:cs typeface="Gill Sans"/>
              <a:sym typeface="Gill Sans"/>
            </a:endParaRPr>
          </a:p>
        </p:txBody>
      </p:sp>
      <p:sp>
        <p:nvSpPr>
          <p:cNvPr id="106" name="Google Shape;106;p1"/>
          <p:cNvSpPr txBox="1"/>
          <p:nvPr/>
        </p:nvSpPr>
        <p:spPr>
          <a:xfrm>
            <a:off x="1371600" y="7620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GB"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990600" y="0"/>
            <a:ext cx="7943088" cy="838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Gill Sans"/>
              <a:buNone/>
            </a:pPr>
            <a:r>
              <a:rPr b="1" lang="en-GB" sz="3200">
                <a:solidFill>
                  <a:srgbClr val="C00000"/>
                </a:solidFill>
              </a:rPr>
              <a:t>The effects of e-business technologies</a:t>
            </a:r>
            <a:br>
              <a:rPr b="1" lang="en-GB" sz="3200">
                <a:solidFill>
                  <a:srgbClr val="C00000"/>
                </a:solidFill>
              </a:rPr>
            </a:br>
            <a:r>
              <a:rPr b="1" lang="en-GB" sz="3200">
                <a:solidFill>
                  <a:srgbClr val="C00000"/>
                </a:solidFill>
              </a:rPr>
              <a:t>on marketing strategy</a:t>
            </a:r>
            <a:endParaRPr/>
          </a:p>
        </p:txBody>
      </p:sp>
      <p:sp>
        <p:nvSpPr>
          <p:cNvPr id="163" name="Google Shape;163;p10"/>
          <p:cNvSpPr txBox="1"/>
          <p:nvPr>
            <p:ph idx="1" type="body"/>
          </p:nvPr>
        </p:nvSpPr>
        <p:spPr>
          <a:xfrm>
            <a:off x="990600" y="914400"/>
            <a:ext cx="7943088" cy="35814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1920"/>
              <a:buChar char="⚫"/>
            </a:pPr>
            <a:r>
              <a:rPr b="1" lang="en-GB" sz="2400">
                <a:solidFill>
                  <a:srgbClr val="C00000"/>
                </a:solidFill>
              </a:rPr>
              <a:t>Marketing objectives</a:t>
            </a:r>
            <a:endParaRPr/>
          </a:p>
          <a:p>
            <a:pPr indent="-237744" lvl="1" marL="640080" rtl="0" algn="l">
              <a:lnSpc>
                <a:spcPct val="100000"/>
              </a:lnSpc>
              <a:spcBef>
                <a:spcPts val="550"/>
              </a:spcBef>
              <a:spcAft>
                <a:spcPts val="0"/>
              </a:spcAft>
              <a:buSzPts val="2000"/>
              <a:buChar char="◦"/>
            </a:pPr>
            <a:r>
              <a:rPr b="1" lang="en-GB" sz="2000"/>
              <a:t>Brand building</a:t>
            </a:r>
            <a:endParaRPr/>
          </a:p>
          <a:p>
            <a:pPr indent="-237744" lvl="1" marL="640080" rtl="0" algn="l">
              <a:lnSpc>
                <a:spcPct val="100000"/>
              </a:lnSpc>
              <a:spcBef>
                <a:spcPts val="550"/>
              </a:spcBef>
              <a:spcAft>
                <a:spcPts val="0"/>
              </a:spcAft>
              <a:buSzPts val="2000"/>
              <a:buChar char="◦"/>
            </a:pPr>
            <a:r>
              <a:rPr b="1" lang="en-GB" sz="2000"/>
              <a:t>Consideration</a:t>
            </a:r>
            <a:endParaRPr/>
          </a:p>
          <a:p>
            <a:pPr indent="-237744" lvl="1" marL="640080" rtl="0" algn="l">
              <a:lnSpc>
                <a:spcPct val="100000"/>
              </a:lnSpc>
              <a:spcBef>
                <a:spcPts val="550"/>
              </a:spcBef>
              <a:spcAft>
                <a:spcPts val="0"/>
              </a:spcAft>
              <a:buSzPts val="2000"/>
              <a:buChar char="◦"/>
            </a:pPr>
            <a:r>
              <a:rPr b="1" lang="en-GB" sz="2000"/>
              <a:t>Direct response</a:t>
            </a:r>
            <a:endParaRPr/>
          </a:p>
          <a:p>
            <a:pPr indent="-237744" lvl="1" marL="640080" rtl="0" algn="l">
              <a:lnSpc>
                <a:spcPct val="100000"/>
              </a:lnSpc>
              <a:spcBef>
                <a:spcPts val="550"/>
              </a:spcBef>
              <a:spcAft>
                <a:spcPts val="0"/>
              </a:spcAft>
              <a:buSzPts val="2000"/>
              <a:buChar char="◦"/>
            </a:pPr>
            <a:r>
              <a:rPr b="1" lang="en-GB" sz="2000"/>
              <a:t>Customer retention</a:t>
            </a:r>
            <a:endParaRPr/>
          </a:p>
          <a:p>
            <a:pPr indent="-283464" lvl="0" marL="365760" rtl="0" algn="l">
              <a:lnSpc>
                <a:spcPct val="100000"/>
              </a:lnSpc>
              <a:spcBef>
                <a:spcPts val="600"/>
              </a:spcBef>
              <a:spcAft>
                <a:spcPts val="0"/>
              </a:spcAft>
              <a:buSzPts val="1920"/>
              <a:buChar char="⚫"/>
            </a:pPr>
            <a:r>
              <a:rPr b="1" lang="en-GB" sz="2400">
                <a:solidFill>
                  <a:srgbClr val="C00000"/>
                </a:solidFill>
              </a:rPr>
              <a:t>Distinguish between first and second generation marketing tools</a:t>
            </a:r>
            <a:endParaRPr/>
          </a:p>
          <a:p>
            <a:pPr indent="-237744" lvl="1" marL="640080" rtl="0" algn="l">
              <a:lnSpc>
                <a:spcPct val="100000"/>
              </a:lnSpc>
              <a:spcBef>
                <a:spcPts val="550"/>
              </a:spcBef>
              <a:spcAft>
                <a:spcPts val="0"/>
              </a:spcAft>
              <a:buSzPts val="2000"/>
              <a:buChar char="◦"/>
            </a:pPr>
            <a:r>
              <a:rPr b="1" lang="en-GB" sz="2000"/>
              <a:t>First e.g. email, search marketing</a:t>
            </a:r>
            <a:endParaRPr/>
          </a:p>
          <a:p>
            <a:pPr indent="-237744" lvl="1" marL="640080" rtl="0" algn="l">
              <a:lnSpc>
                <a:spcPct val="100000"/>
              </a:lnSpc>
              <a:spcBef>
                <a:spcPts val="550"/>
              </a:spcBef>
              <a:spcAft>
                <a:spcPts val="0"/>
              </a:spcAft>
              <a:buSzPts val="2000"/>
              <a:buChar char="◦"/>
            </a:pPr>
            <a:r>
              <a:rPr b="1" lang="en-GB" sz="2000"/>
              <a:t>Second e.g. social networks, virtual worlds</a:t>
            </a:r>
            <a:endParaRPr/>
          </a:p>
          <a:p>
            <a:pPr indent="-202183" lvl="0" marL="365760" rtl="0" algn="l">
              <a:lnSpc>
                <a:spcPct val="100000"/>
              </a:lnSpc>
              <a:spcBef>
                <a:spcPts val="600"/>
              </a:spcBef>
              <a:spcAft>
                <a:spcPts val="0"/>
              </a:spcAft>
              <a:buSzPts val="1280"/>
              <a:buNone/>
            </a:pPr>
            <a:r>
              <a:t/>
            </a:r>
            <a:endParaRPr sz="1600"/>
          </a:p>
        </p:txBody>
      </p:sp>
      <p:pic>
        <p:nvPicPr>
          <p:cNvPr id="164" name="Google Shape;164;p10"/>
          <p:cNvPicPr preferRelativeResize="0"/>
          <p:nvPr/>
        </p:nvPicPr>
        <p:blipFill rotWithShape="1">
          <a:blip r:embed="rId3">
            <a:alphaModFix/>
          </a:blip>
          <a:srcRect b="0" l="0" r="0" t="0"/>
          <a:stretch/>
        </p:blipFill>
        <p:spPr>
          <a:xfrm>
            <a:off x="0" y="4403415"/>
            <a:ext cx="9144001" cy="26069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990600" y="152400"/>
            <a:ext cx="7943088"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Gill Sans"/>
              <a:buNone/>
            </a:pPr>
            <a:r>
              <a:rPr b="1" lang="en-GB" sz="3200">
                <a:solidFill>
                  <a:srgbClr val="C00000"/>
                </a:solidFill>
              </a:rPr>
              <a:t>The effects of e-business technologies</a:t>
            </a:r>
            <a:br>
              <a:rPr b="1" lang="en-GB" sz="3200">
                <a:solidFill>
                  <a:srgbClr val="C00000"/>
                </a:solidFill>
              </a:rPr>
            </a:br>
            <a:r>
              <a:rPr b="1" lang="en-GB" sz="3200">
                <a:solidFill>
                  <a:srgbClr val="C00000"/>
                </a:solidFill>
              </a:rPr>
              <a:t>on marketing strategy</a:t>
            </a:r>
            <a:endParaRPr/>
          </a:p>
        </p:txBody>
      </p:sp>
      <p:sp>
        <p:nvSpPr>
          <p:cNvPr id="170" name="Google Shape;170;p11"/>
          <p:cNvSpPr txBox="1"/>
          <p:nvPr>
            <p:ph idx="1" type="body"/>
          </p:nvPr>
        </p:nvSpPr>
        <p:spPr>
          <a:xfrm>
            <a:off x="990600" y="1143000"/>
            <a:ext cx="8153400" cy="57150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1920"/>
              <a:buChar char="⚫"/>
            </a:pPr>
            <a:r>
              <a:rPr b="1" lang="en-GB" sz="2400"/>
              <a:t>Brand sponsorship and display advertising </a:t>
            </a:r>
            <a:r>
              <a:rPr lang="en-GB" sz="2400"/>
              <a:t>are thought to be best for </a:t>
            </a:r>
            <a:r>
              <a:rPr lang="en-GB" sz="2400">
                <a:solidFill>
                  <a:srgbClr val="0070C0"/>
                </a:solidFill>
              </a:rPr>
              <a:t>attaining brand building</a:t>
            </a:r>
            <a:r>
              <a:rPr lang="en-GB" sz="2400"/>
              <a:t> objectives.</a:t>
            </a:r>
            <a:endParaRPr/>
          </a:p>
          <a:p>
            <a:pPr indent="-283464" lvl="0" marL="365760" rtl="0" algn="l">
              <a:lnSpc>
                <a:spcPct val="100000"/>
              </a:lnSpc>
              <a:spcBef>
                <a:spcPts val="600"/>
              </a:spcBef>
              <a:spcAft>
                <a:spcPts val="0"/>
              </a:spcAft>
              <a:buSzPts val="1920"/>
              <a:buChar char="⚫"/>
            </a:pPr>
            <a:r>
              <a:rPr lang="en-GB" sz="2400"/>
              <a:t> </a:t>
            </a:r>
            <a:r>
              <a:rPr b="1" lang="en-GB" sz="2400"/>
              <a:t>Search marketing</a:t>
            </a:r>
            <a:r>
              <a:rPr lang="en-GB" sz="2400"/>
              <a:t> appears to be most popular at the two </a:t>
            </a:r>
            <a:r>
              <a:rPr lang="en-GB" sz="2400">
                <a:solidFill>
                  <a:srgbClr val="0070C0"/>
                </a:solidFill>
              </a:rPr>
              <a:t>pre-purchase stages</a:t>
            </a:r>
            <a:r>
              <a:rPr lang="en-GB" sz="2400"/>
              <a:t> (including information search and price comparison).</a:t>
            </a:r>
            <a:endParaRPr/>
          </a:p>
          <a:p>
            <a:pPr indent="-283464" lvl="0" marL="365760" rtl="0" algn="l">
              <a:lnSpc>
                <a:spcPct val="100000"/>
              </a:lnSpc>
              <a:spcBef>
                <a:spcPts val="600"/>
              </a:spcBef>
              <a:spcAft>
                <a:spcPts val="0"/>
              </a:spcAft>
              <a:buSzPts val="1920"/>
              <a:buChar char="⚫"/>
            </a:pPr>
            <a:r>
              <a:rPr b="1" lang="en-GB" sz="2400"/>
              <a:t>Referral via affiliates </a:t>
            </a:r>
            <a:r>
              <a:rPr lang="en-GB" sz="2400"/>
              <a:t>works best against consideration and direct response objectives.</a:t>
            </a:r>
            <a:endParaRPr/>
          </a:p>
          <a:p>
            <a:pPr indent="-283464" lvl="0" marL="365760" rtl="0" algn="l">
              <a:lnSpc>
                <a:spcPct val="100000"/>
              </a:lnSpc>
              <a:spcBef>
                <a:spcPts val="600"/>
              </a:spcBef>
              <a:spcAft>
                <a:spcPts val="0"/>
              </a:spcAft>
              <a:buSzPts val="1920"/>
              <a:buChar char="⚫"/>
            </a:pPr>
            <a:r>
              <a:rPr b="1" lang="en-GB" sz="2400"/>
              <a:t>Email marketing </a:t>
            </a:r>
            <a:r>
              <a:rPr lang="en-GB" sz="2400"/>
              <a:t>is strongly associated with both direct response and customer retention, whilst podcasts also seem to be particularly popular in relation to the objective of retention.</a:t>
            </a:r>
            <a:endParaRPr/>
          </a:p>
          <a:p>
            <a:pPr indent="-283464" lvl="0" marL="365760" rtl="0" algn="l">
              <a:lnSpc>
                <a:spcPct val="100000"/>
              </a:lnSpc>
              <a:spcBef>
                <a:spcPts val="600"/>
              </a:spcBef>
              <a:spcAft>
                <a:spcPts val="0"/>
              </a:spcAft>
              <a:buSzPts val="1920"/>
              <a:buChar char="⚫"/>
            </a:pPr>
            <a:r>
              <a:rPr lang="en-GB" sz="2400"/>
              <a:t>So-called </a:t>
            </a:r>
            <a:r>
              <a:rPr b="1" lang="en-GB" sz="2400"/>
              <a:t>emerging vehicles </a:t>
            </a:r>
            <a:r>
              <a:rPr lang="en-GB" sz="2400"/>
              <a:t>(which include blogs, virtual worlds, widgets, generated the highest number of ‘don’ knows’ amongst respondents (Court et al.,2007).</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990600" y="0"/>
            <a:ext cx="7943088" cy="838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Gill Sans"/>
              <a:buNone/>
            </a:pPr>
            <a:r>
              <a:rPr b="1" lang="en-GB" sz="3200">
                <a:solidFill>
                  <a:srgbClr val="C00000"/>
                </a:solidFill>
              </a:rPr>
              <a:t>The effects of e-business technologies</a:t>
            </a:r>
            <a:br>
              <a:rPr b="1" lang="en-GB" sz="3200">
                <a:solidFill>
                  <a:srgbClr val="C00000"/>
                </a:solidFill>
              </a:rPr>
            </a:br>
            <a:r>
              <a:rPr b="1" lang="en-GB" sz="3200">
                <a:solidFill>
                  <a:srgbClr val="C00000"/>
                </a:solidFill>
              </a:rPr>
              <a:t>on marketing strategy</a:t>
            </a:r>
            <a:endParaRPr/>
          </a:p>
        </p:txBody>
      </p:sp>
      <p:pic>
        <p:nvPicPr>
          <p:cNvPr id="176" name="Google Shape;176;p12"/>
          <p:cNvPicPr preferRelativeResize="0"/>
          <p:nvPr>
            <p:ph idx="1" type="body"/>
          </p:nvPr>
        </p:nvPicPr>
        <p:blipFill rotWithShape="1">
          <a:blip r:embed="rId3">
            <a:alphaModFix/>
          </a:blip>
          <a:srcRect b="0" l="0" r="0" t="0"/>
          <a:stretch/>
        </p:blipFill>
        <p:spPr>
          <a:xfrm>
            <a:off x="838200" y="838200"/>
            <a:ext cx="8077200" cy="601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990600" y="0"/>
            <a:ext cx="7943088"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200"/>
              <a:buFont typeface="Gill Sans"/>
              <a:buNone/>
            </a:pPr>
            <a:r>
              <a:rPr b="1" lang="en-GB" sz="3200">
                <a:solidFill>
                  <a:srgbClr val="C00000"/>
                </a:solidFill>
              </a:rPr>
              <a:t>Barriers of digital marketing tools</a:t>
            </a:r>
            <a:endParaRPr/>
          </a:p>
        </p:txBody>
      </p:sp>
      <p:sp>
        <p:nvSpPr>
          <p:cNvPr id="182" name="Google Shape;182;p13"/>
          <p:cNvSpPr txBox="1"/>
          <p:nvPr>
            <p:ph idx="1" type="body"/>
          </p:nvPr>
        </p:nvSpPr>
        <p:spPr>
          <a:xfrm>
            <a:off x="838200" y="685800"/>
            <a:ext cx="8305800" cy="6172200"/>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l">
              <a:lnSpc>
                <a:spcPct val="100000"/>
              </a:lnSpc>
              <a:spcBef>
                <a:spcPts val="0"/>
              </a:spcBef>
              <a:spcAft>
                <a:spcPts val="0"/>
              </a:spcAft>
              <a:buSzPct val="79999"/>
              <a:buChar char="⚫"/>
            </a:pPr>
            <a:r>
              <a:rPr lang="en-GB" sz="3600"/>
              <a:t>Usage often over-reported</a:t>
            </a:r>
            <a:endParaRPr/>
          </a:p>
          <a:p>
            <a:pPr indent="-283464" lvl="0" marL="365760" rtl="0" algn="l">
              <a:lnSpc>
                <a:spcPct val="100000"/>
              </a:lnSpc>
              <a:spcBef>
                <a:spcPts val="600"/>
              </a:spcBef>
              <a:spcAft>
                <a:spcPts val="0"/>
              </a:spcAft>
              <a:buSzPct val="79999"/>
              <a:buChar char="⚫"/>
            </a:pPr>
            <a:r>
              <a:rPr lang="en-GB" sz="3600"/>
              <a:t>Barriers to actual usage include</a:t>
            </a:r>
            <a:endParaRPr/>
          </a:p>
          <a:p>
            <a:pPr indent="-237744" lvl="1" marL="640080" rtl="0" algn="l">
              <a:lnSpc>
                <a:spcPct val="100000"/>
              </a:lnSpc>
              <a:spcBef>
                <a:spcPts val="550"/>
              </a:spcBef>
              <a:spcAft>
                <a:spcPts val="0"/>
              </a:spcAft>
              <a:buSzPct val="100000"/>
              <a:buFont typeface="Noto Sans Symbols"/>
              <a:buChar char="❑"/>
            </a:pPr>
            <a:r>
              <a:rPr lang="en-GB" sz="2400">
                <a:solidFill>
                  <a:srgbClr val="FF0000"/>
                </a:solidFill>
              </a:rPr>
              <a:t>Lack of measurement mechanisms: </a:t>
            </a:r>
            <a:r>
              <a:rPr lang="en-GB" sz="2400"/>
              <a:t>firms are often unwilling to adopt marketing techniques without a corresponding mechanism for measuring their effectiveness;</a:t>
            </a:r>
            <a:endParaRPr/>
          </a:p>
          <a:p>
            <a:pPr indent="-237744" lvl="1" marL="640080" rtl="0" algn="l">
              <a:lnSpc>
                <a:spcPct val="100000"/>
              </a:lnSpc>
              <a:spcBef>
                <a:spcPts val="550"/>
              </a:spcBef>
              <a:spcAft>
                <a:spcPts val="0"/>
              </a:spcAft>
              <a:buSzPct val="100000"/>
              <a:buFont typeface="Noto Sans Symbols"/>
              <a:buChar char="❑"/>
            </a:pPr>
            <a:r>
              <a:rPr lang="en-GB" sz="2400">
                <a:solidFill>
                  <a:srgbClr val="FF0000"/>
                </a:solidFill>
              </a:rPr>
              <a:t>Lack of internal capabilities: </a:t>
            </a:r>
            <a:r>
              <a:rPr lang="en-GB" sz="2400"/>
              <a:t>whilst firms may be interested in principle in adopting a wide range of digital marketing techniques, the relative </a:t>
            </a:r>
            <a:r>
              <a:rPr lang="en-GB" sz="2400">
                <a:solidFill>
                  <a:srgbClr val="0070C0"/>
                </a:solidFill>
              </a:rPr>
              <a:t>lack of skills and capabilities within the organization </a:t>
            </a:r>
            <a:r>
              <a:rPr lang="en-GB" sz="2400"/>
              <a:t>may slow down or prevent such adoption; and</a:t>
            </a:r>
            <a:endParaRPr/>
          </a:p>
          <a:p>
            <a:pPr indent="-237744" lvl="1" marL="640080" rtl="0" algn="l">
              <a:lnSpc>
                <a:spcPct val="100000"/>
              </a:lnSpc>
              <a:spcBef>
                <a:spcPts val="550"/>
              </a:spcBef>
              <a:spcAft>
                <a:spcPts val="0"/>
              </a:spcAft>
              <a:buSzPct val="100000"/>
              <a:buFont typeface="Noto Sans Symbols"/>
              <a:buChar char="❑"/>
            </a:pPr>
            <a:r>
              <a:rPr lang="en-GB" sz="2400">
                <a:solidFill>
                  <a:srgbClr val="FF0000"/>
                </a:solidFill>
              </a:rPr>
              <a:t>Problems convincing management: </a:t>
            </a:r>
            <a:r>
              <a:rPr lang="en-GB" sz="2400"/>
              <a:t>fast-moving developments in digital marketing mean that, while there may be relatively well-informed individuals aware of such techniques within </a:t>
            </a:r>
            <a:r>
              <a:rPr lang="en-GB" sz="2400">
                <a:solidFill>
                  <a:srgbClr val="0070C0"/>
                </a:solidFill>
              </a:rPr>
              <a:t>marketing departments, they have difficulty convincing</a:t>
            </a:r>
            <a:r>
              <a:rPr lang="en-GB" sz="2400"/>
              <a:t> </a:t>
            </a:r>
            <a:r>
              <a:rPr lang="en-GB" sz="2400">
                <a:solidFill>
                  <a:srgbClr val="0070C0"/>
                </a:solidFill>
              </a:rPr>
              <a:t>less aware and more risk averse senior managers </a:t>
            </a:r>
            <a:r>
              <a:rPr lang="en-GB" sz="2400"/>
              <a:t>of the appropriateness of such techniques for particular firms</a:t>
            </a:r>
            <a:endParaRPr/>
          </a:p>
          <a:p>
            <a:pPr indent="-237744" lvl="1" marL="640080" rtl="0" algn="l">
              <a:lnSpc>
                <a:spcPct val="100000"/>
              </a:lnSpc>
              <a:spcBef>
                <a:spcPts val="550"/>
              </a:spcBef>
              <a:spcAft>
                <a:spcPts val="0"/>
              </a:spcAft>
              <a:buSzPct val="100000"/>
              <a:buFont typeface="Noto Sans Symbols"/>
              <a:buChar char="❑"/>
            </a:pPr>
            <a:r>
              <a:rPr lang="en-GB" sz="2400"/>
              <a:t>Difficulties in </a:t>
            </a:r>
            <a:r>
              <a:rPr lang="en-GB" sz="2400">
                <a:solidFill>
                  <a:srgbClr val="FF0000"/>
                </a:solidFill>
              </a:rPr>
              <a:t>integrating conventional and digital marketing</a:t>
            </a:r>
            <a:r>
              <a:rPr lang="en-GB" sz="2400"/>
              <a:t> activities</a:t>
            </a:r>
            <a:endParaRPr sz="2000"/>
          </a:p>
          <a:p>
            <a:pPr indent="-161416" lvl="1" marL="640080" rtl="0" algn="l">
              <a:lnSpc>
                <a:spcPct val="100000"/>
              </a:lnSpc>
              <a:spcBef>
                <a:spcPts val="550"/>
              </a:spcBef>
              <a:spcAft>
                <a:spcPts val="0"/>
              </a:spcAft>
              <a:buSzPct val="100000"/>
              <a:buFont typeface="Noto Sans Symbols"/>
              <a:buNone/>
            </a:pPr>
            <a:r>
              <a:t/>
            </a:r>
            <a:endParaRPr sz="1300"/>
          </a:p>
          <a:p>
            <a:pPr indent="-208280" lvl="0" marL="365760" rtl="0" algn="l">
              <a:lnSpc>
                <a:spcPct val="100000"/>
              </a:lnSpc>
              <a:spcBef>
                <a:spcPts val="600"/>
              </a:spcBef>
              <a:spcAft>
                <a:spcPts val="0"/>
              </a:spcAft>
              <a:buSzPct val="80000"/>
              <a:buNone/>
            </a:pPr>
            <a:r>
              <a:t/>
            </a:r>
            <a:endParaRPr sz="1600"/>
          </a:p>
          <a:p>
            <a:pPr indent="-155511" lvl="1" marL="640080" rtl="0" algn="l">
              <a:lnSpc>
                <a:spcPct val="100000"/>
              </a:lnSpc>
              <a:spcBef>
                <a:spcPts val="550"/>
              </a:spcBef>
              <a:spcAft>
                <a:spcPts val="0"/>
              </a:spcAft>
              <a:buSzPct val="100000"/>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type="title"/>
          </p:nvPr>
        </p:nvSpPr>
        <p:spPr>
          <a:xfrm>
            <a:off x="990600" y="0"/>
            <a:ext cx="7943088" cy="838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Gill Sans"/>
              <a:buNone/>
            </a:pPr>
            <a:r>
              <a:rPr b="1" lang="en-GB" sz="3200">
                <a:solidFill>
                  <a:srgbClr val="C00000"/>
                </a:solidFill>
              </a:rPr>
              <a:t>The effects of e-business technologies</a:t>
            </a:r>
            <a:br>
              <a:rPr b="1" lang="en-GB" sz="3200">
                <a:solidFill>
                  <a:srgbClr val="C00000"/>
                </a:solidFill>
              </a:rPr>
            </a:br>
            <a:r>
              <a:rPr b="1" lang="en-GB" sz="3200">
                <a:solidFill>
                  <a:srgbClr val="C00000"/>
                </a:solidFill>
              </a:rPr>
              <a:t>on marketing strategy</a:t>
            </a:r>
            <a:endParaRPr/>
          </a:p>
        </p:txBody>
      </p:sp>
      <p:sp>
        <p:nvSpPr>
          <p:cNvPr id="188" name="Google Shape;188;p14"/>
          <p:cNvSpPr txBox="1"/>
          <p:nvPr>
            <p:ph idx="1" type="body"/>
          </p:nvPr>
        </p:nvSpPr>
        <p:spPr>
          <a:xfrm>
            <a:off x="990600" y="1219200"/>
            <a:ext cx="7943088" cy="5029200"/>
          </a:xfrm>
          <a:prstGeom prst="rect">
            <a:avLst/>
          </a:prstGeom>
          <a:noFill/>
          <a:ln>
            <a:noFill/>
          </a:ln>
        </p:spPr>
        <p:txBody>
          <a:bodyPr anchorCtr="0" anchor="t" bIns="45700" lIns="91425" spcFirstLastPara="1" rIns="91425" wrap="square" tIns="45700">
            <a:normAutofit/>
          </a:bodyPr>
          <a:lstStyle/>
          <a:p>
            <a:pPr indent="-283464" lvl="0" marL="365760" rtl="0" algn="ctr">
              <a:lnSpc>
                <a:spcPct val="100000"/>
              </a:lnSpc>
              <a:spcBef>
                <a:spcPts val="0"/>
              </a:spcBef>
              <a:spcAft>
                <a:spcPts val="0"/>
              </a:spcAft>
              <a:buSzPts val="2560"/>
              <a:buNone/>
            </a:pPr>
            <a:r>
              <a:rPr b="1" i="1" lang="en-GB">
                <a:solidFill>
                  <a:srgbClr val="0070C0"/>
                </a:solidFill>
                <a:latin typeface="Calibri"/>
                <a:ea typeface="Calibri"/>
                <a:cs typeface="Calibri"/>
                <a:sym typeface="Calibri"/>
              </a:rPr>
              <a:t>The challenge of digital marketing</a:t>
            </a:r>
            <a:endParaRPr/>
          </a:p>
          <a:p>
            <a:pPr indent="-283464" lvl="0" marL="365760" rtl="0" algn="l">
              <a:lnSpc>
                <a:spcPct val="100000"/>
              </a:lnSpc>
              <a:spcBef>
                <a:spcPts val="600"/>
              </a:spcBef>
              <a:spcAft>
                <a:spcPts val="0"/>
              </a:spcAft>
              <a:buSzPts val="2560"/>
              <a:buNone/>
            </a:pPr>
            <a:r>
              <a:rPr i="1" lang="en-GB">
                <a:solidFill>
                  <a:srgbClr val="000000"/>
                </a:solidFill>
                <a:latin typeface="Calibri"/>
                <a:ea typeface="Calibri"/>
                <a:cs typeface="Calibri"/>
                <a:sym typeface="Calibri"/>
              </a:rPr>
              <a:t>“The data </a:t>
            </a:r>
            <a:r>
              <a:rPr i="1" lang="en-GB">
                <a:solidFill>
                  <a:srgbClr val="FF0000"/>
                </a:solidFill>
                <a:latin typeface="Calibri"/>
                <a:ea typeface="Calibri"/>
                <a:cs typeface="Calibri"/>
                <a:sym typeface="Calibri"/>
              </a:rPr>
              <a:t>flows are very complex </a:t>
            </a:r>
            <a:r>
              <a:rPr i="1" lang="en-GB">
                <a:solidFill>
                  <a:srgbClr val="000000"/>
                </a:solidFill>
                <a:latin typeface="Calibri"/>
                <a:ea typeface="Calibri"/>
                <a:cs typeface="Calibri"/>
                <a:sym typeface="Calibri"/>
              </a:rPr>
              <a:t>and marketers are struggling to figure out how to manage them. </a:t>
            </a:r>
            <a:r>
              <a:rPr i="1" lang="en-GB">
                <a:solidFill>
                  <a:srgbClr val="FF0000"/>
                </a:solidFill>
                <a:latin typeface="Calibri"/>
                <a:ea typeface="Calibri"/>
                <a:cs typeface="Calibri"/>
                <a:sym typeface="Calibri"/>
              </a:rPr>
              <a:t>Multiple streams of data, from advertising servers, search engines, websites, and offline activity, rarely measured in the same way</a:t>
            </a:r>
            <a:r>
              <a:rPr i="1" lang="en-GB">
                <a:solidFill>
                  <a:srgbClr val="000000"/>
                </a:solidFill>
                <a:latin typeface="Calibri"/>
                <a:ea typeface="Calibri"/>
                <a:cs typeface="Calibri"/>
                <a:sym typeface="Calibri"/>
              </a:rPr>
              <a:t>, are bombarding marketing organizations.’ </a:t>
            </a:r>
            <a:endParaRPr/>
          </a:p>
          <a:p>
            <a:pPr indent="-283464" lvl="0" marL="365760" rtl="0" algn="r">
              <a:lnSpc>
                <a:spcPct val="100000"/>
              </a:lnSpc>
              <a:spcBef>
                <a:spcPts val="600"/>
              </a:spcBef>
              <a:spcAft>
                <a:spcPts val="0"/>
              </a:spcAft>
              <a:buSzPts val="2560"/>
              <a:buChar char="⚫"/>
            </a:pPr>
            <a:r>
              <a:rPr lang="en-GB">
                <a:solidFill>
                  <a:srgbClr val="000000"/>
                </a:solidFill>
                <a:latin typeface="Calibri"/>
                <a:ea typeface="Calibri"/>
                <a:cs typeface="Calibri"/>
                <a:sym typeface="Calibri"/>
              </a:rPr>
              <a:t>Edelman, 2007</a:t>
            </a:r>
            <a:endParaRPr/>
          </a:p>
          <a:p>
            <a:pPr indent="-120903" lvl="0" marL="365760" rtl="0" algn="l">
              <a:lnSpc>
                <a:spcPct val="100000"/>
              </a:lnSpc>
              <a:spcBef>
                <a:spcPts val="600"/>
              </a:spcBef>
              <a:spcAft>
                <a:spcPts val="0"/>
              </a:spcAft>
              <a:buSzPts val="256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ph type="title"/>
          </p:nvPr>
        </p:nvSpPr>
        <p:spPr>
          <a:xfrm>
            <a:off x="990600" y="152400"/>
            <a:ext cx="7943088" cy="685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200"/>
              <a:buFont typeface="Gill Sans"/>
              <a:buNone/>
            </a:pPr>
            <a:r>
              <a:rPr b="1" lang="en-GB" sz="3200">
                <a:solidFill>
                  <a:srgbClr val="C00000"/>
                </a:solidFill>
              </a:rPr>
              <a:t>Customer retention and e-CRM</a:t>
            </a:r>
            <a:endParaRPr/>
          </a:p>
        </p:txBody>
      </p:sp>
      <p:sp>
        <p:nvSpPr>
          <p:cNvPr id="194" name="Google Shape;194;p15"/>
          <p:cNvSpPr txBox="1"/>
          <p:nvPr>
            <p:ph idx="1" type="body"/>
          </p:nvPr>
        </p:nvSpPr>
        <p:spPr>
          <a:xfrm>
            <a:off x="838200" y="838200"/>
            <a:ext cx="8305800" cy="6019800"/>
          </a:xfrm>
          <a:prstGeom prst="rect">
            <a:avLst/>
          </a:prstGeom>
          <a:noFill/>
          <a:ln>
            <a:noFill/>
          </a:ln>
        </p:spPr>
        <p:txBody>
          <a:bodyPr anchorCtr="0" anchor="t" bIns="45700" lIns="91425" spcFirstLastPara="1" rIns="91425" wrap="square" tIns="45700">
            <a:normAutofit fontScale="92500"/>
          </a:bodyPr>
          <a:lstStyle/>
          <a:p>
            <a:pPr indent="-283464" lvl="0" marL="365760" rtl="0" algn="l">
              <a:lnSpc>
                <a:spcPct val="100000"/>
              </a:lnSpc>
              <a:spcBef>
                <a:spcPts val="0"/>
              </a:spcBef>
              <a:spcAft>
                <a:spcPts val="0"/>
              </a:spcAft>
              <a:buSzPct val="80000"/>
              <a:buNone/>
            </a:pPr>
            <a:r>
              <a:rPr b="1" lang="en-GB" sz="2400"/>
              <a:t>CRM is defined conventionally as</a:t>
            </a:r>
            <a:endParaRPr/>
          </a:p>
          <a:p>
            <a:pPr indent="-283464" lvl="0" marL="365760" rtl="0" algn="l">
              <a:lnSpc>
                <a:spcPct val="100000"/>
              </a:lnSpc>
              <a:spcBef>
                <a:spcPts val="600"/>
              </a:spcBef>
              <a:spcAft>
                <a:spcPts val="0"/>
              </a:spcAft>
              <a:buSzPct val="80000"/>
              <a:buNone/>
            </a:pPr>
            <a:r>
              <a:rPr lang="en-GB" sz="2400"/>
              <a:t>“Using the appropriate mix of marketing tools to create and manage relationships with customers” –charted Institute of marketing, 2001</a:t>
            </a:r>
            <a:endParaRPr/>
          </a:p>
          <a:p>
            <a:pPr indent="-283464" lvl="0" marL="365760" rtl="0" algn="l">
              <a:lnSpc>
                <a:spcPct val="100000"/>
              </a:lnSpc>
              <a:spcBef>
                <a:spcPts val="600"/>
              </a:spcBef>
              <a:spcAft>
                <a:spcPts val="0"/>
              </a:spcAft>
              <a:buSzPct val="80000"/>
              <a:buNone/>
            </a:pPr>
            <a:r>
              <a:t/>
            </a:r>
            <a:endParaRPr sz="2000"/>
          </a:p>
          <a:p>
            <a:pPr indent="-283464" lvl="0" marL="365760" rtl="0" algn="ctr">
              <a:lnSpc>
                <a:spcPct val="100000"/>
              </a:lnSpc>
              <a:spcBef>
                <a:spcPts val="600"/>
              </a:spcBef>
              <a:spcAft>
                <a:spcPts val="0"/>
              </a:spcAft>
              <a:buSzPct val="80000"/>
              <a:buNone/>
            </a:pPr>
            <a:r>
              <a:rPr lang="en-GB" sz="2400">
                <a:solidFill>
                  <a:srgbClr val="FF0000"/>
                </a:solidFill>
              </a:rPr>
              <a:t>e-CRM</a:t>
            </a:r>
            <a:endParaRPr/>
          </a:p>
          <a:p>
            <a:pPr indent="-283464" lvl="0" marL="365760" rtl="0" algn="l">
              <a:lnSpc>
                <a:spcPct val="100000"/>
              </a:lnSpc>
              <a:spcBef>
                <a:spcPts val="600"/>
              </a:spcBef>
              <a:spcAft>
                <a:spcPts val="0"/>
              </a:spcAft>
              <a:buSzPct val="80000"/>
              <a:buNone/>
            </a:pPr>
            <a:r>
              <a:rPr lang="en-GB" sz="2400"/>
              <a:t>e-CRM (electronic-CRM) makes all kinds of interactions between all the parties involved possible, not just between firms and customers, but also with intermediaries and other business partners. </a:t>
            </a:r>
            <a:endParaRPr/>
          </a:p>
          <a:p>
            <a:pPr indent="-283464" lvl="0" marL="365760" rtl="0" algn="l">
              <a:lnSpc>
                <a:spcPct val="100000"/>
              </a:lnSpc>
              <a:spcBef>
                <a:spcPts val="600"/>
              </a:spcBef>
              <a:spcAft>
                <a:spcPts val="0"/>
              </a:spcAft>
              <a:buSzPct val="80000"/>
              <a:buNone/>
            </a:pPr>
            <a:r>
              <a:rPr lang="en-GB" sz="2400">
                <a:solidFill>
                  <a:srgbClr val="FF0000"/>
                </a:solidFill>
              </a:rPr>
              <a:t>Features of e-CRM</a:t>
            </a:r>
            <a:endParaRPr/>
          </a:p>
          <a:p>
            <a:pPr indent="-283464" lvl="0" marL="365760" rtl="0" algn="l">
              <a:lnSpc>
                <a:spcPct val="100000"/>
              </a:lnSpc>
              <a:spcBef>
                <a:spcPts val="600"/>
              </a:spcBef>
              <a:spcAft>
                <a:spcPts val="0"/>
              </a:spcAft>
              <a:buSzPct val="80000"/>
              <a:buFont typeface="Noto Sans Symbols"/>
              <a:buChar char="✔"/>
            </a:pPr>
            <a:r>
              <a:rPr b="1" lang="en-GB" sz="2400"/>
              <a:t>More consistent</a:t>
            </a:r>
            <a:endParaRPr/>
          </a:p>
          <a:p>
            <a:pPr indent="-283464" lvl="0" marL="365760" rtl="0" algn="l">
              <a:lnSpc>
                <a:spcPct val="100000"/>
              </a:lnSpc>
              <a:spcBef>
                <a:spcPts val="600"/>
              </a:spcBef>
              <a:spcAft>
                <a:spcPts val="0"/>
              </a:spcAft>
              <a:buSzPct val="80000"/>
              <a:buFont typeface="Noto Sans Symbols"/>
              <a:buChar char="✔"/>
            </a:pPr>
            <a:r>
              <a:rPr b="1" lang="en-GB" sz="2400"/>
              <a:t>More trackable and measurable;</a:t>
            </a:r>
            <a:endParaRPr/>
          </a:p>
          <a:p>
            <a:pPr indent="-283464" lvl="0" marL="365760" rtl="0" algn="l">
              <a:lnSpc>
                <a:spcPct val="100000"/>
              </a:lnSpc>
              <a:spcBef>
                <a:spcPts val="600"/>
              </a:spcBef>
              <a:spcAft>
                <a:spcPts val="0"/>
              </a:spcAft>
              <a:buSzPct val="80000"/>
              <a:buFont typeface="Noto Sans Symbols"/>
              <a:buChar char="✔"/>
            </a:pPr>
            <a:r>
              <a:rPr b="1" lang="en-GB" sz="2400"/>
              <a:t>Faster</a:t>
            </a:r>
            <a:endParaRPr/>
          </a:p>
          <a:p>
            <a:pPr indent="-283464" lvl="0" marL="365760" rtl="0" algn="l">
              <a:lnSpc>
                <a:spcPct val="100000"/>
              </a:lnSpc>
              <a:spcBef>
                <a:spcPts val="600"/>
              </a:spcBef>
              <a:spcAft>
                <a:spcPts val="0"/>
              </a:spcAft>
              <a:buSzPct val="80000"/>
              <a:buFont typeface="Noto Sans Symbols"/>
              <a:buChar char="✔"/>
            </a:pPr>
            <a:r>
              <a:rPr b="1" lang="en-GB" sz="2400"/>
              <a:t>Cheaper, and</a:t>
            </a:r>
            <a:endParaRPr/>
          </a:p>
          <a:p>
            <a:pPr indent="-283464" lvl="0" marL="365760" rtl="0" algn="l">
              <a:lnSpc>
                <a:spcPct val="100000"/>
              </a:lnSpc>
              <a:spcBef>
                <a:spcPts val="600"/>
              </a:spcBef>
              <a:spcAft>
                <a:spcPts val="0"/>
              </a:spcAft>
              <a:buSzPct val="80000"/>
              <a:buFont typeface="Noto Sans Symbols"/>
              <a:buChar char="✔"/>
            </a:pPr>
            <a:r>
              <a:rPr b="1" lang="en-GB" sz="2400"/>
              <a:t>More customer-controlled</a:t>
            </a:r>
            <a:endParaRPr/>
          </a:p>
          <a:p>
            <a:pPr indent="-283464" lvl="0" marL="365760" rtl="0" algn="l">
              <a:lnSpc>
                <a:spcPct val="100000"/>
              </a:lnSpc>
              <a:spcBef>
                <a:spcPts val="600"/>
              </a:spcBef>
              <a:spcAft>
                <a:spcPts val="0"/>
              </a:spcAft>
              <a:buSzPct val="80000"/>
              <a:buNone/>
            </a:pPr>
            <a:r>
              <a:t/>
            </a:r>
            <a:endParaRPr b="1" sz="2000"/>
          </a:p>
          <a:p>
            <a:pPr indent="-189483" lvl="0" marL="365760" rtl="0" algn="l">
              <a:lnSpc>
                <a:spcPct val="100000"/>
              </a:lnSpc>
              <a:spcBef>
                <a:spcPts val="600"/>
              </a:spcBef>
              <a:spcAft>
                <a:spcPts val="0"/>
              </a:spcAft>
              <a:buSzPct val="80000"/>
              <a:buFont typeface="Noto Sans Symbols"/>
              <a:buNone/>
            </a:pPr>
            <a:r>
              <a:t/>
            </a:r>
            <a:endParaRPr b="1" sz="2000"/>
          </a:p>
          <a:p>
            <a:pPr indent="-283464" lvl="0" marL="365760" rtl="0" algn="l">
              <a:lnSpc>
                <a:spcPct val="100000"/>
              </a:lnSpc>
              <a:spcBef>
                <a:spcPts val="600"/>
              </a:spcBef>
              <a:spcAft>
                <a:spcPts val="0"/>
              </a:spcAft>
              <a:buSzPct val="80000"/>
              <a:buNone/>
            </a:pPr>
            <a:r>
              <a:t/>
            </a:r>
            <a:endParaRPr sz="1600"/>
          </a:p>
          <a:p>
            <a:pPr indent="-283464" lvl="0" marL="365760" rtl="0" algn="l">
              <a:lnSpc>
                <a:spcPct val="100000"/>
              </a:lnSpc>
              <a:spcBef>
                <a:spcPts val="600"/>
              </a:spcBef>
              <a:spcAft>
                <a:spcPts val="0"/>
              </a:spcAft>
              <a:buSzPct val="80000"/>
              <a:buNone/>
            </a:pPr>
            <a:r>
              <a:t/>
            </a:r>
            <a:endParaRPr sz="1600"/>
          </a:p>
          <a:p>
            <a:pPr indent="-283464" lvl="0" marL="365760" rtl="0" algn="l">
              <a:lnSpc>
                <a:spcPct val="100000"/>
              </a:lnSpc>
              <a:spcBef>
                <a:spcPts val="600"/>
              </a:spcBef>
              <a:spcAft>
                <a:spcPts val="0"/>
              </a:spcAft>
              <a:buSzPct val="80000"/>
              <a:buNone/>
            </a:pPr>
            <a:r>
              <a:t/>
            </a:r>
            <a:endParaRPr sz="1600"/>
          </a:p>
          <a:p>
            <a:pPr indent="-283464" lvl="0" marL="365760" rtl="0" algn="l">
              <a:lnSpc>
                <a:spcPct val="100000"/>
              </a:lnSpc>
              <a:spcBef>
                <a:spcPts val="600"/>
              </a:spcBef>
              <a:spcAft>
                <a:spcPts val="0"/>
              </a:spcAft>
              <a:buSzPct val="80000"/>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990600" y="152400"/>
            <a:ext cx="7943088" cy="685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200"/>
              <a:buFont typeface="Gill Sans"/>
              <a:buNone/>
            </a:pPr>
            <a:r>
              <a:rPr b="1" lang="en-GB" sz="3200">
                <a:solidFill>
                  <a:srgbClr val="C00000"/>
                </a:solidFill>
              </a:rPr>
              <a:t>Customer retention and e-CRM</a:t>
            </a:r>
            <a:endParaRPr/>
          </a:p>
        </p:txBody>
      </p:sp>
      <p:sp>
        <p:nvSpPr>
          <p:cNvPr id="200" name="Google Shape;200;p16"/>
          <p:cNvSpPr txBox="1"/>
          <p:nvPr>
            <p:ph idx="1" type="body"/>
          </p:nvPr>
        </p:nvSpPr>
        <p:spPr>
          <a:xfrm>
            <a:off x="838200" y="1143000"/>
            <a:ext cx="8305800" cy="51054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920"/>
              <a:buNone/>
            </a:pPr>
            <a:r>
              <a:rPr b="1" lang="en-GB" sz="2400">
                <a:solidFill>
                  <a:srgbClr val="0070C0"/>
                </a:solidFill>
              </a:rPr>
              <a:t>How effective is e-CRM?</a:t>
            </a:r>
            <a:endParaRPr/>
          </a:p>
          <a:p>
            <a:pPr indent="-283464" lvl="0" marL="365760" rtl="0" algn="l">
              <a:lnSpc>
                <a:spcPct val="100000"/>
              </a:lnSpc>
              <a:spcBef>
                <a:spcPts val="600"/>
              </a:spcBef>
              <a:spcAft>
                <a:spcPts val="0"/>
              </a:spcAft>
              <a:buSzPts val="1600"/>
              <a:buNone/>
            </a:pPr>
            <a:r>
              <a:t/>
            </a:r>
            <a:endParaRPr b="1" sz="2000"/>
          </a:p>
          <a:p>
            <a:pPr indent="-283464" lvl="0" marL="365760" rtl="0" algn="l">
              <a:lnSpc>
                <a:spcPct val="100000"/>
              </a:lnSpc>
              <a:spcBef>
                <a:spcPts val="600"/>
              </a:spcBef>
              <a:spcAft>
                <a:spcPts val="0"/>
              </a:spcAft>
              <a:buSzPts val="1600"/>
              <a:buNone/>
            </a:pPr>
            <a:r>
              <a:rPr b="1" lang="en-GB" sz="2000"/>
              <a:t>While tracking 650 million visitors to eight different kinds of websites, and found a strong association between measures taken to increase customer retention and loyalty, and profitability (Agrawal et. al 2001)</a:t>
            </a:r>
            <a:endParaRPr/>
          </a:p>
          <a:p>
            <a:pPr indent="-283464" lvl="0" marL="365760" rtl="0" algn="l">
              <a:lnSpc>
                <a:spcPct val="100000"/>
              </a:lnSpc>
              <a:spcBef>
                <a:spcPts val="600"/>
              </a:spcBef>
              <a:spcAft>
                <a:spcPts val="0"/>
              </a:spcAft>
              <a:buSzPts val="1600"/>
              <a:buNone/>
            </a:pPr>
            <a:r>
              <a:t/>
            </a:r>
            <a:endParaRPr b="1" sz="2000"/>
          </a:p>
          <a:p>
            <a:pPr indent="-283464" lvl="0" marL="365760" rtl="0" algn="l">
              <a:lnSpc>
                <a:spcPct val="100000"/>
              </a:lnSpc>
              <a:spcBef>
                <a:spcPts val="600"/>
              </a:spcBef>
              <a:spcAft>
                <a:spcPts val="0"/>
              </a:spcAft>
              <a:buSzPts val="1600"/>
              <a:buNone/>
            </a:pPr>
            <a:r>
              <a:rPr b="1" lang="en-GB" sz="2000"/>
              <a:t>The best performing sites achieves a customer conversion rate of 12% (against 2.5%) and repeat-purchase rate of 60% (against an average of 18%) better than poor performers.</a:t>
            </a:r>
            <a:endParaRPr/>
          </a:p>
          <a:p>
            <a:pPr indent="-283464" lvl="0" marL="365760" rtl="0" algn="l">
              <a:lnSpc>
                <a:spcPct val="100000"/>
              </a:lnSpc>
              <a:spcBef>
                <a:spcPts val="600"/>
              </a:spcBef>
              <a:spcAft>
                <a:spcPts val="0"/>
              </a:spcAft>
              <a:buSzPts val="1600"/>
              <a:buNone/>
            </a:pPr>
            <a:r>
              <a:t/>
            </a:r>
            <a:endParaRPr b="1" sz="2000"/>
          </a:p>
          <a:p>
            <a:pPr indent="-283464" lvl="0" marL="365760" rtl="0" algn="l">
              <a:lnSpc>
                <a:spcPct val="100000"/>
              </a:lnSpc>
              <a:spcBef>
                <a:spcPts val="600"/>
              </a:spcBef>
              <a:spcAft>
                <a:spcPts val="0"/>
              </a:spcAft>
              <a:buSzPts val="1600"/>
              <a:buNone/>
            </a:pPr>
            <a:r>
              <a:rPr b="1" lang="en-GB" sz="2000">
                <a:solidFill>
                  <a:srgbClr val="FF0000"/>
                </a:solidFill>
              </a:rPr>
              <a:t>Case : HP Technology@Work</a:t>
            </a:r>
            <a:endParaRPr b="1" sz="2000">
              <a:solidFill>
                <a:srgbClr val="FF0000"/>
              </a:solidFill>
            </a:endParaRPr>
          </a:p>
          <a:p>
            <a:pPr indent="-283464" lvl="0" marL="365760" rtl="0" algn="l">
              <a:lnSpc>
                <a:spcPct val="100000"/>
              </a:lnSpc>
              <a:spcBef>
                <a:spcPts val="600"/>
              </a:spcBef>
              <a:spcAft>
                <a:spcPts val="0"/>
              </a:spcAft>
              <a:buSzPts val="1600"/>
              <a:buNone/>
            </a:pPr>
            <a:r>
              <a:t/>
            </a:r>
            <a:endParaRPr b="1" sz="2000"/>
          </a:p>
          <a:p>
            <a:pPr indent="-283464" lvl="0" marL="365760" rtl="0" algn="l">
              <a:lnSpc>
                <a:spcPct val="100000"/>
              </a:lnSpc>
              <a:spcBef>
                <a:spcPts val="600"/>
              </a:spcBef>
              <a:spcAft>
                <a:spcPts val="0"/>
              </a:spcAft>
              <a:buSzPts val="1600"/>
              <a:buNone/>
            </a:pPr>
            <a:r>
              <a:t/>
            </a:r>
            <a:endParaRPr b="1" sz="2000"/>
          </a:p>
          <a:p>
            <a:pPr indent="-283464" lvl="0" marL="365760" rtl="0" algn="l">
              <a:lnSpc>
                <a:spcPct val="100000"/>
              </a:lnSpc>
              <a:spcBef>
                <a:spcPts val="600"/>
              </a:spcBef>
              <a:spcAft>
                <a:spcPts val="0"/>
              </a:spcAft>
              <a:buSzPts val="1280"/>
              <a:buNone/>
            </a:pPr>
            <a:r>
              <a:t/>
            </a:r>
            <a:endParaRPr sz="1600"/>
          </a:p>
          <a:p>
            <a:pPr indent="-283464" lvl="0" marL="365760" rtl="0" algn="l">
              <a:lnSpc>
                <a:spcPct val="100000"/>
              </a:lnSpc>
              <a:spcBef>
                <a:spcPts val="600"/>
              </a:spcBef>
              <a:spcAft>
                <a:spcPts val="0"/>
              </a:spcAft>
              <a:buSzPts val="1280"/>
              <a:buNone/>
            </a:pPr>
            <a:r>
              <a:t/>
            </a:r>
            <a:endParaRPr sz="1600"/>
          </a:p>
          <a:p>
            <a:pPr indent="-283464" lvl="0" marL="365760" rtl="0" algn="l">
              <a:lnSpc>
                <a:spcPct val="100000"/>
              </a:lnSpc>
              <a:spcBef>
                <a:spcPts val="600"/>
              </a:spcBef>
              <a:spcAft>
                <a:spcPts val="0"/>
              </a:spcAft>
              <a:buSzPts val="1280"/>
              <a:buNone/>
            </a:pPr>
            <a:r>
              <a:t/>
            </a:r>
            <a:endParaRPr sz="1600"/>
          </a:p>
          <a:p>
            <a:pPr indent="-283464" lvl="0" marL="365760" rtl="0" algn="l">
              <a:lnSpc>
                <a:spcPct val="100000"/>
              </a:lnSpc>
              <a:spcBef>
                <a:spcPts val="600"/>
              </a:spcBef>
              <a:spcAft>
                <a:spcPts val="0"/>
              </a:spcAft>
              <a:buSzPts val="1280"/>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990600" y="-152400"/>
            <a:ext cx="7943088" cy="685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200"/>
              <a:buFont typeface="Gill Sans"/>
              <a:buNone/>
            </a:pPr>
            <a:r>
              <a:rPr b="1" lang="en-GB" sz="3200">
                <a:solidFill>
                  <a:srgbClr val="C00000"/>
                </a:solidFill>
              </a:rPr>
              <a:t>Customer retention and e-CRM</a:t>
            </a:r>
            <a:endParaRPr/>
          </a:p>
        </p:txBody>
      </p:sp>
      <p:sp>
        <p:nvSpPr>
          <p:cNvPr id="206" name="Google Shape;206;p17"/>
          <p:cNvSpPr txBox="1"/>
          <p:nvPr>
            <p:ph idx="1" type="body"/>
          </p:nvPr>
        </p:nvSpPr>
        <p:spPr>
          <a:xfrm>
            <a:off x="838200" y="457200"/>
            <a:ext cx="8305800" cy="457200"/>
          </a:xfrm>
          <a:prstGeom prst="rect">
            <a:avLst/>
          </a:prstGeom>
          <a:noFill/>
          <a:ln>
            <a:noFill/>
          </a:ln>
        </p:spPr>
        <p:txBody>
          <a:bodyPr anchorCtr="0" anchor="t" bIns="45700" lIns="91425" spcFirstLastPara="1" rIns="91425" wrap="square" tIns="45700">
            <a:normAutofit/>
          </a:bodyPr>
          <a:lstStyle/>
          <a:p>
            <a:pPr indent="-283464" lvl="0" marL="365760" rtl="0" algn="ctr">
              <a:lnSpc>
                <a:spcPct val="100000"/>
              </a:lnSpc>
              <a:spcBef>
                <a:spcPts val="0"/>
              </a:spcBef>
              <a:spcAft>
                <a:spcPts val="0"/>
              </a:spcAft>
              <a:buSzPts val="1600"/>
              <a:buNone/>
            </a:pPr>
            <a:r>
              <a:rPr b="1" lang="en-GB" sz="2000">
                <a:solidFill>
                  <a:srgbClr val="FF0000"/>
                </a:solidFill>
              </a:rPr>
              <a:t>Case : HP Technology@Work</a:t>
            </a:r>
            <a:endParaRPr b="1" sz="2000">
              <a:solidFill>
                <a:srgbClr val="FF0000"/>
              </a:solidFill>
            </a:endParaRPr>
          </a:p>
          <a:p>
            <a:pPr indent="-283464" lvl="0" marL="365760" rtl="0" algn="l">
              <a:lnSpc>
                <a:spcPct val="100000"/>
              </a:lnSpc>
              <a:spcBef>
                <a:spcPts val="600"/>
              </a:spcBef>
              <a:spcAft>
                <a:spcPts val="0"/>
              </a:spcAft>
              <a:buSzPts val="1600"/>
              <a:buNone/>
            </a:pPr>
            <a:r>
              <a:t/>
            </a:r>
            <a:endParaRPr b="1" sz="2000"/>
          </a:p>
          <a:p>
            <a:pPr indent="-283464" lvl="0" marL="365760" rtl="0" algn="l">
              <a:lnSpc>
                <a:spcPct val="100000"/>
              </a:lnSpc>
              <a:spcBef>
                <a:spcPts val="600"/>
              </a:spcBef>
              <a:spcAft>
                <a:spcPts val="0"/>
              </a:spcAft>
              <a:buSzPts val="1600"/>
              <a:buNone/>
            </a:pPr>
            <a:r>
              <a:t/>
            </a:r>
            <a:endParaRPr b="1" sz="2000"/>
          </a:p>
          <a:p>
            <a:pPr indent="-283464" lvl="0" marL="365760" rtl="0" algn="l">
              <a:lnSpc>
                <a:spcPct val="100000"/>
              </a:lnSpc>
              <a:spcBef>
                <a:spcPts val="600"/>
              </a:spcBef>
              <a:spcAft>
                <a:spcPts val="0"/>
              </a:spcAft>
              <a:buSzPts val="1280"/>
              <a:buNone/>
            </a:pPr>
            <a:r>
              <a:t/>
            </a:r>
            <a:endParaRPr sz="1600"/>
          </a:p>
          <a:p>
            <a:pPr indent="-283464" lvl="0" marL="365760" rtl="0" algn="l">
              <a:lnSpc>
                <a:spcPct val="100000"/>
              </a:lnSpc>
              <a:spcBef>
                <a:spcPts val="600"/>
              </a:spcBef>
              <a:spcAft>
                <a:spcPts val="0"/>
              </a:spcAft>
              <a:buSzPts val="1280"/>
              <a:buNone/>
            </a:pPr>
            <a:r>
              <a:t/>
            </a:r>
            <a:endParaRPr sz="1600"/>
          </a:p>
          <a:p>
            <a:pPr indent="-283464" lvl="0" marL="365760" rtl="0" algn="l">
              <a:lnSpc>
                <a:spcPct val="100000"/>
              </a:lnSpc>
              <a:spcBef>
                <a:spcPts val="600"/>
              </a:spcBef>
              <a:spcAft>
                <a:spcPts val="0"/>
              </a:spcAft>
              <a:buSzPts val="1280"/>
              <a:buNone/>
            </a:pPr>
            <a:r>
              <a:t/>
            </a:r>
            <a:endParaRPr sz="1600"/>
          </a:p>
          <a:p>
            <a:pPr indent="-283464" lvl="0" marL="365760" rtl="0" algn="l">
              <a:lnSpc>
                <a:spcPct val="100000"/>
              </a:lnSpc>
              <a:spcBef>
                <a:spcPts val="600"/>
              </a:spcBef>
              <a:spcAft>
                <a:spcPts val="0"/>
              </a:spcAft>
              <a:buSzPts val="1280"/>
              <a:buNone/>
            </a:pPr>
            <a:r>
              <a:t/>
            </a:r>
            <a:endParaRPr sz="1600"/>
          </a:p>
        </p:txBody>
      </p:sp>
      <p:pic>
        <p:nvPicPr>
          <p:cNvPr id="207" name="Google Shape;207;p17"/>
          <p:cNvPicPr preferRelativeResize="0"/>
          <p:nvPr/>
        </p:nvPicPr>
        <p:blipFill rotWithShape="1">
          <a:blip r:embed="rId3">
            <a:alphaModFix/>
          </a:blip>
          <a:srcRect b="0" l="0" r="0" t="0"/>
          <a:stretch/>
        </p:blipFill>
        <p:spPr>
          <a:xfrm>
            <a:off x="-1" y="838200"/>
            <a:ext cx="9081655" cy="5257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990600" y="-152400"/>
            <a:ext cx="7943088" cy="685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200"/>
              <a:buFont typeface="Gill Sans"/>
              <a:buNone/>
            </a:pPr>
            <a:r>
              <a:rPr b="1" lang="en-GB" sz="3200">
                <a:solidFill>
                  <a:srgbClr val="C00000"/>
                </a:solidFill>
              </a:rPr>
              <a:t>Customer retention and e-CRM</a:t>
            </a:r>
            <a:endParaRPr/>
          </a:p>
        </p:txBody>
      </p:sp>
      <p:sp>
        <p:nvSpPr>
          <p:cNvPr id="213" name="Google Shape;213;p18"/>
          <p:cNvSpPr txBox="1"/>
          <p:nvPr>
            <p:ph idx="1" type="body"/>
          </p:nvPr>
        </p:nvSpPr>
        <p:spPr>
          <a:xfrm>
            <a:off x="838200" y="457200"/>
            <a:ext cx="8305800" cy="457200"/>
          </a:xfrm>
          <a:prstGeom prst="rect">
            <a:avLst/>
          </a:prstGeom>
          <a:noFill/>
          <a:ln>
            <a:noFill/>
          </a:ln>
        </p:spPr>
        <p:txBody>
          <a:bodyPr anchorCtr="0" anchor="t" bIns="45700" lIns="91425" spcFirstLastPara="1" rIns="91425" wrap="square" tIns="45700">
            <a:normAutofit/>
          </a:bodyPr>
          <a:lstStyle/>
          <a:p>
            <a:pPr indent="-283464" lvl="0" marL="365760" rtl="0" algn="ctr">
              <a:lnSpc>
                <a:spcPct val="100000"/>
              </a:lnSpc>
              <a:spcBef>
                <a:spcPts val="0"/>
              </a:spcBef>
              <a:spcAft>
                <a:spcPts val="0"/>
              </a:spcAft>
              <a:buSzPts val="1600"/>
              <a:buNone/>
            </a:pPr>
            <a:r>
              <a:rPr b="1" lang="en-GB" sz="2000">
                <a:solidFill>
                  <a:srgbClr val="FF0000"/>
                </a:solidFill>
              </a:rPr>
              <a:t>Case : HP Technology@Work</a:t>
            </a:r>
            <a:endParaRPr b="1" sz="2000">
              <a:solidFill>
                <a:srgbClr val="FF0000"/>
              </a:solidFill>
            </a:endParaRPr>
          </a:p>
          <a:p>
            <a:pPr indent="-283464" lvl="0" marL="365760" rtl="0" algn="l">
              <a:lnSpc>
                <a:spcPct val="100000"/>
              </a:lnSpc>
              <a:spcBef>
                <a:spcPts val="600"/>
              </a:spcBef>
              <a:spcAft>
                <a:spcPts val="0"/>
              </a:spcAft>
              <a:buSzPts val="1600"/>
              <a:buNone/>
            </a:pPr>
            <a:r>
              <a:t/>
            </a:r>
            <a:endParaRPr b="1" sz="2000"/>
          </a:p>
          <a:p>
            <a:pPr indent="-283464" lvl="0" marL="365760" rtl="0" algn="l">
              <a:lnSpc>
                <a:spcPct val="100000"/>
              </a:lnSpc>
              <a:spcBef>
                <a:spcPts val="600"/>
              </a:spcBef>
              <a:spcAft>
                <a:spcPts val="0"/>
              </a:spcAft>
              <a:buSzPts val="1600"/>
              <a:buNone/>
            </a:pPr>
            <a:r>
              <a:t/>
            </a:r>
            <a:endParaRPr b="1" sz="2000"/>
          </a:p>
          <a:p>
            <a:pPr indent="-283464" lvl="0" marL="365760" rtl="0" algn="l">
              <a:lnSpc>
                <a:spcPct val="100000"/>
              </a:lnSpc>
              <a:spcBef>
                <a:spcPts val="600"/>
              </a:spcBef>
              <a:spcAft>
                <a:spcPts val="0"/>
              </a:spcAft>
              <a:buSzPts val="1280"/>
              <a:buNone/>
            </a:pPr>
            <a:r>
              <a:t/>
            </a:r>
            <a:endParaRPr sz="1600"/>
          </a:p>
          <a:p>
            <a:pPr indent="-283464" lvl="0" marL="365760" rtl="0" algn="l">
              <a:lnSpc>
                <a:spcPct val="100000"/>
              </a:lnSpc>
              <a:spcBef>
                <a:spcPts val="600"/>
              </a:spcBef>
              <a:spcAft>
                <a:spcPts val="0"/>
              </a:spcAft>
              <a:buSzPts val="1280"/>
              <a:buNone/>
            </a:pPr>
            <a:r>
              <a:t/>
            </a:r>
            <a:endParaRPr sz="1600"/>
          </a:p>
          <a:p>
            <a:pPr indent="-283464" lvl="0" marL="365760" rtl="0" algn="l">
              <a:lnSpc>
                <a:spcPct val="100000"/>
              </a:lnSpc>
              <a:spcBef>
                <a:spcPts val="600"/>
              </a:spcBef>
              <a:spcAft>
                <a:spcPts val="0"/>
              </a:spcAft>
              <a:buSzPts val="1280"/>
              <a:buNone/>
            </a:pPr>
            <a:r>
              <a:t/>
            </a:r>
            <a:endParaRPr sz="1600"/>
          </a:p>
          <a:p>
            <a:pPr indent="-283464" lvl="0" marL="365760" rtl="0" algn="l">
              <a:lnSpc>
                <a:spcPct val="100000"/>
              </a:lnSpc>
              <a:spcBef>
                <a:spcPts val="600"/>
              </a:spcBef>
              <a:spcAft>
                <a:spcPts val="0"/>
              </a:spcAft>
              <a:buSzPts val="1280"/>
              <a:buNone/>
            </a:pPr>
            <a:r>
              <a:t/>
            </a:r>
            <a:endParaRPr sz="1600"/>
          </a:p>
        </p:txBody>
      </p:sp>
      <p:sp>
        <p:nvSpPr>
          <p:cNvPr id="214" name="Google Shape;214;p18"/>
          <p:cNvSpPr txBox="1"/>
          <p:nvPr/>
        </p:nvSpPr>
        <p:spPr>
          <a:xfrm>
            <a:off x="914400" y="838200"/>
            <a:ext cx="8077200" cy="6019800"/>
          </a:xfrm>
          <a:prstGeom prst="rect">
            <a:avLst/>
          </a:prstGeom>
          <a:noFill/>
          <a:ln>
            <a:noFill/>
          </a:ln>
        </p:spPr>
        <p:txBody>
          <a:bodyPr anchorCtr="0" anchor="t" bIns="45700" lIns="91425" spcFirstLastPara="1" rIns="91425" wrap="square" tIns="45700">
            <a:normAutofit fontScale="92500"/>
          </a:bodyPr>
          <a:lstStyle/>
          <a:p>
            <a:pPr indent="-283464" lvl="0" marL="365760" marR="0" rtl="0" algn="l">
              <a:lnSpc>
                <a:spcPct val="100000"/>
              </a:lnSpc>
              <a:spcBef>
                <a:spcPts val="0"/>
              </a:spcBef>
              <a:spcAft>
                <a:spcPts val="0"/>
              </a:spcAft>
              <a:buClr>
                <a:schemeClr val="accent1"/>
              </a:buClr>
              <a:buSzPct val="80000"/>
              <a:buFont typeface="Noto Sans Symbols"/>
              <a:buChar char="⚫"/>
            </a:pPr>
            <a:r>
              <a:rPr b="0" i="0" lang="en-GB" sz="2400" u="none" cap="none" strike="noStrike">
                <a:solidFill>
                  <a:schemeClr val="dk1"/>
                </a:solidFill>
                <a:latin typeface="Gill Sans"/>
                <a:ea typeface="Gill Sans"/>
                <a:cs typeface="Gill Sans"/>
                <a:sym typeface="Gill Sans"/>
              </a:rPr>
              <a:t>One of the world’s largest IT companies with revenue of over $104bn and with a portfolio of products ranging from printing and personal computing to software, service and IT infrastructure.</a:t>
            </a:r>
            <a:endParaRPr/>
          </a:p>
          <a:p>
            <a:pPr indent="-283464" lvl="0" marL="365760" marR="0" rtl="0" algn="l">
              <a:lnSpc>
                <a:spcPct val="100000"/>
              </a:lnSpc>
              <a:spcBef>
                <a:spcPts val="600"/>
              </a:spcBef>
              <a:spcAft>
                <a:spcPts val="0"/>
              </a:spcAft>
              <a:buClr>
                <a:schemeClr val="accent1"/>
              </a:buClr>
              <a:buSzPct val="80000"/>
              <a:buFont typeface="Noto Sans Symbols"/>
              <a:buChar char="⚫"/>
            </a:pPr>
            <a:r>
              <a:rPr b="0" i="0" lang="en-GB" sz="2400" u="none" cap="none" strike="noStrike">
                <a:solidFill>
                  <a:schemeClr val="dk1"/>
                </a:solidFill>
                <a:latin typeface="Gill Sans"/>
                <a:ea typeface="Gill Sans"/>
                <a:cs typeface="Gill Sans"/>
                <a:sym typeface="Gill Sans"/>
              </a:rPr>
              <a:t>2003 merger with Compaq generated an urgent need for integrated communications with 1bn customers in 170 markets</a:t>
            </a:r>
            <a:endParaRPr/>
          </a:p>
          <a:p>
            <a:pPr indent="-283464" lvl="0" marL="365760" marR="0" rtl="0" algn="ctr">
              <a:lnSpc>
                <a:spcPct val="100000"/>
              </a:lnSpc>
              <a:spcBef>
                <a:spcPts val="600"/>
              </a:spcBef>
              <a:spcAft>
                <a:spcPts val="0"/>
              </a:spcAft>
              <a:buClr>
                <a:schemeClr val="accent1"/>
              </a:buClr>
              <a:buSzPct val="80000"/>
              <a:buFont typeface="Noto Sans Symbols"/>
              <a:buChar char="⚫"/>
            </a:pPr>
            <a:r>
              <a:rPr b="1" i="0" lang="en-GB" sz="2400" u="none" cap="none" strike="noStrike">
                <a:solidFill>
                  <a:srgbClr val="0070C0"/>
                </a:solidFill>
                <a:latin typeface="Gill Sans"/>
                <a:ea typeface="Gill Sans"/>
                <a:cs typeface="Gill Sans"/>
                <a:sym typeface="Gill Sans"/>
              </a:rPr>
              <a:t>Technology@Work engagement strategy</a:t>
            </a:r>
            <a:endParaRPr/>
          </a:p>
          <a:p>
            <a:pPr indent="-283464" lvl="0" marL="365760" marR="0" rtl="0" algn="l">
              <a:lnSpc>
                <a:spcPct val="100000"/>
              </a:lnSpc>
              <a:spcBef>
                <a:spcPts val="600"/>
              </a:spcBef>
              <a:spcAft>
                <a:spcPts val="0"/>
              </a:spcAft>
              <a:buClr>
                <a:schemeClr val="accent1"/>
              </a:buClr>
              <a:buSzPct val="80000"/>
              <a:buFont typeface="Noto Sans Symbols"/>
              <a:buChar char="⚫"/>
            </a:pPr>
            <a:r>
              <a:rPr b="0" i="0" lang="en-GB" sz="2400" u="none" cap="none" strike="noStrike">
                <a:solidFill>
                  <a:schemeClr val="dk1"/>
                </a:solidFill>
                <a:latin typeface="Gill Sans"/>
                <a:ea typeface="Gill Sans"/>
                <a:cs typeface="Gill Sans"/>
                <a:sym typeface="Gill Sans"/>
              </a:rPr>
              <a:t>Benefits: raising brand awareness, reduction in inbound service calls, better sales-tracking capability</a:t>
            </a:r>
            <a:endParaRPr/>
          </a:p>
          <a:p>
            <a:pPr indent="-283464" lvl="0" marL="365760" marR="0" rtl="0" algn="l">
              <a:lnSpc>
                <a:spcPct val="100000"/>
              </a:lnSpc>
              <a:spcBef>
                <a:spcPts val="600"/>
              </a:spcBef>
              <a:spcAft>
                <a:spcPts val="0"/>
              </a:spcAft>
              <a:buClr>
                <a:schemeClr val="accent1"/>
              </a:buClr>
              <a:buSzPct val="80000"/>
              <a:buFont typeface="Noto Sans Symbols"/>
              <a:buChar char="⚫"/>
            </a:pPr>
            <a:r>
              <a:rPr b="0" i="0" lang="en-GB" sz="2400" u="none" cap="none" strike="noStrike">
                <a:solidFill>
                  <a:srgbClr val="FF0000"/>
                </a:solidFill>
                <a:latin typeface="Gill Sans"/>
                <a:ea typeface="Gill Sans"/>
                <a:cs typeface="Gill Sans"/>
                <a:sym typeface="Gill Sans"/>
              </a:rPr>
              <a:t>Questions</a:t>
            </a:r>
            <a:endParaRPr/>
          </a:p>
          <a:p>
            <a:pPr indent="-283464" lvl="0" marL="365760" marR="0" rtl="0" algn="l">
              <a:lnSpc>
                <a:spcPct val="100000"/>
              </a:lnSpc>
              <a:spcBef>
                <a:spcPts val="600"/>
              </a:spcBef>
              <a:spcAft>
                <a:spcPts val="0"/>
              </a:spcAft>
              <a:buNone/>
            </a:pPr>
            <a:r>
              <a:rPr b="0" i="0" lang="en-GB" sz="2000" u="none" cap="none" strike="noStrike">
                <a:solidFill>
                  <a:schemeClr val="dk1"/>
                </a:solidFill>
                <a:latin typeface="Gill Sans"/>
                <a:ea typeface="Gill Sans"/>
                <a:cs typeface="Gill Sans"/>
                <a:sym typeface="Gill Sans"/>
              </a:rPr>
              <a:t>What other benefits accrue to HP from this integrated digital marketing activity? Are there any hidden costs to the business of engaging in this form of post-sales communication with customers?</a:t>
            </a:r>
            <a:endParaRPr/>
          </a:p>
          <a:p>
            <a:pPr indent="-283464" lvl="0" marL="365760" marR="0" rtl="0" algn="l">
              <a:lnSpc>
                <a:spcPct val="100000"/>
              </a:lnSpc>
              <a:spcBef>
                <a:spcPts val="600"/>
              </a:spcBef>
              <a:spcAft>
                <a:spcPts val="0"/>
              </a:spcAft>
              <a:buClr>
                <a:schemeClr val="accent1"/>
              </a:buClr>
              <a:buSzPct val="80000"/>
              <a:buFont typeface="Noto Sans Symbols"/>
              <a:buChar char="🡪"/>
            </a:pPr>
            <a:r>
              <a:rPr lang="en-GB" sz="2000">
                <a:solidFill>
                  <a:srgbClr val="C00000"/>
                </a:solidFill>
                <a:latin typeface="Gill Sans"/>
                <a:ea typeface="Gill Sans"/>
                <a:cs typeface="Gill Sans"/>
                <a:sym typeface="Gill Sans"/>
              </a:rPr>
              <a:t>Maintenance of HP brand in the mind of customers</a:t>
            </a:r>
            <a:endParaRPr/>
          </a:p>
          <a:p>
            <a:pPr indent="-283464" lvl="0" marL="365760" marR="0" rtl="0" algn="l">
              <a:lnSpc>
                <a:spcPct val="100000"/>
              </a:lnSpc>
              <a:spcBef>
                <a:spcPts val="600"/>
              </a:spcBef>
              <a:spcAft>
                <a:spcPts val="0"/>
              </a:spcAft>
              <a:buClr>
                <a:schemeClr val="accent1"/>
              </a:buClr>
              <a:buSzPct val="80000"/>
              <a:buFont typeface="Noto Sans Symbols"/>
              <a:buChar char="🡪"/>
            </a:pPr>
            <a:r>
              <a:rPr b="0" i="0" lang="en-GB" sz="2000" u="none" cap="none" strike="noStrike">
                <a:solidFill>
                  <a:srgbClr val="C00000"/>
                </a:solidFill>
                <a:latin typeface="Gill Sans"/>
                <a:ea typeface="Gill Sans"/>
                <a:cs typeface="Gill Sans"/>
                <a:sym typeface="Gill Sans"/>
              </a:rPr>
              <a:t>Reduction of inbound service calls in call centres.</a:t>
            </a:r>
            <a:endParaRPr/>
          </a:p>
          <a:p>
            <a:pPr indent="-283464" lvl="0" marL="365760" marR="0" rtl="0" algn="l">
              <a:lnSpc>
                <a:spcPct val="100000"/>
              </a:lnSpc>
              <a:spcBef>
                <a:spcPts val="600"/>
              </a:spcBef>
              <a:spcAft>
                <a:spcPts val="0"/>
              </a:spcAft>
              <a:buClr>
                <a:schemeClr val="accent1"/>
              </a:buClr>
              <a:buSzPct val="80000"/>
              <a:buFont typeface="Noto Sans Symbols"/>
              <a:buChar char="🡪"/>
            </a:pPr>
            <a:r>
              <a:rPr b="0" i="0" lang="en-GB" sz="2000" u="none" cap="none" strike="noStrike">
                <a:solidFill>
                  <a:srgbClr val="C00000"/>
                </a:solidFill>
                <a:latin typeface="Gill Sans"/>
                <a:ea typeface="Gill Sans"/>
                <a:cs typeface="Gill Sans"/>
                <a:sym typeface="Gill Sans"/>
              </a:rPr>
              <a:t>Increased re-purchase.</a:t>
            </a:r>
            <a:endParaRPr/>
          </a:p>
          <a:p>
            <a:pPr indent="-283464" lvl="0" marL="365760" marR="0" rtl="0" algn="l">
              <a:lnSpc>
                <a:spcPct val="100000"/>
              </a:lnSpc>
              <a:spcBef>
                <a:spcPts val="600"/>
              </a:spcBef>
              <a:spcAft>
                <a:spcPts val="0"/>
              </a:spcAft>
              <a:buClr>
                <a:schemeClr val="accent1"/>
              </a:buClr>
              <a:buSzPct val="80000"/>
              <a:buFont typeface="Noto Sans Symbols"/>
              <a:buChar char="🡪"/>
            </a:pPr>
            <a:r>
              <a:rPr b="0" i="0" lang="en-GB" sz="2000" u="none" cap="none" strike="noStrike">
                <a:solidFill>
                  <a:srgbClr val="C00000"/>
                </a:solidFill>
                <a:latin typeface="Gill Sans"/>
                <a:ea typeface="Gill Sans"/>
                <a:cs typeface="Gill Sans"/>
                <a:sym typeface="Gill Sans"/>
              </a:rPr>
              <a:t>Estimated</a:t>
            </a:r>
            <a:r>
              <a:rPr b="0" i="0" lang="en-GB" sz="2000" u="none" cap="none" strike="noStrike">
                <a:solidFill>
                  <a:srgbClr val="C00000"/>
                </a:solidFill>
                <a:latin typeface="Gill Sans"/>
                <a:ea typeface="Gill Sans"/>
                <a:cs typeface="Gill Sans"/>
                <a:sym typeface="Gill Sans"/>
              </a:rPr>
              <a:t> influence of around $100m in sales.</a:t>
            </a:r>
            <a:endParaRPr b="0" i="0" sz="2000" u="none" cap="none" strike="noStrike">
              <a:solidFill>
                <a:srgbClr val="C00000"/>
              </a:solidFill>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990600" y="152400"/>
            <a:ext cx="7943088"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Gill Sans"/>
              <a:buNone/>
            </a:pPr>
            <a:r>
              <a:rPr b="1" lang="en-GB" sz="2700">
                <a:solidFill>
                  <a:srgbClr val="C00000"/>
                </a:solidFill>
              </a:rPr>
              <a:t>Measuring the extend of Digital Marketing Activity</a:t>
            </a:r>
            <a:endParaRPr b="1" sz="3200">
              <a:solidFill>
                <a:srgbClr val="C00000"/>
              </a:solidFill>
            </a:endParaRPr>
          </a:p>
        </p:txBody>
      </p:sp>
      <p:sp>
        <p:nvSpPr>
          <p:cNvPr id="220" name="Google Shape;220;p19"/>
          <p:cNvSpPr txBox="1"/>
          <p:nvPr/>
        </p:nvSpPr>
        <p:spPr>
          <a:xfrm>
            <a:off x="457200" y="838200"/>
            <a:ext cx="8686800" cy="6019800"/>
          </a:xfrm>
          <a:prstGeom prst="rect">
            <a:avLst/>
          </a:prstGeom>
          <a:noFill/>
          <a:ln>
            <a:noFill/>
          </a:ln>
        </p:spPr>
        <p:txBody>
          <a:bodyPr anchorCtr="0" anchor="t" bIns="45700" lIns="91425" spcFirstLastPara="1" rIns="91425" wrap="square" tIns="45700">
            <a:normAutofit/>
          </a:bodyPr>
          <a:lstStyle/>
          <a:p>
            <a:pPr indent="-152400" lvl="1" marL="457200" marR="0" rtl="0" algn="l">
              <a:spcBef>
                <a:spcPts val="0"/>
              </a:spcBef>
              <a:spcAft>
                <a:spcPts val="0"/>
              </a:spcAft>
              <a:buClr>
                <a:schemeClr val="dk1"/>
              </a:buClr>
              <a:buSzPts val="2400"/>
              <a:buFont typeface="Noto Sans Symbols"/>
              <a:buChar char="⮚"/>
            </a:pPr>
            <a:r>
              <a:rPr b="1" i="0" lang="en-GB" sz="2400" u="none" cap="none" strike="noStrike">
                <a:solidFill>
                  <a:schemeClr val="dk1"/>
                </a:solidFill>
                <a:latin typeface="Gill Sans"/>
                <a:ea typeface="Gill Sans"/>
                <a:cs typeface="Gill Sans"/>
                <a:sym typeface="Gill Sans"/>
              </a:rPr>
              <a:t>  No fully internationally comparable data 	available.</a:t>
            </a:r>
            <a:endParaRPr/>
          </a:p>
          <a:p>
            <a:pPr indent="-152400" lvl="1" marL="457200" marR="0" rtl="0" algn="l">
              <a:spcBef>
                <a:spcPts val="0"/>
              </a:spcBef>
              <a:spcAft>
                <a:spcPts val="0"/>
              </a:spcAft>
              <a:buClr>
                <a:schemeClr val="dk1"/>
              </a:buClr>
              <a:buSzPts val="2400"/>
              <a:buFont typeface="Noto Sans Symbols"/>
              <a:buChar char="⮚"/>
            </a:pPr>
            <a:r>
              <a:rPr b="1" i="0" lang="en-GB" sz="2400" u="none" cap="none" strike="noStrike">
                <a:solidFill>
                  <a:schemeClr val="dk1"/>
                </a:solidFill>
                <a:latin typeface="Gill Sans"/>
                <a:ea typeface="Gill Sans"/>
                <a:cs typeface="Gill Sans"/>
                <a:sym typeface="Gill Sans"/>
              </a:rPr>
              <a:t>   Very rapid growth of new promotional channels 	can quickly change the picture</a:t>
            </a:r>
            <a:endParaRPr/>
          </a:p>
          <a:p>
            <a:pPr indent="-152400" lvl="1" marL="457200" marR="0" rtl="0" algn="l">
              <a:spcBef>
                <a:spcPts val="0"/>
              </a:spcBef>
              <a:spcAft>
                <a:spcPts val="0"/>
              </a:spcAft>
              <a:buClr>
                <a:schemeClr val="dk1"/>
              </a:buClr>
              <a:buSzPts val="2400"/>
              <a:buFont typeface="Noto Sans Symbols"/>
              <a:buChar char="⮚"/>
            </a:pPr>
            <a:r>
              <a:rPr b="1" i="0" lang="en-GB" sz="2400" u="none" cap="none" strike="noStrike">
                <a:solidFill>
                  <a:schemeClr val="dk1"/>
                </a:solidFill>
                <a:latin typeface="Gill Sans"/>
                <a:ea typeface="Gill Sans"/>
                <a:cs typeface="Gill Sans"/>
                <a:sym typeface="Gill Sans"/>
              </a:rPr>
              <a:t>   Recent recession-related effects on both 	absolute advertising and marketing spending and 	mix</a:t>
            </a:r>
            <a:endParaRPr/>
          </a:p>
          <a:p>
            <a:pPr indent="-152400" lvl="1" marL="457200" marR="0" rtl="0" algn="l">
              <a:spcBef>
                <a:spcPts val="0"/>
              </a:spcBef>
              <a:spcAft>
                <a:spcPts val="0"/>
              </a:spcAft>
              <a:buClr>
                <a:schemeClr val="dk1"/>
              </a:buClr>
              <a:buSzPts val="2400"/>
              <a:buFont typeface="Noto Sans Symbols"/>
              <a:buChar char="⮚"/>
            </a:pPr>
            <a:r>
              <a:rPr b="1" i="0" lang="en-GB" sz="2400" u="none" cap="none" strike="noStrike">
                <a:solidFill>
                  <a:schemeClr val="dk1"/>
                </a:solidFill>
                <a:latin typeface="Gill Sans"/>
                <a:ea typeface="Gill Sans"/>
                <a:cs typeface="Gill Sans"/>
                <a:sym typeface="Gill Sans"/>
              </a:rPr>
              <a:t> 	Other ways of understanding extent of DM 	activity</a:t>
            </a:r>
            <a:endParaRPr/>
          </a:p>
          <a:p>
            <a:pPr indent="0" lvl="1" marL="457200" marR="0" rtl="0" algn="l">
              <a:spcBef>
                <a:spcPts val="0"/>
              </a:spcBef>
              <a:spcAft>
                <a:spcPts val="0"/>
              </a:spcAft>
              <a:buNone/>
            </a:pPr>
            <a:r>
              <a:rPr b="0" i="0" lang="en-GB" sz="2400" u="none" cap="none" strike="noStrike">
                <a:solidFill>
                  <a:schemeClr val="dk1"/>
                </a:solidFill>
                <a:latin typeface="Gill Sans"/>
                <a:ea typeface="Gill Sans"/>
                <a:cs typeface="Gill Sans"/>
                <a:sym typeface="Gill Sans"/>
              </a:rPr>
              <a:t>	E.g. Google Trends data</a:t>
            </a:r>
            <a:endParaRPr/>
          </a:p>
          <a:p>
            <a:pPr indent="0" lvl="1" marL="457200" marR="0" rtl="0" algn="l">
              <a:spcBef>
                <a:spcPts val="0"/>
              </a:spcBef>
              <a:spcAft>
                <a:spcPts val="0"/>
              </a:spcAft>
              <a:buNone/>
            </a:pPr>
            <a:r>
              <a:rPr b="0" i="0" lang="en-GB" sz="2400" u="none" cap="none" strike="noStrike">
                <a:solidFill>
                  <a:schemeClr val="dk1"/>
                </a:solidFill>
                <a:latin typeface="Gill Sans"/>
                <a:ea typeface="Gill Sans"/>
                <a:cs typeface="Gill Sans"/>
                <a:sym typeface="Gill Sans"/>
              </a:rPr>
              <a:t>	Measuring ‘marketing buzz’  through vehicles 			such as Twitter</a:t>
            </a:r>
            <a:endParaRPr/>
          </a:p>
          <a:p>
            <a:pPr indent="0" lvl="0" marL="0" marR="0" rtl="0" algn="l">
              <a:spcBef>
                <a:spcPts val="0"/>
              </a:spcBef>
              <a:spcAft>
                <a:spcPts val="0"/>
              </a:spcAft>
              <a:buNone/>
            </a:pPr>
            <a:r>
              <a:t/>
            </a:r>
            <a:endParaRPr sz="3200">
              <a:solidFill>
                <a:schemeClr val="dk1"/>
              </a:solidFill>
              <a:latin typeface="Gill Sans"/>
              <a:ea typeface="Gill Sans"/>
              <a:cs typeface="Gill Sans"/>
              <a:sym typeface="Gill Sans"/>
            </a:endParaRPr>
          </a:p>
          <a:p>
            <a:pPr indent="0" lvl="0" marL="0" marR="0" rtl="0" algn="l">
              <a:spcBef>
                <a:spcPts val="0"/>
              </a:spcBef>
              <a:spcAft>
                <a:spcPts val="0"/>
              </a:spcAft>
              <a:buNone/>
            </a:pPr>
            <a:r>
              <a:rPr lang="en-GB" sz="3200">
                <a:solidFill>
                  <a:schemeClr val="dk1"/>
                </a:solidFill>
                <a:latin typeface="Gill Sans"/>
                <a:ea typeface="Gill Sans"/>
                <a:cs typeface="Gill Sans"/>
                <a:sym typeface="Gill Sans"/>
              </a:rPr>
              <a:t>	</a:t>
            </a:r>
            <a:r>
              <a:rPr lang="en-GB" sz="3200">
                <a:solidFill>
                  <a:srgbClr val="0070C0"/>
                </a:solidFill>
                <a:latin typeface="Gill Sans"/>
                <a:ea typeface="Gill Sans"/>
                <a:cs typeface="Gill Sans"/>
                <a:sym typeface="Gill Sans"/>
              </a:rPr>
              <a:t>Longer terms trends in effectiveness of DM</a:t>
            </a:r>
            <a:endParaRPr/>
          </a:p>
          <a:p>
            <a:pPr indent="0" lvl="1" marL="457200" marR="0" rtl="0" algn="l">
              <a:spcBef>
                <a:spcPts val="0"/>
              </a:spcBef>
              <a:spcAft>
                <a:spcPts val="0"/>
              </a:spcAft>
              <a:buNone/>
            </a:pPr>
            <a:r>
              <a:rPr b="0" i="0" lang="en-GB" sz="2400" u="none" cap="none" strike="noStrike">
                <a:solidFill>
                  <a:srgbClr val="FF0000"/>
                </a:solidFill>
                <a:latin typeface="Gill Sans"/>
                <a:ea typeface="Gill Sans"/>
                <a:cs typeface="Gill Sans"/>
                <a:sym typeface="Gill Sans"/>
              </a:rPr>
              <a:t>Less effective: </a:t>
            </a:r>
            <a:r>
              <a:rPr b="0" i="0" lang="en-GB" sz="2400" u="none" cap="none" strike="noStrike">
                <a:solidFill>
                  <a:schemeClr val="dk1"/>
                </a:solidFill>
                <a:latin typeface="Gill Sans"/>
                <a:ea typeface="Gill Sans"/>
                <a:cs typeface="Gill Sans"/>
                <a:sym typeface="Gill Sans"/>
              </a:rPr>
              <a:t>newspapers, Yellow Pages</a:t>
            </a:r>
            <a:endParaRPr/>
          </a:p>
          <a:p>
            <a:pPr indent="0" lvl="1" marL="457200" marR="0" rtl="0" algn="l">
              <a:spcBef>
                <a:spcPts val="0"/>
              </a:spcBef>
              <a:spcAft>
                <a:spcPts val="0"/>
              </a:spcAft>
              <a:buNone/>
            </a:pPr>
            <a:r>
              <a:rPr b="0" i="0" lang="en-GB" sz="2400" u="none" cap="none" strike="noStrike">
                <a:solidFill>
                  <a:srgbClr val="FF0000"/>
                </a:solidFill>
                <a:latin typeface="Gill Sans"/>
                <a:ea typeface="Gill Sans"/>
                <a:cs typeface="Gill Sans"/>
                <a:sym typeface="Gill Sans"/>
              </a:rPr>
              <a:t>More effective: </a:t>
            </a:r>
            <a:r>
              <a:rPr b="0" i="0" lang="en-GB" sz="2400" u="none" cap="none" strike="noStrike">
                <a:solidFill>
                  <a:schemeClr val="dk1"/>
                </a:solidFill>
                <a:latin typeface="Gill Sans"/>
                <a:ea typeface="Gill Sans"/>
                <a:cs typeface="Gill Sans"/>
                <a:sym typeface="Gill Sans"/>
              </a:rPr>
              <a:t>Search Engine Marketing, social media, mobile</a:t>
            </a:r>
            <a:endParaRPr/>
          </a:p>
          <a:p>
            <a:pPr indent="-181864" lvl="0" marL="365760" marR="0" rtl="0" algn="l">
              <a:lnSpc>
                <a:spcPct val="100000"/>
              </a:lnSpc>
              <a:spcBef>
                <a:spcPts val="600"/>
              </a:spcBef>
              <a:spcAft>
                <a:spcPts val="0"/>
              </a:spcAft>
              <a:buClr>
                <a:schemeClr val="accent1"/>
              </a:buClr>
              <a:buSzPts val="1600"/>
              <a:buFont typeface="Noto Sans Symbols"/>
              <a:buNone/>
            </a:pPr>
            <a:r>
              <a:t/>
            </a:r>
            <a:endParaRPr b="0" i="0" sz="2000" u="none" cap="none" strike="noStrike">
              <a:solidFill>
                <a:srgbClr val="C00000"/>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nvSpPr>
        <p:spPr>
          <a:xfrm>
            <a:off x="1066800" y="762000"/>
            <a:ext cx="8077200" cy="54102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GB" sz="1700">
                <a:solidFill>
                  <a:srgbClr val="0070C0"/>
                </a:solidFill>
                <a:latin typeface="Verdana"/>
                <a:ea typeface="Verdana"/>
                <a:cs typeface="Verdana"/>
                <a:sym typeface="Verdana"/>
              </a:rPr>
              <a:t>Unit 4: E-Business and Operations management	6 Hours</a:t>
            </a:r>
            <a:endParaRPr sz="1700">
              <a:solidFill>
                <a:srgbClr val="0070C0"/>
              </a:solidFill>
              <a:latin typeface="Verdana"/>
              <a:ea typeface="Verdana"/>
              <a:cs typeface="Verdana"/>
              <a:sym typeface="Verdana"/>
            </a:endParaRPr>
          </a:p>
          <a:p>
            <a:pPr indent="0" lvl="0" marL="0" marR="0" rtl="0" algn="l">
              <a:spcBef>
                <a:spcPts val="0"/>
              </a:spcBef>
              <a:spcAft>
                <a:spcPts val="0"/>
              </a:spcAft>
              <a:buNone/>
            </a:pPr>
            <a:r>
              <a:rPr lang="en-GB" sz="1700">
                <a:solidFill>
                  <a:schemeClr val="dk1"/>
                </a:solidFill>
                <a:latin typeface="Verdana"/>
                <a:ea typeface="Verdana"/>
                <a:cs typeface="Verdana"/>
                <a:sym typeface="Verdana"/>
              </a:rPr>
              <a:t>Difference between purchase and procurement; Market solutions - sell-side, buy-side, and market place; Integration of product catalogue; Procurement service providing.</a:t>
            </a:r>
            <a:endParaRPr/>
          </a:p>
          <a:p>
            <a:pPr indent="0" lvl="0" marL="0" marR="0" rtl="0" algn="l">
              <a:spcBef>
                <a:spcPts val="0"/>
              </a:spcBef>
              <a:spcAft>
                <a:spcPts val="0"/>
              </a:spcAft>
              <a:buNone/>
            </a:pPr>
            <a:r>
              <a:t/>
            </a:r>
            <a:endParaRPr b="1" sz="1700">
              <a:solidFill>
                <a:schemeClr val="dk1"/>
              </a:solidFill>
              <a:latin typeface="Verdana"/>
              <a:ea typeface="Verdana"/>
              <a:cs typeface="Verdana"/>
              <a:sym typeface="Verdana"/>
            </a:endParaRPr>
          </a:p>
          <a:p>
            <a:pPr indent="0" lvl="0" marL="0" marR="0" rtl="0" algn="l">
              <a:spcBef>
                <a:spcPts val="0"/>
              </a:spcBef>
              <a:spcAft>
                <a:spcPts val="0"/>
              </a:spcAft>
              <a:buNone/>
            </a:pPr>
            <a:r>
              <a:rPr b="1" lang="en-GB" sz="1700">
                <a:solidFill>
                  <a:srgbClr val="0070C0"/>
                </a:solidFill>
                <a:latin typeface="Verdana"/>
                <a:ea typeface="Verdana"/>
                <a:cs typeface="Verdana"/>
                <a:sym typeface="Verdana"/>
              </a:rPr>
              <a:t>Unit 5: E-Contracting					4 Hours</a:t>
            </a:r>
            <a:endParaRPr sz="1700">
              <a:solidFill>
                <a:srgbClr val="0070C0"/>
              </a:solidFill>
              <a:latin typeface="Verdana"/>
              <a:ea typeface="Verdana"/>
              <a:cs typeface="Verdana"/>
              <a:sym typeface="Verdana"/>
            </a:endParaRPr>
          </a:p>
          <a:p>
            <a:pPr indent="0" lvl="0" marL="0" marR="0" rtl="0" algn="l">
              <a:spcBef>
                <a:spcPts val="0"/>
              </a:spcBef>
              <a:spcAft>
                <a:spcPts val="0"/>
              </a:spcAft>
              <a:buNone/>
            </a:pPr>
            <a:r>
              <a:rPr lang="en-GB" sz="1700">
                <a:solidFill>
                  <a:schemeClr val="dk1"/>
                </a:solidFill>
                <a:latin typeface="Verdana"/>
                <a:ea typeface="Verdana"/>
                <a:cs typeface="Verdana"/>
                <a:sym typeface="Verdana"/>
              </a:rPr>
              <a:t>Concept of generic services - information, negotiation, archiving, enforcement, reconciliation; Structure of a contract; Digital signature; Legal affairs. </a:t>
            </a:r>
            <a:endParaRPr/>
          </a:p>
          <a:p>
            <a:pPr indent="0" lvl="0" marL="0" marR="0" rtl="0" algn="l">
              <a:spcBef>
                <a:spcPts val="0"/>
              </a:spcBef>
              <a:spcAft>
                <a:spcPts val="0"/>
              </a:spcAft>
              <a:buNone/>
            </a:pPr>
            <a:r>
              <a:t/>
            </a:r>
            <a:endParaRPr b="1" sz="1700">
              <a:solidFill>
                <a:schemeClr val="dk1"/>
              </a:solidFill>
              <a:latin typeface="Verdana"/>
              <a:ea typeface="Verdana"/>
              <a:cs typeface="Verdana"/>
              <a:sym typeface="Verdana"/>
            </a:endParaRPr>
          </a:p>
          <a:p>
            <a:pPr indent="0" lvl="0" marL="0" marR="0" rtl="0" algn="l">
              <a:spcBef>
                <a:spcPts val="0"/>
              </a:spcBef>
              <a:spcAft>
                <a:spcPts val="0"/>
              </a:spcAft>
              <a:buNone/>
            </a:pPr>
            <a:r>
              <a:rPr b="1" lang="en-GB" sz="1700">
                <a:solidFill>
                  <a:srgbClr val="0070C0"/>
                </a:solidFill>
                <a:latin typeface="Verdana"/>
                <a:ea typeface="Verdana"/>
                <a:cs typeface="Verdana"/>
                <a:sym typeface="Verdana"/>
              </a:rPr>
              <a:t>Unit 6: Online Distribution				5 Hours</a:t>
            </a:r>
            <a:endParaRPr sz="1700">
              <a:solidFill>
                <a:srgbClr val="0070C0"/>
              </a:solidFill>
              <a:latin typeface="Verdana"/>
              <a:ea typeface="Verdana"/>
              <a:cs typeface="Verdana"/>
              <a:sym typeface="Verdana"/>
            </a:endParaRPr>
          </a:p>
          <a:p>
            <a:pPr indent="0" lvl="0" marL="0" marR="0" rtl="0" algn="l">
              <a:spcBef>
                <a:spcPts val="0"/>
              </a:spcBef>
              <a:spcAft>
                <a:spcPts val="0"/>
              </a:spcAft>
              <a:buNone/>
            </a:pPr>
            <a:r>
              <a:rPr lang="en-GB" sz="1700">
                <a:solidFill>
                  <a:schemeClr val="dk1"/>
                </a:solidFill>
                <a:latin typeface="Verdana"/>
                <a:ea typeface="Verdana"/>
                <a:cs typeface="Verdana"/>
                <a:sym typeface="Verdana"/>
              </a:rPr>
              <a:t>Components of a distribution system; Characterization of online distribution; hybrid distribution networks; Model for electronic software distribution.</a:t>
            </a:r>
            <a:endParaRPr/>
          </a:p>
          <a:p>
            <a:pPr indent="0" lvl="0" marL="0" marR="0" rtl="0" algn="l">
              <a:spcBef>
                <a:spcPts val="0"/>
              </a:spcBef>
              <a:spcAft>
                <a:spcPts val="0"/>
              </a:spcAft>
              <a:buNone/>
            </a:pPr>
            <a:r>
              <a:t/>
            </a:r>
            <a:endParaRPr b="1" sz="1700">
              <a:solidFill>
                <a:schemeClr val="dk1"/>
              </a:solidFill>
              <a:latin typeface="Verdana"/>
              <a:ea typeface="Verdana"/>
              <a:cs typeface="Verdana"/>
              <a:sym typeface="Verdana"/>
            </a:endParaRPr>
          </a:p>
          <a:p>
            <a:pPr indent="0" lvl="0" marL="0" marR="0" rtl="0" algn="l">
              <a:spcBef>
                <a:spcPts val="0"/>
              </a:spcBef>
              <a:spcAft>
                <a:spcPts val="0"/>
              </a:spcAft>
              <a:buNone/>
            </a:pPr>
            <a:r>
              <a:rPr b="1" lang="en-GB" sz="1700">
                <a:solidFill>
                  <a:srgbClr val="0070C0"/>
                </a:solidFill>
                <a:latin typeface="Verdana"/>
                <a:ea typeface="Verdana"/>
                <a:cs typeface="Verdana"/>
                <a:sym typeface="Verdana"/>
              </a:rPr>
              <a:t>Unit 7: E-Payment System				6 Hours</a:t>
            </a:r>
            <a:endParaRPr sz="1700">
              <a:solidFill>
                <a:srgbClr val="0070C0"/>
              </a:solidFill>
              <a:latin typeface="Verdana"/>
              <a:ea typeface="Verdana"/>
              <a:cs typeface="Verdana"/>
              <a:sym typeface="Verdana"/>
            </a:endParaRPr>
          </a:p>
          <a:p>
            <a:pPr indent="0" lvl="0" marL="0" marR="0" rtl="0" algn="l">
              <a:spcBef>
                <a:spcPts val="0"/>
              </a:spcBef>
              <a:spcAft>
                <a:spcPts val="0"/>
              </a:spcAft>
              <a:buNone/>
            </a:pPr>
            <a:r>
              <a:rPr lang="en-GB" sz="1700">
                <a:solidFill>
                  <a:schemeClr val="dk1"/>
                </a:solidFill>
                <a:latin typeface="Verdana"/>
                <a:ea typeface="Verdana"/>
                <a:cs typeface="Verdana"/>
                <a:sym typeface="Verdana"/>
              </a:rPr>
              <a:t>Characteristics of payment system; Classification of payment systems - E-cash, E-check, overview of smart card; Applications of IPSec. </a:t>
            </a:r>
            <a:endParaRPr/>
          </a:p>
          <a:p>
            <a:pPr indent="0" lvl="0" marL="0" marR="0" rtl="0" algn="l">
              <a:spcBef>
                <a:spcPts val="0"/>
              </a:spcBef>
              <a:spcAft>
                <a:spcPts val="0"/>
              </a:spcAft>
              <a:buNone/>
            </a:pPr>
            <a:r>
              <a:t/>
            </a:r>
            <a:endParaRPr b="1" sz="1700">
              <a:solidFill>
                <a:schemeClr val="dk1"/>
              </a:solidFill>
              <a:latin typeface="Verdana"/>
              <a:ea typeface="Verdana"/>
              <a:cs typeface="Verdana"/>
              <a:sym typeface="Verdana"/>
            </a:endParaRPr>
          </a:p>
          <a:p>
            <a:pPr indent="0" lvl="0" marL="0" marR="0" rtl="0" algn="l">
              <a:spcBef>
                <a:spcPts val="0"/>
              </a:spcBef>
              <a:spcAft>
                <a:spcPts val="0"/>
              </a:spcAft>
              <a:buNone/>
            </a:pPr>
            <a:r>
              <a:rPr b="1" lang="en-GB" sz="1700">
                <a:solidFill>
                  <a:srgbClr val="0070C0"/>
                </a:solidFill>
                <a:latin typeface="Verdana"/>
                <a:ea typeface="Verdana"/>
                <a:cs typeface="Verdana"/>
                <a:sym typeface="Verdana"/>
              </a:rPr>
              <a:t>Unit 8: E-Business Plan Development 			3 Hours</a:t>
            </a:r>
            <a:endParaRPr sz="1700">
              <a:solidFill>
                <a:srgbClr val="0070C0"/>
              </a:solidFill>
              <a:latin typeface="Verdana"/>
              <a:ea typeface="Verdana"/>
              <a:cs typeface="Verdana"/>
              <a:sym typeface="Verdana"/>
            </a:endParaRPr>
          </a:p>
          <a:p>
            <a:pPr indent="0" lvl="0" marL="0" marR="0" rtl="0" algn="l">
              <a:spcBef>
                <a:spcPts val="0"/>
              </a:spcBef>
              <a:spcAft>
                <a:spcPts val="0"/>
              </a:spcAft>
              <a:buNone/>
            </a:pPr>
            <a:r>
              <a:rPr lang="en-GB" sz="1700">
                <a:solidFill>
                  <a:schemeClr val="dk1"/>
                </a:solidFill>
                <a:latin typeface="Verdana"/>
                <a:ea typeface="Verdana"/>
                <a:cs typeface="Verdana"/>
                <a:sym typeface="Verdana"/>
              </a:rPr>
              <a:t>Students must develop an E-Business Plan; The business plan must incorporate IT-features that would address complete requirements to run a specified business.</a:t>
            </a:r>
            <a:endParaRPr/>
          </a:p>
          <a:p>
            <a:pPr indent="0" lvl="0" marL="0" marR="0" rtl="0" algn="l">
              <a:spcBef>
                <a:spcPts val="0"/>
              </a:spcBef>
              <a:spcAft>
                <a:spcPts val="0"/>
              </a:spcAft>
              <a:buNone/>
            </a:pPr>
            <a:r>
              <a:t/>
            </a:r>
            <a:endParaRPr sz="1700">
              <a:solidFill>
                <a:schemeClr val="dk1"/>
              </a:solidFill>
              <a:latin typeface="Gill Sans"/>
              <a:ea typeface="Gill Sans"/>
              <a:cs typeface="Gill Sans"/>
              <a:sym typeface="Gill Sans"/>
            </a:endParaRPr>
          </a:p>
        </p:txBody>
      </p:sp>
      <p:sp>
        <p:nvSpPr>
          <p:cNvPr id="112" name="Google Shape;112;p2"/>
          <p:cNvSpPr txBox="1"/>
          <p:nvPr/>
        </p:nvSpPr>
        <p:spPr>
          <a:xfrm>
            <a:off x="1066800" y="3810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GB" sz="2600" u="none" cap="none" strike="noStrike">
                <a:solidFill>
                  <a:srgbClr val="00B050"/>
                </a:solidFill>
                <a:latin typeface="Gill Sans"/>
                <a:ea typeface="Gill Sans"/>
                <a:cs typeface="Gill Sans"/>
                <a:sym typeface="Gill Sans"/>
              </a:rPr>
              <a:t>Chapter outlines</a:t>
            </a:r>
            <a:endParaRPr b="0" i="0" sz="2600" u="none" cap="none" strike="noStrike">
              <a:solidFill>
                <a:srgbClr val="00B050"/>
              </a:solidFill>
              <a:latin typeface="Gill Sans"/>
              <a:ea typeface="Gill Sans"/>
              <a:cs typeface="Gill Sans"/>
              <a:sym typeface="Gill Sans"/>
            </a:endParaRPr>
          </a:p>
        </p:txBody>
      </p:sp>
      <p:sp>
        <p:nvSpPr>
          <p:cNvPr id="113" name="Google Shape;113;p2"/>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GB"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990600" y="0"/>
            <a:ext cx="7943088"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Gill Sans"/>
              <a:buNone/>
            </a:pPr>
            <a:r>
              <a:rPr b="1" lang="en-GB" sz="2700">
                <a:solidFill>
                  <a:srgbClr val="C00000"/>
                </a:solidFill>
              </a:rPr>
              <a:t>Measuring the extend of Digital Marketing Activity</a:t>
            </a:r>
            <a:endParaRPr b="1" sz="3200">
              <a:solidFill>
                <a:srgbClr val="C00000"/>
              </a:solidFill>
            </a:endParaRPr>
          </a:p>
        </p:txBody>
      </p:sp>
      <p:sp>
        <p:nvSpPr>
          <p:cNvPr id="226" name="Google Shape;226;p20"/>
          <p:cNvSpPr txBox="1"/>
          <p:nvPr/>
        </p:nvSpPr>
        <p:spPr>
          <a:xfrm>
            <a:off x="457200" y="685800"/>
            <a:ext cx="8686800" cy="685800"/>
          </a:xfrm>
          <a:prstGeom prst="rect">
            <a:avLst/>
          </a:prstGeom>
          <a:noFill/>
          <a:ln>
            <a:noFill/>
          </a:ln>
        </p:spPr>
        <p:txBody>
          <a:bodyPr anchorCtr="0" anchor="t" bIns="45700" lIns="91425" spcFirstLastPara="1" rIns="91425" wrap="square" tIns="45700">
            <a:normAutofit/>
          </a:bodyPr>
          <a:lstStyle/>
          <a:p>
            <a:pPr indent="0" lvl="1" marL="457200" marR="0" rtl="0" algn="ctr">
              <a:spcBef>
                <a:spcPts val="0"/>
              </a:spcBef>
              <a:spcAft>
                <a:spcPts val="0"/>
              </a:spcAft>
              <a:buNone/>
            </a:pPr>
            <a:r>
              <a:rPr b="0" i="0" lang="en-GB" sz="3200" u="none" cap="none" strike="noStrike">
                <a:solidFill>
                  <a:srgbClr val="0070C0"/>
                </a:solidFill>
                <a:latin typeface="Gill Sans"/>
                <a:ea typeface="Gill Sans"/>
                <a:cs typeface="Gill Sans"/>
                <a:sym typeface="Gill Sans"/>
              </a:rPr>
              <a:t>What do the statistics show?</a:t>
            </a:r>
            <a:endParaRPr/>
          </a:p>
        </p:txBody>
      </p:sp>
      <p:pic>
        <p:nvPicPr>
          <p:cNvPr id="227" name="Google Shape;227;p20"/>
          <p:cNvPicPr preferRelativeResize="0"/>
          <p:nvPr/>
        </p:nvPicPr>
        <p:blipFill rotWithShape="1">
          <a:blip r:embed="rId3">
            <a:alphaModFix/>
          </a:blip>
          <a:srcRect b="0" l="0" r="0" t="0"/>
          <a:stretch/>
        </p:blipFill>
        <p:spPr>
          <a:xfrm>
            <a:off x="0" y="1337878"/>
            <a:ext cx="8915400" cy="552012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990600" y="0"/>
            <a:ext cx="7943088"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Gill Sans"/>
              <a:buNone/>
            </a:pPr>
            <a:r>
              <a:rPr b="1" lang="en-GB" sz="2700">
                <a:solidFill>
                  <a:srgbClr val="C00000"/>
                </a:solidFill>
              </a:rPr>
              <a:t>Measuring the extend of Digital Marketing Activity</a:t>
            </a:r>
            <a:endParaRPr b="1" sz="3200">
              <a:solidFill>
                <a:srgbClr val="C00000"/>
              </a:solidFill>
            </a:endParaRPr>
          </a:p>
        </p:txBody>
      </p:sp>
      <p:sp>
        <p:nvSpPr>
          <p:cNvPr id="233" name="Google Shape;233;p21"/>
          <p:cNvSpPr txBox="1"/>
          <p:nvPr/>
        </p:nvSpPr>
        <p:spPr>
          <a:xfrm>
            <a:off x="457200" y="457200"/>
            <a:ext cx="8686800" cy="685800"/>
          </a:xfrm>
          <a:prstGeom prst="rect">
            <a:avLst/>
          </a:prstGeom>
          <a:noFill/>
          <a:ln>
            <a:noFill/>
          </a:ln>
        </p:spPr>
        <p:txBody>
          <a:bodyPr anchorCtr="0" anchor="t" bIns="45700" lIns="91425" spcFirstLastPara="1" rIns="91425" wrap="square" tIns="45700">
            <a:normAutofit/>
          </a:bodyPr>
          <a:lstStyle/>
          <a:p>
            <a:pPr indent="0" lvl="1" marL="457200" marR="0" rtl="0" algn="ctr">
              <a:spcBef>
                <a:spcPts val="0"/>
              </a:spcBef>
              <a:spcAft>
                <a:spcPts val="0"/>
              </a:spcAft>
              <a:buNone/>
            </a:pPr>
            <a:r>
              <a:rPr b="0" i="0" lang="en-GB" sz="3200" u="none" cap="none" strike="noStrike">
                <a:solidFill>
                  <a:srgbClr val="0070C0"/>
                </a:solidFill>
                <a:latin typeface="Gill Sans"/>
                <a:ea typeface="Gill Sans"/>
                <a:cs typeface="Gill Sans"/>
                <a:sym typeface="Gill Sans"/>
              </a:rPr>
              <a:t>What do the statistics show?</a:t>
            </a:r>
            <a:endParaRPr/>
          </a:p>
        </p:txBody>
      </p:sp>
      <p:pic>
        <p:nvPicPr>
          <p:cNvPr id="234" name="Google Shape;234;p21"/>
          <p:cNvPicPr preferRelativeResize="0"/>
          <p:nvPr/>
        </p:nvPicPr>
        <p:blipFill rotWithShape="1">
          <a:blip r:embed="rId3">
            <a:alphaModFix/>
          </a:blip>
          <a:srcRect b="0" l="0" r="0" t="0"/>
          <a:stretch/>
        </p:blipFill>
        <p:spPr>
          <a:xfrm>
            <a:off x="228600" y="1182594"/>
            <a:ext cx="8153400" cy="567540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1371600" y="46038"/>
            <a:ext cx="7498080" cy="4111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Gill Sans"/>
              <a:buNone/>
            </a:pPr>
            <a:r>
              <a:rPr lang="en-GB"/>
              <a:t>Digital marketing toolkit</a:t>
            </a:r>
            <a:endParaRPr/>
          </a:p>
        </p:txBody>
      </p:sp>
      <p:graphicFrame>
        <p:nvGraphicFramePr>
          <p:cNvPr id="240" name="Google Shape;240;p22"/>
          <p:cNvGraphicFramePr/>
          <p:nvPr/>
        </p:nvGraphicFramePr>
        <p:xfrm>
          <a:off x="0" y="653483"/>
          <a:ext cx="3000000" cy="3000000"/>
        </p:xfrm>
        <a:graphic>
          <a:graphicData uri="http://schemas.openxmlformats.org/drawingml/2006/table">
            <a:tbl>
              <a:tblPr bandRow="1" firstRow="1">
                <a:noFill/>
                <a:tableStyleId>{06BC0E8A-D0C9-4D65-8C17-C1779770A7E9}</a:tableStyleId>
              </a:tblPr>
              <a:tblGrid>
                <a:gridCol w="1676400"/>
                <a:gridCol w="1371600"/>
                <a:gridCol w="3048000"/>
                <a:gridCol w="152400"/>
                <a:gridCol w="2895600"/>
              </a:tblGrid>
              <a:tr h="489525">
                <a:tc gridSpan="2">
                  <a:txBody>
                    <a:bodyPr/>
                    <a:lstStyle/>
                    <a:p>
                      <a:pPr indent="0" lvl="0" marL="0" marR="0" rtl="0" algn="ctr">
                        <a:spcBef>
                          <a:spcPts val="0"/>
                        </a:spcBef>
                        <a:spcAft>
                          <a:spcPts val="0"/>
                        </a:spcAft>
                        <a:buNone/>
                      </a:pPr>
                      <a:r>
                        <a:rPr lang="en-GB" sz="2400"/>
                        <a:t>Tool</a:t>
                      </a:r>
                      <a:endParaRPr sz="2400"/>
                    </a:p>
                  </a:txBody>
                  <a:tcPr marT="45725" marB="45725" marR="91450" marL="91450"/>
                </a:tc>
                <a:tc hMerge="1"/>
                <a:tc>
                  <a:txBody>
                    <a:bodyPr/>
                    <a:lstStyle/>
                    <a:p>
                      <a:pPr indent="0" lvl="0" marL="0" marR="0" rtl="0" algn="ctr">
                        <a:spcBef>
                          <a:spcPts val="0"/>
                        </a:spcBef>
                        <a:spcAft>
                          <a:spcPts val="0"/>
                        </a:spcAft>
                        <a:buNone/>
                      </a:pPr>
                      <a:r>
                        <a:rPr lang="en-GB" sz="2400"/>
                        <a:t>Description</a:t>
                      </a:r>
                      <a:endParaRPr sz="2400"/>
                    </a:p>
                  </a:txBody>
                  <a:tcPr marT="45725" marB="45725" marR="91450" marL="91450"/>
                </a:tc>
                <a:tc gridSpan="2">
                  <a:txBody>
                    <a:bodyPr/>
                    <a:lstStyle/>
                    <a:p>
                      <a:pPr indent="0" lvl="0" marL="0" marR="0" rtl="0" algn="ctr">
                        <a:spcBef>
                          <a:spcPts val="0"/>
                        </a:spcBef>
                        <a:spcAft>
                          <a:spcPts val="0"/>
                        </a:spcAft>
                        <a:buNone/>
                      </a:pPr>
                      <a:r>
                        <a:rPr lang="en-GB" sz="2400"/>
                        <a:t>Examples</a:t>
                      </a:r>
                      <a:endParaRPr sz="2400"/>
                    </a:p>
                  </a:txBody>
                  <a:tcPr marT="45725" marB="45725" marR="91450" marL="91450"/>
                </a:tc>
                <a:tc hMerge="1"/>
              </a:tr>
              <a:tr h="304800">
                <a:tc gridSpan="5">
                  <a:txBody>
                    <a:bodyPr/>
                    <a:lstStyle/>
                    <a:p>
                      <a:pPr indent="0" lvl="0" marL="0" marR="0" rtl="0" algn="ctr">
                        <a:spcBef>
                          <a:spcPts val="0"/>
                        </a:spcBef>
                        <a:spcAft>
                          <a:spcPts val="0"/>
                        </a:spcAft>
                        <a:buNone/>
                      </a:pPr>
                      <a:r>
                        <a:rPr b="1" lang="en-GB" sz="2000">
                          <a:solidFill>
                            <a:srgbClr val="C00000"/>
                          </a:solidFill>
                        </a:rPr>
                        <a:t>First generation digital marketing tools</a:t>
                      </a:r>
                      <a:endParaRPr b="1" sz="2000">
                        <a:solidFill>
                          <a:srgbClr val="C00000"/>
                        </a:solidFill>
                      </a:endParaRPr>
                    </a:p>
                  </a:txBody>
                  <a:tcPr marT="45725" marB="45725" marR="91450" marL="91450"/>
                </a:tc>
                <a:tc hMerge="1"/>
                <a:tc hMerge="1"/>
                <a:tc hMerge="1"/>
                <a:tc hMerge="1"/>
              </a:tr>
              <a:tr h="624725">
                <a:tc>
                  <a:txBody>
                    <a:bodyPr/>
                    <a:lstStyle/>
                    <a:p>
                      <a:pPr indent="0" lvl="0" marL="0" marR="0" rtl="0" algn="l">
                        <a:spcBef>
                          <a:spcPts val="0"/>
                        </a:spcBef>
                        <a:spcAft>
                          <a:spcPts val="0"/>
                        </a:spcAft>
                        <a:buNone/>
                      </a:pPr>
                      <a:r>
                        <a:rPr b="1" lang="en-GB" sz="2000">
                          <a:solidFill>
                            <a:srgbClr val="0070C0"/>
                          </a:solidFill>
                        </a:rPr>
                        <a:t>Email Marketing</a:t>
                      </a:r>
                      <a:endParaRPr b="1" sz="2000">
                        <a:solidFill>
                          <a:srgbClr val="0070C0"/>
                        </a:solidFill>
                      </a:endParaRPr>
                    </a:p>
                  </a:txBody>
                  <a:tcPr marT="45725" marB="45725" marR="91450" marL="91450"/>
                </a:tc>
                <a:tc gridSpan="3">
                  <a:txBody>
                    <a:bodyPr/>
                    <a:lstStyle/>
                    <a:p>
                      <a:pPr indent="0" lvl="0" marL="0" marR="0" rtl="0" algn="l">
                        <a:spcBef>
                          <a:spcPts val="0"/>
                        </a:spcBef>
                        <a:spcAft>
                          <a:spcPts val="0"/>
                        </a:spcAft>
                        <a:buNone/>
                      </a:pPr>
                      <a:r>
                        <a:rPr lang="en-GB" sz="2000"/>
                        <a:t>Targeted communications composed and</a:t>
                      </a:r>
                      <a:r>
                        <a:rPr lang="en-GB" sz="2000"/>
                        <a:t> transmitted from a computer network.</a:t>
                      </a:r>
                      <a:endParaRPr sz="2000"/>
                    </a:p>
                  </a:txBody>
                  <a:tcPr marT="45725" marB="45725" marR="91450" marL="91450"/>
                </a:tc>
                <a:tc hMerge="1"/>
                <a:tc hMerge="1"/>
                <a:tc>
                  <a:txBody>
                    <a:bodyPr/>
                    <a:lstStyle/>
                    <a:p>
                      <a:pPr indent="0" lvl="0" marL="0" marR="0" rtl="0" algn="l">
                        <a:spcBef>
                          <a:spcPts val="0"/>
                        </a:spcBef>
                        <a:spcAft>
                          <a:spcPts val="0"/>
                        </a:spcAft>
                        <a:buNone/>
                      </a:pPr>
                      <a:r>
                        <a:rPr lang="en-GB" sz="2000"/>
                        <a:t>Email marketing service providers. </a:t>
                      </a:r>
                      <a:endParaRPr/>
                    </a:p>
                    <a:p>
                      <a:pPr indent="0" lvl="0" marL="0" marR="0" rtl="0" algn="l">
                        <a:spcBef>
                          <a:spcPts val="0"/>
                        </a:spcBef>
                        <a:spcAft>
                          <a:spcPts val="0"/>
                        </a:spcAft>
                        <a:buNone/>
                      </a:pPr>
                      <a:r>
                        <a:rPr lang="en-GB" sz="2000">
                          <a:solidFill>
                            <a:srgbClr val="C00000"/>
                          </a:solidFill>
                        </a:rPr>
                        <a:t>www.e-dialog.com</a:t>
                      </a:r>
                      <a:endParaRPr sz="2000">
                        <a:solidFill>
                          <a:srgbClr val="C00000"/>
                        </a:solidFill>
                      </a:endParaRPr>
                    </a:p>
                  </a:txBody>
                  <a:tcPr marT="45725" marB="45725" marR="91450" marL="91450"/>
                </a:tc>
              </a:tr>
              <a:tr h="790750">
                <a:tc>
                  <a:txBody>
                    <a:bodyPr/>
                    <a:lstStyle/>
                    <a:p>
                      <a:pPr indent="0" lvl="0" marL="0" marR="0" rtl="0" algn="l">
                        <a:spcBef>
                          <a:spcPts val="0"/>
                        </a:spcBef>
                        <a:spcAft>
                          <a:spcPts val="0"/>
                        </a:spcAft>
                        <a:buNone/>
                      </a:pPr>
                      <a:r>
                        <a:rPr b="1" lang="en-GB" sz="2000">
                          <a:solidFill>
                            <a:srgbClr val="0070C0"/>
                          </a:solidFill>
                        </a:rPr>
                        <a:t>Online advertising</a:t>
                      </a:r>
                      <a:endParaRPr b="1" sz="2000">
                        <a:solidFill>
                          <a:srgbClr val="0070C0"/>
                        </a:solidFill>
                      </a:endParaRPr>
                    </a:p>
                  </a:txBody>
                  <a:tcPr marT="45725" marB="45725" marR="91450" marL="91450"/>
                </a:tc>
                <a:tc gridSpan="3">
                  <a:txBody>
                    <a:bodyPr/>
                    <a:lstStyle/>
                    <a:p>
                      <a:pPr indent="0" lvl="0" marL="0" marR="0" rtl="0" algn="l">
                        <a:spcBef>
                          <a:spcPts val="0"/>
                        </a:spcBef>
                        <a:spcAft>
                          <a:spcPts val="0"/>
                        </a:spcAft>
                        <a:buNone/>
                      </a:pPr>
                      <a:r>
                        <a:rPr lang="en-GB" sz="2000"/>
                        <a:t>Commercial messages placed on third-party</a:t>
                      </a:r>
                      <a:r>
                        <a:rPr lang="en-GB" sz="2000"/>
                        <a:t> web sites</a:t>
                      </a:r>
                      <a:endParaRPr sz="2000"/>
                    </a:p>
                  </a:txBody>
                  <a:tcPr marT="45725" marB="45725" marR="91450" marL="91450"/>
                </a:tc>
                <a:tc hMerge="1"/>
                <a:tc hMerge="1"/>
                <a:tc>
                  <a:txBody>
                    <a:bodyPr/>
                    <a:lstStyle/>
                    <a:p>
                      <a:pPr indent="0" lvl="0" marL="0" marR="0" rtl="0" algn="l">
                        <a:spcBef>
                          <a:spcPts val="0"/>
                        </a:spcBef>
                        <a:spcAft>
                          <a:spcPts val="0"/>
                        </a:spcAft>
                        <a:buNone/>
                      </a:pPr>
                      <a:r>
                        <a:rPr lang="en-GB" sz="2000"/>
                        <a:t>Ad serving businesses.</a:t>
                      </a:r>
                      <a:endParaRPr/>
                    </a:p>
                    <a:p>
                      <a:pPr indent="0" lvl="0" marL="0" marR="0" rtl="0" algn="l">
                        <a:spcBef>
                          <a:spcPts val="0"/>
                        </a:spcBef>
                        <a:spcAft>
                          <a:spcPts val="0"/>
                        </a:spcAft>
                        <a:buNone/>
                      </a:pPr>
                      <a:r>
                        <a:rPr lang="en-GB" sz="2000">
                          <a:solidFill>
                            <a:srgbClr val="C00000"/>
                          </a:solidFill>
                        </a:rPr>
                        <a:t>www.doubleclick.com</a:t>
                      </a:r>
                      <a:endParaRPr sz="2000">
                        <a:solidFill>
                          <a:srgbClr val="C00000"/>
                        </a:solidFill>
                      </a:endParaRPr>
                    </a:p>
                  </a:txBody>
                  <a:tcPr marT="45725" marB="45725" marR="91450" marL="91450"/>
                </a:tc>
              </a:tr>
              <a:tr h="1129650">
                <a:tc>
                  <a:txBody>
                    <a:bodyPr/>
                    <a:lstStyle/>
                    <a:p>
                      <a:pPr indent="0" lvl="0" marL="0" marR="0" rtl="0" algn="l">
                        <a:spcBef>
                          <a:spcPts val="0"/>
                        </a:spcBef>
                        <a:spcAft>
                          <a:spcPts val="0"/>
                        </a:spcAft>
                        <a:buNone/>
                      </a:pPr>
                      <a:r>
                        <a:rPr b="1" lang="en-GB" sz="2000">
                          <a:solidFill>
                            <a:srgbClr val="0070C0"/>
                          </a:solidFill>
                        </a:rPr>
                        <a:t>Podcasts/ video podcasts,/</a:t>
                      </a:r>
                      <a:r>
                        <a:rPr b="1" lang="en-GB" sz="2000">
                          <a:solidFill>
                            <a:srgbClr val="0070C0"/>
                          </a:solidFill>
                        </a:rPr>
                        <a:t> webcasts</a:t>
                      </a:r>
                      <a:endParaRPr b="1" sz="2000">
                        <a:solidFill>
                          <a:srgbClr val="0070C0"/>
                        </a:solidFill>
                      </a:endParaRPr>
                    </a:p>
                  </a:txBody>
                  <a:tcPr marT="45725" marB="45725" marR="91450" marL="91450"/>
                </a:tc>
                <a:tc gridSpan="3">
                  <a:txBody>
                    <a:bodyPr/>
                    <a:lstStyle/>
                    <a:p>
                      <a:pPr indent="0" lvl="0" marL="0" marR="0" rtl="0" algn="l">
                        <a:spcBef>
                          <a:spcPts val="0"/>
                        </a:spcBef>
                        <a:spcAft>
                          <a:spcPts val="0"/>
                        </a:spcAft>
                        <a:buNone/>
                      </a:pPr>
                      <a:r>
                        <a:rPr lang="en-GB" sz="2000"/>
                        <a:t>Digital media files distributed via</a:t>
                      </a:r>
                      <a:r>
                        <a:rPr lang="en-GB" sz="2000"/>
                        <a:t> electronic networks and listened to on an mp3 player / radio</a:t>
                      </a:r>
                      <a:endParaRPr sz="2000"/>
                    </a:p>
                  </a:txBody>
                  <a:tcPr marT="45725" marB="45725" marR="91450" marL="91450"/>
                </a:tc>
                <a:tc hMerge="1"/>
                <a:tc hMerge="1"/>
                <a:tc>
                  <a:txBody>
                    <a:bodyPr/>
                    <a:lstStyle/>
                    <a:p>
                      <a:pPr indent="0" lvl="0" marL="0" marR="0" rtl="0" algn="l">
                        <a:spcBef>
                          <a:spcPts val="0"/>
                        </a:spcBef>
                        <a:spcAft>
                          <a:spcPts val="0"/>
                        </a:spcAft>
                        <a:buNone/>
                      </a:pPr>
                      <a:r>
                        <a:rPr lang="en-GB" sz="2000"/>
                        <a:t>Podcast aggregator</a:t>
                      </a:r>
                      <a:endParaRPr/>
                    </a:p>
                    <a:p>
                      <a:pPr indent="0" lvl="0" marL="0" marR="0" rtl="0" algn="l">
                        <a:spcBef>
                          <a:spcPts val="0"/>
                        </a:spcBef>
                        <a:spcAft>
                          <a:spcPts val="0"/>
                        </a:spcAft>
                        <a:buNone/>
                      </a:pPr>
                      <a:r>
                        <a:rPr lang="en-GB" sz="2000">
                          <a:solidFill>
                            <a:srgbClr val="C00000"/>
                          </a:solidFill>
                        </a:rPr>
                        <a:t>www.podcast.com</a:t>
                      </a:r>
                      <a:endParaRPr sz="2000">
                        <a:solidFill>
                          <a:srgbClr val="C00000"/>
                        </a:solidFill>
                      </a:endParaRPr>
                    </a:p>
                  </a:txBody>
                  <a:tcPr marT="45725" marB="45725" marR="91450" marL="91450"/>
                </a:tc>
              </a:tr>
              <a:tr h="1129650">
                <a:tc>
                  <a:txBody>
                    <a:bodyPr/>
                    <a:lstStyle/>
                    <a:p>
                      <a:pPr indent="0" lvl="0" marL="0" marR="0" rtl="0" algn="l">
                        <a:spcBef>
                          <a:spcPts val="0"/>
                        </a:spcBef>
                        <a:spcAft>
                          <a:spcPts val="0"/>
                        </a:spcAft>
                        <a:buNone/>
                      </a:pPr>
                      <a:r>
                        <a:rPr b="1" lang="en-GB" sz="2000">
                          <a:solidFill>
                            <a:srgbClr val="0070C0"/>
                          </a:solidFill>
                        </a:rPr>
                        <a:t>Referrals &amp; affiliate marketing</a:t>
                      </a:r>
                      <a:endParaRPr b="1" sz="2000">
                        <a:solidFill>
                          <a:srgbClr val="0070C0"/>
                        </a:solidFill>
                      </a:endParaRPr>
                    </a:p>
                  </a:txBody>
                  <a:tcPr marT="45725" marB="45725" marR="91450" marL="91450"/>
                </a:tc>
                <a:tc gridSpan="3">
                  <a:txBody>
                    <a:bodyPr/>
                    <a:lstStyle/>
                    <a:p>
                      <a:pPr indent="0" lvl="0" marL="0" marR="0" rtl="0" algn="l">
                        <a:spcBef>
                          <a:spcPts val="0"/>
                        </a:spcBef>
                        <a:spcAft>
                          <a:spcPts val="0"/>
                        </a:spcAft>
                        <a:buNone/>
                      </a:pPr>
                      <a:r>
                        <a:rPr lang="en-GB" sz="2000"/>
                        <a:t>Revenue sharing between online advertisers</a:t>
                      </a:r>
                      <a:r>
                        <a:rPr lang="en-GB" sz="2000"/>
                        <a:t>/ merchants and other online publishers</a:t>
                      </a:r>
                      <a:endParaRPr sz="2000"/>
                    </a:p>
                  </a:txBody>
                  <a:tcPr marT="45725" marB="45725" marR="91450" marL="91450"/>
                </a:tc>
                <a:tc hMerge="1"/>
                <a:tc hMerge="1"/>
                <a:tc>
                  <a:txBody>
                    <a:bodyPr/>
                    <a:lstStyle/>
                    <a:p>
                      <a:pPr indent="0" lvl="0" marL="0" marR="0" rtl="0" algn="l">
                        <a:spcBef>
                          <a:spcPts val="0"/>
                        </a:spcBef>
                        <a:spcAft>
                          <a:spcPts val="0"/>
                        </a:spcAft>
                        <a:buNone/>
                      </a:pPr>
                      <a:r>
                        <a:rPr lang="en-GB" sz="2000"/>
                        <a:t>Commission junction</a:t>
                      </a:r>
                      <a:endParaRPr/>
                    </a:p>
                    <a:p>
                      <a:pPr indent="0" lvl="0" marL="0" marR="0" rtl="0" algn="l">
                        <a:spcBef>
                          <a:spcPts val="0"/>
                        </a:spcBef>
                        <a:spcAft>
                          <a:spcPts val="0"/>
                        </a:spcAft>
                        <a:buNone/>
                      </a:pPr>
                      <a:r>
                        <a:rPr lang="en-GB" sz="2000">
                          <a:solidFill>
                            <a:srgbClr val="C00000"/>
                          </a:solidFill>
                        </a:rPr>
                        <a:t>www.cj.com</a:t>
                      </a:r>
                      <a:endParaRPr sz="2000">
                        <a:solidFill>
                          <a:srgbClr val="C00000"/>
                        </a:solidFill>
                      </a:endParaRPr>
                    </a:p>
                  </a:txBody>
                  <a:tcPr marT="45725" marB="45725" marR="91450" marL="91450"/>
                </a:tc>
              </a:tr>
              <a:tr h="790750">
                <a:tc>
                  <a:txBody>
                    <a:bodyPr/>
                    <a:lstStyle/>
                    <a:p>
                      <a:pPr indent="0" lvl="0" marL="0" marR="0" rtl="0" algn="l">
                        <a:spcBef>
                          <a:spcPts val="0"/>
                        </a:spcBef>
                        <a:spcAft>
                          <a:spcPts val="0"/>
                        </a:spcAft>
                        <a:buNone/>
                      </a:pPr>
                      <a:r>
                        <a:rPr b="1" lang="en-GB" sz="2000">
                          <a:solidFill>
                            <a:srgbClr val="0070C0"/>
                          </a:solidFill>
                        </a:rPr>
                        <a:t>Search Marketing</a:t>
                      </a:r>
                      <a:endParaRPr b="1" sz="2000">
                        <a:solidFill>
                          <a:srgbClr val="0070C0"/>
                        </a:solidFill>
                      </a:endParaRPr>
                    </a:p>
                  </a:txBody>
                  <a:tcPr marT="45725" marB="45725" marR="91450" marL="91450"/>
                </a:tc>
                <a:tc gridSpan="3">
                  <a:txBody>
                    <a:bodyPr/>
                    <a:lstStyle/>
                    <a:p>
                      <a:pPr indent="0" lvl="0" marL="0" marR="0" rtl="0" algn="l">
                        <a:spcBef>
                          <a:spcPts val="0"/>
                        </a:spcBef>
                        <a:spcAft>
                          <a:spcPts val="0"/>
                        </a:spcAft>
                        <a:buNone/>
                      </a:pPr>
                      <a:r>
                        <a:rPr lang="en-GB" sz="2000"/>
                        <a:t>Website promotion through optimization of search</a:t>
                      </a:r>
                      <a:r>
                        <a:rPr lang="en-GB" sz="2000"/>
                        <a:t> engine results pages</a:t>
                      </a:r>
                      <a:endParaRPr sz="2000"/>
                    </a:p>
                  </a:txBody>
                  <a:tcPr marT="45725" marB="45725" marR="91450" marL="91450"/>
                </a:tc>
                <a:tc hMerge="1"/>
                <a:tc hMerge="1"/>
                <a:tc>
                  <a:txBody>
                    <a:bodyPr/>
                    <a:lstStyle/>
                    <a:p>
                      <a:pPr indent="0" lvl="0" marL="0" marR="0" rtl="0" algn="l">
                        <a:spcBef>
                          <a:spcPts val="0"/>
                        </a:spcBef>
                        <a:spcAft>
                          <a:spcPts val="0"/>
                        </a:spcAft>
                        <a:buNone/>
                      </a:pPr>
                      <a:r>
                        <a:rPr lang="en-GB" sz="2000"/>
                        <a:t>Google adwords</a:t>
                      </a:r>
                      <a:endParaRPr sz="2000"/>
                    </a:p>
                    <a:p>
                      <a:pPr indent="0" lvl="0" marL="0" marR="0" rtl="0" algn="l">
                        <a:spcBef>
                          <a:spcPts val="0"/>
                        </a:spcBef>
                        <a:spcAft>
                          <a:spcPts val="0"/>
                        </a:spcAft>
                        <a:buNone/>
                      </a:pPr>
                      <a:r>
                        <a:rPr lang="en-GB" sz="2000">
                          <a:solidFill>
                            <a:srgbClr val="C00000"/>
                          </a:solidFill>
                        </a:rPr>
                        <a:t>www.google.com/adwords</a:t>
                      </a:r>
                      <a:endParaRPr sz="2000">
                        <a:solidFill>
                          <a:srgbClr val="C00000"/>
                        </a:solidFill>
                      </a:endParaRPr>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ph type="title"/>
          </p:nvPr>
        </p:nvSpPr>
        <p:spPr>
          <a:xfrm>
            <a:off x="1371600" y="0"/>
            <a:ext cx="7498080" cy="4111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Gill Sans"/>
              <a:buNone/>
            </a:pPr>
            <a:r>
              <a:rPr lang="en-GB"/>
              <a:t>Digital marketing toolkit</a:t>
            </a:r>
            <a:endParaRPr/>
          </a:p>
        </p:txBody>
      </p:sp>
      <p:graphicFrame>
        <p:nvGraphicFramePr>
          <p:cNvPr id="246" name="Google Shape;246;p23"/>
          <p:cNvGraphicFramePr/>
          <p:nvPr/>
        </p:nvGraphicFramePr>
        <p:xfrm>
          <a:off x="0" y="556842"/>
          <a:ext cx="3000000" cy="3000000"/>
        </p:xfrm>
        <a:graphic>
          <a:graphicData uri="http://schemas.openxmlformats.org/drawingml/2006/table">
            <a:tbl>
              <a:tblPr bandRow="1" firstRow="1">
                <a:noFill/>
                <a:tableStyleId>{06BC0E8A-D0C9-4D65-8C17-C1779770A7E9}</a:tableStyleId>
              </a:tblPr>
              <a:tblGrid>
                <a:gridCol w="1929475"/>
                <a:gridCol w="1118525"/>
                <a:gridCol w="3048000"/>
                <a:gridCol w="685800"/>
                <a:gridCol w="2362200"/>
              </a:tblGrid>
              <a:tr h="511000">
                <a:tc gridSpan="2">
                  <a:txBody>
                    <a:bodyPr/>
                    <a:lstStyle/>
                    <a:p>
                      <a:pPr indent="0" lvl="0" marL="0" marR="0" rtl="0" algn="ctr">
                        <a:spcBef>
                          <a:spcPts val="0"/>
                        </a:spcBef>
                        <a:spcAft>
                          <a:spcPts val="0"/>
                        </a:spcAft>
                        <a:buNone/>
                      </a:pPr>
                      <a:r>
                        <a:rPr lang="en-GB" sz="2400"/>
                        <a:t>Tool</a:t>
                      </a:r>
                      <a:endParaRPr sz="2400"/>
                    </a:p>
                  </a:txBody>
                  <a:tcPr marT="45725" marB="45725" marR="91450" marL="91450"/>
                </a:tc>
                <a:tc hMerge="1"/>
                <a:tc>
                  <a:txBody>
                    <a:bodyPr/>
                    <a:lstStyle/>
                    <a:p>
                      <a:pPr indent="0" lvl="0" marL="0" marR="0" rtl="0" algn="ctr">
                        <a:spcBef>
                          <a:spcPts val="0"/>
                        </a:spcBef>
                        <a:spcAft>
                          <a:spcPts val="0"/>
                        </a:spcAft>
                        <a:buNone/>
                      </a:pPr>
                      <a:r>
                        <a:rPr lang="en-GB" sz="2400"/>
                        <a:t>Description</a:t>
                      </a:r>
                      <a:endParaRPr sz="2400"/>
                    </a:p>
                  </a:txBody>
                  <a:tcPr marT="45725" marB="45725" marR="91450" marL="91450"/>
                </a:tc>
                <a:tc gridSpan="2">
                  <a:txBody>
                    <a:bodyPr/>
                    <a:lstStyle/>
                    <a:p>
                      <a:pPr indent="0" lvl="0" marL="0" marR="0" rtl="0" algn="ctr">
                        <a:spcBef>
                          <a:spcPts val="0"/>
                        </a:spcBef>
                        <a:spcAft>
                          <a:spcPts val="0"/>
                        </a:spcAft>
                        <a:buNone/>
                      </a:pPr>
                      <a:r>
                        <a:rPr lang="en-GB" sz="2800"/>
                        <a:t>Examples</a:t>
                      </a:r>
                      <a:endParaRPr sz="2800"/>
                    </a:p>
                  </a:txBody>
                  <a:tcPr marT="45725" marB="45725" marR="91450" marL="91450"/>
                </a:tc>
                <a:tc hMerge="1"/>
              </a:tr>
              <a:tr h="390750">
                <a:tc gridSpan="5">
                  <a:txBody>
                    <a:bodyPr/>
                    <a:lstStyle/>
                    <a:p>
                      <a:pPr indent="0" lvl="0" marL="0" marR="0" rtl="0" algn="ctr">
                        <a:spcBef>
                          <a:spcPts val="0"/>
                        </a:spcBef>
                        <a:spcAft>
                          <a:spcPts val="0"/>
                        </a:spcAft>
                        <a:buNone/>
                      </a:pPr>
                      <a:r>
                        <a:rPr b="1" lang="en-GB" sz="2000">
                          <a:solidFill>
                            <a:srgbClr val="C00000"/>
                          </a:solidFill>
                        </a:rPr>
                        <a:t>Second generation digital marketing tools</a:t>
                      </a:r>
                      <a:endParaRPr b="1" sz="2000">
                        <a:solidFill>
                          <a:srgbClr val="C00000"/>
                        </a:solidFill>
                      </a:endParaRPr>
                    </a:p>
                  </a:txBody>
                  <a:tcPr marT="45725" marB="45725" marR="91450" marL="91450"/>
                </a:tc>
                <a:tc hMerge="1"/>
                <a:tc hMerge="1"/>
                <a:tc hMerge="1"/>
                <a:tc hMerge="1"/>
              </a:tr>
              <a:tr h="390750">
                <a:tc>
                  <a:txBody>
                    <a:bodyPr/>
                    <a:lstStyle/>
                    <a:p>
                      <a:pPr indent="0" lvl="0" marL="0" marR="0" rtl="0" algn="l">
                        <a:spcBef>
                          <a:spcPts val="0"/>
                        </a:spcBef>
                        <a:spcAft>
                          <a:spcPts val="0"/>
                        </a:spcAft>
                        <a:buNone/>
                      </a:pPr>
                      <a:r>
                        <a:rPr b="1" lang="en-GB" sz="2000">
                          <a:solidFill>
                            <a:srgbClr val="0070C0"/>
                          </a:solidFill>
                        </a:rPr>
                        <a:t>Blogs</a:t>
                      </a:r>
                      <a:endParaRPr b="1" sz="2000">
                        <a:solidFill>
                          <a:srgbClr val="0070C0"/>
                        </a:solidFill>
                      </a:endParaRPr>
                    </a:p>
                  </a:txBody>
                  <a:tcPr marT="45725" marB="45725" marR="91450" marL="91450"/>
                </a:tc>
                <a:tc gridSpan="3">
                  <a:txBody>
                    <a:bodyPr/>
                    <a:lstStyle/>
                    <a:p>
                      <a:pPr indent="0" lvl="0" marL="0" marR="0" rtl="0" algn="l">
                        <a:spcBef>
                          <a:spcPts val="0"/>
                        </a:spcBef>
                        <a:spcAft>
                          <a:spcPts val="0"/>
                        </a:spcAft>
                        <a:buNone/>
                      </a:pPr>
                      <a:r>
                        <a:rPr lang="en-GB" sz="2000"/>
                        <a:t>Online journals or weblogs</a:t>
                      </a:r>
                      <a:endParaRPr sz="2000"/>
                    </a:p>
                  </a:txBody>
                  <a:tcPr marT="45725" marB="45725" marR="91450" marL="91450"/>
                </a:tc>
                <a:tc hMerge="1"/>
                <a:tc hMerge="1"/>
                <a:tc>
                  <a:txBody>
                    <a:bodyPr/>
                    <a:lstStyle/>
                    <a:p>
                      <a:pPr indent="0" lvl="0" marL="0" marR="0" rtl="0" algn="l">
                        <a:spcBef>
                          <a:spcPts val="0"/>
                        </a:spcBef>
                        <a:spcAft>
                          <a:spcPts val="0"/>
                        </a:spcAft>
                        <a:buNone/>
                      </a:pPr>
                      <a:r>
                        <a:rPr lang="en-GB" sz="2000">
                          <a:solidFill>
                            <a:srgbClr val="C00000"/>
                          </a:solidFill>
                        </a:rPr>
                        <a:t>www.shineyshiney.tv</a:t>
                      </a:r>
                      <a:endParaRPr sz="2000">
                        <a:solidFill>
                          <a:srgbClr val="C00000"/>
                        </a:solidFill>
                      </a:endParaRPr>
                    </a:p>
                  </a:txBody>
                  <a:tcPr marT="45725" marB="45725" marR="91450" marL="91450"/>
                </a:tc>
              </a:tr>
              <a:tr h="991925">
                <a:tc>
                  <a:txBody>
                    <a:bodyPr/>
                    <a:lstStyle/>
                    <a:p>
                      <a:pPr indent="0" lvl="0" marL="0" marR="0" rtl="0" algn="l">
                        <a:spcBef>
                          <a:spcPts val="0"/>
                        </a:spcBef>
                        <a:spcAft>
                          <a:spcPts val="0"/>
                        </a:spcAft>
                        <a:buNone/>
                      </a:pPr>
                      <a:r>
                        <a:rPr b="1" lang="en-GB" sz="2000">
                          <a:solidFill>
                            <a:srgbClr val="0070C0"/>
                          </a:solidFill>
                        </a:rPr>
                        <a:t>Online gaming</a:t>
                      </a:r>
                      <a:endParaRPr b="1" sz="2000">
                        <a:solidFill>
                          <a:srgbClr val="0070C0"/>
                        </a:solidFill>
                      </a:endParaRPr>
                    </a:p>
                  </a:txBody>
                  <a:tcPr marT="45725" marB="45725" marR="91450" marL="91450"/>
                </a:tc>
                <a:tc gridSpan="3">
                  <a:txBody>
                    <a:bodyPr/>
                    <a:lstStyle/>
                    <a:p>
                      <a:pPr indent="0" lvl="0" marL="0" marR="0" rtl="0" algn="l">
                        <a:spcBef>
                          <a:spcPts val="0"/>
                        </a:spcBef>
                        <a:spcAft>
                          <a:spcPts val="0"/>
                        </a:spcAft>
                        <a:buNone/>
                      </a:pPr>
                      <a:r>
                        <a:rPr lang="en-GB" sz="2000"/>
                        <a:t>Massive</a:t>
                      </a:r>
                      <a:r>
                        <a:rPr lang="en-GB" sz="2000"/>
                        <a:t> multiplayer games or networked games consoles</a:t>
                      </a:r>
                      <a:endParaRPr sz="2000"/>
                    </a:p>
                  </a:txBody>
                  <a:tcPr marT="45725" marB="45725" marR="91450" marL="91450"/>
                </a:tc>
                <a:tc hMerge="1"/>
                <a:tc hMerge="1"/>
                <a:tc>
                  <a:txBody>
                    <a:bodyPr/>
                    <a:lstStyle/>
                    <a:p>
                      <a:pPr indent="0" lvl="0" marL="0" marR="0" rtl="0" algn="l">
                        <a:spcBef>
                          <a:spcPts val="0"/>
                        </a:spcBef>
                        <a:spcAft>
                          <a:spcPts val="0"/>
                        </a:spcAft>
                        <a:buNone/>
                      </a:pPr>
                      <a:r>
                        <a:rPr lang="en-GB" sz="2000"/>
                        <a:t>World of Warcraft</a:t>
                      </a:r>
                      <a:endParaRPr sz="2000"/>
                    </a:p>
                    <a:p>
                      <a:pPr indent="0" lvl="0" marL="0" marR="0" rtl="0" algn="l">
                        <a:spcBef>
                          <a:spcPts val="0"/>
                        </a:spcBef>
                        <a:spcAft>
                          <a:spcPts val="0"/>
                        </a:spcAft>
                        <a:buNone/>
                      </a:pPr>
                      <a:r>
                        <a:rPr lang="en-GB" sz="2000">
                          <a:solidFill>
                            <a:srgbClr val="C00000"/>
                          </a:solidFill>
                        </a:rPr>
                        <a:t>Worldofwarcraft.com</a:t>
                      </a:r>
                      <a:endParaRPr sz="2000">
                        <a:solidFill>
                          <a:srgbClr val="C00000"/>
                        </a:solidFill>
                      </a:endParaRPr>
                    </a:p>
                  </a:txBody>
                  <a:tcPr marT="45725" marB="45725" marR="91450" marL="91450"/>
                </a:tc>
              </a:tr>
              <a:tr h="691350">
                <a:tc>
                  <a:txBody>
                    <a:bodyPr/>
                    <a:lstStyle/>
                    <a:p>
                      <a:pPr indent="0" lvl="0" marL="0" marR="0" rtl="0" algn="l">
                        <a:spcBef>
                          <a:spcPts val="0"/>
                        </a:spcBef>
                        <a:spcAft>
                          <a:spcPts val="0"/>
                        </a:spcAft>
                        <a:buNone/>
                      </a:pPr>
                      <a:r>
                        <a:rPr b="1" lang="en-GB" sz="2000">
                          <a:solidFill>
                            <a:srgbClr val="0070C0"/>
                          </a:solidFill>
                        </a:rPr>
                        <a:t>Mashups</a:t>
                      </a:r>
                      <a:endParaRPr b="1" sz="2000">
                        <a:solidFill>
                          <a:srgbClr val="0070C0"/>
                        </a:solidFill>
                      </a:endParaRPr>
                    </a:p>
                  </a:txBody>
                  <a:tcPr marT="45725" marB="45725" marR="91450" marL="91450"/>
                </a:tc>
                <a:tc gridSpan="3">
                  <a:txBody>
                    <a:bodyPr/>
                    <a:lstStyle/>
                    <a:p>
                      <a:pPr indent="0" lvl="0" marL="0" marR="0" rtl="0" algn="l">
                        <a:spcBef>
                          <a:spcPts val="0"/>
                        </a:spcBef>
                        <a:spcAft>
                          <a:spcPts val="0"/>
                        </a:spcAft>
                        <a:buNone/>
                      </a:pPr>
                      <a:r>
                        <a:rPr lang="en-GB" sz="2000"/>
                        <a:t>Integration of data from more than one source into a</a:t>
                      </a:r>
                      <a:r>
                        <a:rPr lang="en-GB" sz="2000"/>
                        <a:t> single application</a:t>
                      </a:r>
                      <a:endParaRPr sz="2000"/>
                    </a:p>
                  </a:txBody>
                  <a:tcPr marT="45725" marB="45725" marR="91450" marL="91450"/>
                </a:tc>
                <a:tc hMerge="1"/>
                <a:tc hMerge="1"/>
                <a:tc>
                  <a:txBody>
                    <a:bodyPr/>
                    <a:lstStyle/>
                    <a:p>
                      <a:pPr indent="0" lvl="0" marL="0" marR="0" rtl="0" algn="l">
                        <a:spcBef>
                          <a:spcPts val="0"/>
                        </a:spcBef>
                        <a:spcAft>
                          <a:spcPts val="0"/>
                        </a:spcAft>
                        <a:buNone/>
                      </a:pPr>
                      <a:r>
                        <a:rPr lang="en-GB" sz="2000">
                          <a:solidFill>
                            <a:srgbClr val="C00000"/>
                          </a:solidFill>
                        </a:rPr>
                        <a:t>www.mapdango.com</a:t>
                      </a:r>
                      <a:endParaRPr sz="2000">
                        <a:solidFill>
                          <a:srgbClr val="C00000"/>
                        </a:solidFill>
                      </a:endParaRPr>
                    </a:p>
                  </a:txBody>
                  <a:tcPr marT="45725" marB="45725" marR="91450" marL="91450"/>
                </a:tc>
              </a:tr>
              <a:tr h="1292500">
                <a:tc>
                  <a:txBody>
                    <a:bodyPr/>
                    <a:lstStyle/>
                    <a:p>
                      <a:pPr indent="0" lvl="0" marL="0" marR="0" rtl="0" algn="l">
                        <a:spcBef>
                          <a:spcPts val="0"/>
                        </a:spcBef>
                        <a:spcAft>
                          <a:spcPts val="0"/>
                        </a:spcAft>
                        <a:buNone/>
                      </a:pPr>
                      <a:r>
                        <a:rPr b="1" lang="en-GB" sz="2000">
                          <a:solidFill>
                            <a:srgbClr val="0070C0"/>
                          </a:solidFill>
                        </a:rPr>
                        <a:t>Social networks</a:t>
                      </a:r>
                      <a:endParaRPr b="1" sz="2000">
                        <a:solidFill>
                          <a:srgbClr val="0070C0"/>
                        </a:solidFill>
                      </a:endParaRPr>
                    </a:p>
                  </a:txBody>
                  <a:tcPr marT="45725" marB="45725" marR="91450" marL="91450"/>
                </a:tc>
                <a:tc gridSpan="3">
                  <a:txBody>
                    <a:bodyPr/>
                    <a:lstStyle/>
                    <a:p>
                      <a:pPr indent="0" lvl="0" marL="0" marR="0" rtl="0" algn="l">
                        <a:spcBef>
                          <a:spcPts val="0"/>
                        </a:spcBef>
                        <a:spcAft>
                          <a:spcPts val="0"/>
                        </a:spcAft>
                        <a:buNone/>
                      </a:pPr>
                      <a:r>
                        <a:rPr lang="en-GB" sz="2000"/>
                        <a:t>Online aggregations of common interests, talents, or knowledge created and maintained by end users;  commercially these can be manifested</a:t>
                      </a:r>
                      <a:r>
                        <a:rPr lang="en-GB" sz="2000"/>
                        <a:t> by brand communities</a:t>
                      </a:r>
                      <a:endParaRPr sz="2000"/>
                    </a:p>
                  </a:txBody>
                  <a:tcPr marT="45725" marB="45725" marR="91450" marL="91450"/>
                </a:tc>
                <a:tc hMerge="1"/>
                <a:tc hMerge="1"/>
                <a:tc>
                  <a:txBody>
                    <a:bodyPr/>
                    <a:lstStyle/>
                    <a:p>
                      <a:pPr indent="0" lvl="0" marL="0" marR="0" rtl="0" algn="l">
                        <a:spcBef>
                          <a:spcPts val="0"/>
                        </a:spcBef>
                        <a:spcAft>
                          <a:spcPts val="0"/>
                        </a:spcAft>
                        <a:buNone/>
                      </a:pPr>
                      <a:r>
                        <a:rPr lang="en-GB" sz="2000"/>
                        <a:t>Harley</a:t>
                      </a:r>
                      <a:r>
                        <a:rPr lang="en-GB" sz="2000"/>
                        <a:t> davidson user forums </a:t>
                      </a:r>
                      <a:endParaRPr/>
                    </a:p>
                    <a:p>
                      <a:pPr indent="0" lvl="0" marL="0" marR="0" rtl="0" algn="l">
                        <a:spcBef>
                          <a:spcPts val="0"/>
                        </a:spcBef>
                        <a:spcAft>
                          <a:spcPts val="0"/>
                        </a:spcAft>
                        <a:buNone/>
                      </a:pPr>
                      <a:r>
                        <a:rPr lang="en-GB" sz="2000">
                          <a:solidFill>
                            <a:srgbClr val="C00000"/>
                          </a:solidFill>
                        </a:rPr>
                        <a:t>www.hdforums.com</a:t>
                      </a:r>
                      <a:endParaRPr sz="2000">
                        <a:solidFill>
                          <a:srgbClr val="C00000"/>
                        </a:solidFill>
                      </a:endParaRPr>
                    </a:p>
                  </a:txBody>
                  <a:tcPr marT="45725" marB="45725" marR="91450" marL="91450"/>
                </a:tc>
              </a:tr>
              <a:tr h="991925">
                <a:tc>
                  <a:txBody>
                    <a:bodyPr/>
                    <a:lstStyle/>
                    <a:p>
                      <a:pPr indent="0" lvl="0" marL="0" marR="0" rtl="0" algn="l">
                        <a:spcBef>
                          <a:spcPts val="0"/>
                        </a:spcBef>
                        <a:spcAft>
                          <a:spcPts val="0"/>
                        </a:spcAft>
                        <a:buNone/>
                      </a:pPr>
                      <a:r>
                        <a:rPr b="1" lang="en-GB" sz="2000">
                          <a:solidFill>
                            <a:srgbClr val="0070C0"/>
                          </a:solidFill>
                        </a:rPr>
                        <a:t>Virtual</a:t>
                      </a:r>
                      <a:r>
                        <a:rPr b="1" lang="en-GB" sz="2000">
                          <a:solidFill>
                            <a:srgbClr val="0070C0"/>
                          </a:solidFill>
                        </a:rPr>
                        <a:t> worlds (viral marketing)</a:t>
                      </a:r>
                      <a:endParaRPr b="1" sz="2000">
                        <a:solidFill>
                          <a:srgbClr val="0070C0"/>
                        </a:solidFill>
                      </a:endParaRPr>
                    </a:p>
                  </a:txBody>
                  <a:tcPr marT="45725" marB="45725" marR="91450" marL="91450"/>
                </a:tc>
                <a:tc gridSpan="3">
                  <a:txBody>
                    <a:bodyPr/>
                    <a:lstStyle/>
                    <a:p>
                      <a:pPr indent="0" lvl="0" marL="0" marR="0" rtl="0" algn="l">
                        <a:spcBef>
                          <a:spcPts val="0"/>
                        </a:spcBef>
                        <a:spcAft>
                          <a:spcPts val="0"/>
                        </a:spcAft>
                        <a:buNone/>
                      </a:pPr>
                      <a:r>
                        <a:rPr lang="en-GB" sz="2000"/>
                        <a:t>Holistic online environments</a:t>
                      </a:r>
                      <a:endParaRPr sz="2000"/>
                    </a:p>
                  </a:txBody>
                  <a:tcPr marT="45725" marB="45725" marR="91450" marL="91450"/>
                </a:tc>
                <a:tc hMerge="1"/>
                <a:tc hMerge="1"/>
                <a:tc>
                  <a:txBody>
                    <a:bodyPr/>
                    <a:lstStyle/>
                    <a:p>
                      <a:pPr indent="0" lvl="0" marL="0" marR="0" rtl="0" algn="l">
                        <a:spcBef>
                          <a:spcPts val="0"/>
                        </a:spcBef>
                        <a:spcAft>
                          <a:spcPts val="0"/>
                        </a:spcAft>
                        <a:buNone/>
                      </a:pPr>
                      <a:r>
                        <a:rPr lang="en-GB" sz="2000"/>
                        <a:t>www.secondlife.com</a:t>
                      </a:r>
                      <a:endParaRPr sz="2000"/>
                    </a:p>
                  </a:txBody>
                  <a:tcPr marT="45725" marB="45725" marR="91450" marL="91450"/>
                </a:tc>
              </a:tr>
              <a:tr h="736175">
                <a:tc>
                  <a:txBody>
                    <a:bodyPr/>
                    <a:lstStyle/>
                    <a:p>
                      <a:pPr indent="0" lvl="0" marL="0" marR="0" rtl="0" algn="l">
                        <a:spcBef>
                          <a:spcPts val="0"/>
                        </a:spcBef>
                        <a:spcAft>
                          <a:spcPts val="0"/>
                        </a:spcAft>
                        <a:buNone/>
                      </a:pPr>
                      <a:r>
                        <a:rPr b="1" lang="en-GB" sz="2000">
                          <a:solidFill>
                            <a:srgbClr val="0070C0"/>
                          </a:solidFill>
                        </a:rPr>
                        <a:t>Widgets</a:t>
                      </a:r>
                      <a:endParaRPr b="1" sz="2000">
                        <a:solidFill>
                          <a:srgbClr val="0070C0"/>
                        </a:solidFill>
                      </a:endParaRPr>
                    </a:p>
                  </a:txBody>
                  <a:tcPr marT="45725" marB="45725" marR="91450" marL="91450"/>
                </a:tc>
                <a:tc gridSpan="3">
                  <a:txBody>
                    <a:bodyPr/>
                    <a:lstStyle/>
                    <a:p>
                      <a:pPr indent="0" lvl="0" marL="0" marR="0" rtl="0" algn="l">
                        <a:spcBef>
                          <a:spcPts val="0"/>
                        </a:spcBef>
                        <a:spcAft>
                          <a:spcPts val="0"/>
                        </a:spcAft>
                        <a:buNone/>
                      </a:pPr>
                      <a:r>
                        <a:rPr lang="en-GB" sz="2000"/>
                        <a:t>Programs allowing immediate access</a:t>
                      </a:r>
                      <a:r>
                        <a:rPr lang="en-GB" sz="2000"/>
                        <a:t> to specific web-based content</a:t>
                      </a:r>
                      <a:endParaRPr sz="2000"/>
                    </a:p>
                  </a:txBody>
                  <a:tcPr marT="45725" marB="45725" marR="91450" marL="91450"/>
                </a:tc>
                <a:tc hMerge="1"/>
                <a:tc hMerge="1"/>
                <a:tc>
                  <a:txBody>
                    <a:bodyPr/>
                    <a:lstStyle/>
                    <a:p>
                      <a:pPr indent="0" lvl="0" marL="0" marR="0" rtl="0" algn="l">
                        <a:spcBef>
                          <a:spcPts val="0"/>
                        </a:spcBef>
                        <a:spcAft>
                          <a:spcPts val="0"/>
                        </a:spcAft>
                        <a:buNone/>
                      </a:pPr>
                      <a:r>
                        <a:rPr lang="en-GB" sz="2000"/>
                        <a:t>www.clearspring .com</a:t>
                      </a:r>
                      <a:endParaRPr sz="2000"/>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ph type="title"/>
          </p:nvPr>
        </p:nvSpPr>
        <p:spPr>
          <a:xfrm>
            <a:off x="990600" y="0"/>
            <a:ext cx="7943088" cy="685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700"/>
              <a:buFont typeface="Gill Sans"/>
              <a:buNone/>
            </a:pPr>
            <a:r>
              <a:rPr b="1" lang="en-GB" sz="2700">
                <a:solidFill>
                  <a:srgbClr val="C00000"/>
                </a:solidFill>
              </a:rPr>
              <a:t>First Generation Marketing tools</a:t>
            </a:r>
            <a:endParaRPr b="1" sz="3200">
              <a:solidFill>
                <a:srgbClr val="C00000"/>
              </a:solidFill>
            </a:endParaRPr>
          </a:p>
        </p:txBody>
      </p:sp>
      <p:sp>
        <p:nvSpPr>
          <p:cNvPr id="252" name="Google Shape;252;p24"/>
          <p:cNvSpPr txBox="1"/>
          <p:nvPr/>
        </p:nvSpPr>
        <p:spPr>
          <a:xfrm>
            <a:off x="457200" y="457200"/>
            <a:ext cx="8686800" cy="685800"/>
          </a:xfrm>
          <a:prstGeom prst="rect">
            <a:avLst/>
          </a:prstGeom>
          <a:noFill/>
          <a:ln>
            <a:noFill/>
          </a:ln>
        </p:spPr>
        <p:txBody>
          <a:bodyPr anchorCtr="0" anchor="t" bIns="45700" lIns="91425" spcFirstLastPara="1" rIns="91425" wrap="square" tIns="45700">
            <a:normAutofit/>
          </a:bodyPr>
          <a:lstStyle/>
          <a:p>
            <a:pPr indent="0" lvl="1" marL="457200" marR="0" rtl="0" algn="ctr">
              <a:spcBef>
                <a:spcPts val="0"/>
              </a:spcBef>
              <a:spcAft>
                <a:spcPts val="0"/>
              </a:spcAft>
              <a:buNone/>
            </a:pPr>
            <a:r>
              <a:rPr b="0" i="0" lang="en-GB" sz="3200" u="none" cap="none" strike="noStrike">
                <a:solidFill>
                  <a:srgbClr val="0070C0"/>
                </a:solidFill>
                <a:latin typeface="Gill Sans"/>
                <a:ea typeface="Gill Sans"/>
                <a:cs typeface="Gill Sans"/>
                <a:sym typeface="Gill Sans"/>
              </a:rPr>
              <a:t>Email Marketing</a:t>
            </a:r>
            <a:endParaRPr/>
          </a:p>
        </p:txBody>
      </p:sp>
      <p:sp>
        <p:nvSpPr>
          <p:cNvPr id="253" name="Google Shape;253;p24"/>
          <p:cNvSpPr txBox="1"/>
          <p:nvPr>
            <p:ph idx="1" type="body"/>
          </p:nvPr>
        </p:nvSpPr>
        <p:spPr>
          <a:xfrm>
            <a:off x="914400" y="1066800"/>
            <a:ext cx="8229600" cy="57912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240"/>
              <a:buChar char="⚫"/>
            </a:pPr>
            <a:r>
              <a:rPr lang="en-GB" sz="2800"/>
              <a:t>Email marketing benefits</a:t>
            </a:r>
            <a:endParaRPr/>
          </a:p>
          <a:p>
            <a:pPr indent="-237744" lvl="1" marL="640080" rtl="0" algn="l">
              <a:lnSpc>
                <a:spcPct val="100000"/>
              </a:lnSpc>
              <a:spcBef>
                <a:spcPts val="550"/>
              </a:spcBef>
              <a:spcAft>
                <a:spcPts val="0"/>
              </a:spcAft>
              <a:buSzPts val="2000"/>
              <a:buChar char="◦"/>
            </a:pPr>
            <a:r>
              <a:rPr lang="en-GB" sz="2000"/>
              <a:t>Lower cost</a:t>
            </a:r>
            <a:endParaRPr/>
          </a:p>
          <a:p>
            <a:pPr indent="-237744" lvl="1" marL="640080" rtl="0" algn="l">
              <a:lnSpc>
                <a:spcPct val="100000"/>
              </a:lnSpc>
              <a:spcBef>
                <a:spcPts val="550"/>
              </a:spcBef>
              <a:spcAft>
                <a:spcPts val="0"/>
              </a:spcAft>
              <a:buSzPts val="2000"/>
              <a:buChar char="◦"/>
            </a:pPr>
            <a:r>
              <a:rPr lang="en-GB" sz="2000"/>
              <a:t>Faster delivery &amp; response</a:t>
            </a:r>
            <a:endParaRPr/>
          </a:p>
          <a:p>
            <a:pPr indent="-237744" lvl="1" marL="640080" rtl="0" algn="l">
              <a:lnSpc>
                <a:spcPct val="100000"/>
              </a:lnSpc>
              <a:spcBef>
                <a:spcPts val="550"/>
              </a:spcBef>
              <a:spcAft>
                <a:spcPts val="0"/>
              </a:spcAft>
              <a:buSzPts val="2000"/>
              <a:buChar char="◦"/>
            </a:pPr>
            <a:r>
              <a:rPr lang="en-GB" sz="2000"/>
              <a:t>‘Push’ rather than ‘pull’</a:t>
            </a:r>
            <a:endParaRPr/>
          </a:p>
          <a:p>
            <a:pPr indent="-237744" lvl="1" marL="640080" rtl="0" algn="l">
              <a:lnSpc>
                <a:spcPct val="100000"/>
              </a:lnSpc>
              <a:spcBef>
                <a:spcPts val="550"/>
              </a:spcBef>
              <a:spcAft>
                <a:spcPts val="0"/>
              </a:spcAft>
              <a:buSzPts val="2000"/>
              <a:buChar char="◦"/>
            </a:pPr>
            <a:r>
              <a:rPr lang="en-GB" sz="2000"/>
              <a:t>Better for niche markets</a:t>
            </a:r>
            <a:endParaRPr/>
          </a:p>
          <a:p>
            <a:pPr indent="-237744" lvl="1" marL="640080" rtl="0" algn="l">
              <a:lnSpc>
                <a:spcPct val="100000"/>
              </a:lnSpc>
              <a:spcBef>
                <a:spcPts val="550"/>
              </a:spcBef>
              <a:spcAft>
                <a:spcPts val="0"/>
              </a:spcAft>
              <a:buSzPts val="2000"/>
              <a:buChar char="◦"/>
            </a:pPr>
            <a:r>
              <a:rPr lang="en-GB" sz="2000"/>
              <a:t>Performance more easily trackable</a:t>
            </a:r>
            <a:endParaRPr sz="2000"/>
          </a:p>
          <a:p>
            <a:pPr indent="-283464" lvl="0" marL="365760" rtl="0" algn="l">
              <a:lnSpc>
                <a:spcPct val="100000"/>
              </a:lnSpc>
              <a:spcBef>
                <a:spcPts val="600"/>
              </a:spcBef>
              <a:spcAft>
                <a:spcPts val="0"/>
              </a:spcAft>
              <a:buSzPts val="2240"/>
              <a:buChar char="⚫"/>
            </a:pPr>
            <a:r>
              <a:rPr lang="en-GB" sz="2800"/>
              <a:t>Email marketing costs</a:t>
            </a:r>
            <a:endParaRPr/>
          </a:p>
          <a:p>
            <a:pPr indent="-237744" lvl="1" marL="640080" rtl="0" algn="l">
              <a:lnSpc>
                <a:spcPct val="100000"/>
              </a:lnSpc>
              <a:spcBef>
                <a:spcPts val="550"/>
              </a:spcBef>
              <a:spcAft>
                <a:spcPts val="0"/>
              </a:spcAft>
              <a:buSzPts val="2000"/>
              <a:buChar char="◦"/>
            </a:pPr>
            <a:r>
              <a:rPr lang="en-GB" sz="2000"/>
              <a:t>Information overload</a:t>
            </a:r>
            <a:endParaRPr/>
          </a:p>
          <a:p>
            <a:pPr indent="-237744" lvl="1" marL="640080" rtl="0" algn="l">
              <a:lnSpc>
                <a:spcPct val="100000"/>
              </a:lnSpc>
              <a:spcBef>
                <a:spcPts val="550"/>
              </a:spcBef>
              <a:spcAft>
                <a:spcPts val="0"/>
              </a:spcAft>
              <a:buSzPts val="2000"/>
              <a:buChar char="◦"/>
            </a:pPr>
            <a:r>
              <a:rPr lang="en-GB" sz="2000"/>
              <a:t>Impact on brand reputation</a:t>
            </a:r>
            <a:endParaRPr/>
          </a:p>
          <a:p>
            <a:pPr indent="-237744" lvl="1" marL="640080" rtl="0" algn="l">
              <a:lnSpc>
                <a:spcPct val="100000"/>
              </a:lnSpc>
              <a:spcBef>
                <a:spcPts val="550"/>
              </a:spcBef>
              <a:spcAft>
                <a:spcPts val="0"/>
              </a:spcAft>
              <a:buSzPts val="2000"/>
              <a:buChar char="◦"/>
            </a:pPr>
            <a:r>
              <a:rPr lang="en-GB" sz="2000"/>
              <a:t>Increasing legal issues</a:t>
            </a:r>
            <a:endParaRPr/>
          </a:p>
          <a:p>
            <a:pPr indent="-283464" lvl="0" marL="365760" rtl="0" algn="l">
              <a:lnSpc>
                <a:spcPct val="100000"/>
              </a:lnSpc>
              <a:spcBef>
                <a:spcPts val="600"/>
              </a:spcBef>
              <a:spcAft>
                <a:spcPts val="0"/>
              </a:spcAft>
              <a:buSzPts val="2240"/>
              <a:buChar char="⚫"/>
            </a:pPr>
            <a:r>
              <a:rPr lang="en-GB" sz="2800"/>
              <a:t>Effectiveness measurement</a:t>
            </a:r>
            <a:endParaRPr/>
          </a:p>
          <a:p>
            <a:pPr indent="-237744" lvl="1" marL="640080" rtl="0" algn="l">
              <a:lnSpc>
                <a:spcPct val="100000"/>
              </a:lnSpc>
              <a:spcBef>
                <a:spcPts val="550"/>
              </a:spcBef>
              <a:spcAft>
                <a:spcPts val="0"/>
              </a:spcAft>
              <a:buSzPts val="2000"/>
              <a:buChar char="◦"/>
            </a:pPr>
            <a:r>
              <a:rPr lang="en-GB" sz="2000"/>
              <a:t>Open rate, click through rate, click-to-open</a:t>
            </a:r>
            <a:endParaRPr/>
          </a:p>
          <a:p>
            <a:pPr indent="-148844" lvl="1" marL="640080" rtl="0" algn="l">
              <a:lnSpc>
                <a:spcPct val="100000"/>
              </a:lnSpc>
              <a:spcBef>
                <a:spcPts val="550"/>
              </a:spcBef>
              <a:spcAft>
                <a:spcPts val="0"/>
              </a:spcAft>
              <a:buSzPts val="1400"/>
              <a:buNone/>
            </a:pPr>
            <a:r>
              <a:t/>
            </a:r>
            <a:endParaRPr sz="1400"/>
          </a:p>
          <a:p>
            <a:pPr indent="-148844" lvl="1" marL="640080" rtl="0" algn="l">
              <a:lnSpc>
                <a:spcPct val="100000"/>
              </a:lnSpc>
              <a:spcBef>
                <a:spcPts val="550"/>
              </a:spcBef>
              <a:spcAft>
                <a:spcPts val="0"/>
              </a:spcAft>
              <a:buSzPts val="1400"/>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5"/>
          <p:cNvSpPr txBox="1"/>
          <p:nvPr>
            <p:ph type="title"/>
          </p:nvPr>
        </p:nvSpPr>
        <p:spPr>
          <a:xfrm>
            <a:off x="990600" y="0"/>
            <a:ext cx="7943088" cy="685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700"/>
              <a:buFont typeface="Gill Sans"/>
              <a:buNone/>
            </a:pPr>
            <a:r>
              <a:rPr b="1" lang="en-GB" sz="2700">
                <a:solidFill>
                  <a:srgbClr val="C00000"/>
                </a:solidFill>
              </a:rPr>
              <a:t>First Generation Marketing tools</a:t>
            </a:r>
            <a:endParaRPr b="1" sz="3200">
              <a:solidFill>
                <a:srgbClr val="C00000"/>
              </a:solidFill>
            </a:endParaRPr>
          </a:p>
        </p:txBody>
      </p:sp>
      <p:sp>
        <p:nvSpPr>
          <p:cNvPr id="259" name="Google Shape;259;p25"/>
          <p:cNvSpPr txBox="1"/>
          <p:nvPr>
            <p:ph idx="1" type="body"/>
          </p:nvPr>
        </p:nvSpPr>
        <p:spPr>
          <a:xfrm>
            <a:off x="914400" y="685800"/>
            <a:ext cx="8229600" cy="6172200"/>
          </a:xfrm>
          <a:prstGeom prst="rect">
            <a:avLst/>
          </a:prstGeom>
          <a:noFill/>
          <a:ln>
            <a:noFill/>
          </a:ln>
        </p:spPr>
        <p:txBody>
          <a:bodyPr anchorCtr="0" anchor="t" bIns="45700" lIns="91425" spcFirstLastPara="1" rIns="91425" wrap="square" tIns="45700">
            <a:normAutofit fontScale="70000" lnSpcReduction="20000"/>
          </a:bodyPr>
          <a:lstStyle/>
          <a:p>
            <a:pPr indent="-283464" lvl="0" marL="365760" rtl="0" algn="ctr">
              <a:lnSpc>
                <a:spcPct val="100000"/>
              </a:lnSpc>
              <a:spcBef>
                <a:spcPts val="0"/>
              </a:spcBef>
              <a:spcAft>
                <a:spcPts val="0"/>
              </a:spcAft>
              <a:buSzPct val="79999"/>
              <a:buNone/>
            </a:pPr>
            <a:r>
              <a:rPr b="1" lang="en-GB" sz="2600">
                <a:solidFill>
                  <a:srgbClr val="0070C0"/>
                </a:solidFill>
              </a:rPr>
              <a:t>Online advertising</a:t>
            </a:r>
            <a:endParaRPr/>
          </a:p>
          <a:p>
            <a:pPr indent="-283464" lvl="0" marL="365760" rtl="0" algn="ctr">
              <a:lnSpc>
                <a:spcPct val="100000"/>
              </a:lnSpc>
              <a:spcBef>
                <a:spcPts val="600"/>
              </a:spcBef>
              <a:spcAft>
                <a:spcPts val="0"/>
              </a:spcAft>
              <a:buSzPct val="80000"/>
              <a:buNone/>
            </a:pPr>
            <a:r>
              <a:rPr b="1" i="1" lang="en-GB" sz="2300"/>
              <a:t>‘I</a:t>
            </a:r>
            <a:r>
              <a:rPr b="1" i="1" lang="en-GB" sz="2900"/>
              <a:t>t seems as though we are at the point where online advertising is an obsolete term. The best marketing initiatives are rarely limited to online channels, and the best ideas marketers are exploring are really not advertising at all.’ </a:t>
            </a:r>
            <a:r>
              <a:rPr b="1" lang="en-GB" sz="2900"/>
              <a:t>Edelman, 2007</a:t>
            </a:r>
            <a:endParaRPr b="1" sz="2300"/>
          </a:p>
          <a:p>
            <a:pPr indent="-283464" lvl="0" marL="365760" rtl="0" algn="l">
              <a:lnSpc>
                <a:spcPct val="100000"/>
              </a:lnSpc>
              <a:spcBef>
                <a:spcPts val="600"/>
              </a:spcBef>
              <a:spcAft>
                <a:spcPts val="0"/>
              </a:spcAft>
              <a:buSzPct val="80000"/>
              <a:buNone/>
            </a:pPr>
            <a:r>
              <a:rPr b="1" lang="en-GB" sz="2400">
                <a:solidFill>
                  <a:srgbClr val="0070C0"/>
                </a:solidFill>
              </a:rPr>
              <a:t>Types</a:t>
            </a:r>
            <a:endParaRPr/>
          </a:p>
          <a:p>
            <a:pPr indent="-237743" lvl="1" marL="640080" rtl="0" algn="l">
              <a:lnSpc>
                <a:spcPct val="100000"/>
              </a:lnSpc>
              <a:spcBef>
                <a:spcPts val="550"/>
              </a:spcBef>
              <a:spcAft>
                <a:spcPts val="0"/>
              </a:spcAft>
              <a:buSzPct val="100000"/>
              <a:buFont typeface="Noto Sans Symbols"/>
              <a:buChar char="❑"/>
            </a:pPr>
            <a:r>
              <a:rPr b="1" lang="en-GB" sz="2400"/>
              <a:t>Standard image/text link</a:t>
            </a:r>
            <a:endParaRPr/>
          </a:p>
          <a:p>
            <a:pPr indent="-237743" lvl="1" marL="640080" rtl="0" algn="l">
              <a:lnSpc>
                <a:spcPct val="100000"/>
              </a:lnSpc>
              <a:spcBef>
                <a:spcPts val="550"/>
              </a:spcBef>
              <a:spcAft>
                <a:spcPts val="0"/>
              </a:spcAft>
              <a:buSzPct val="100000"/>
              <a:buFont typeface="Noto Sans Symbols"/>
              <a:buChar char="❑"/>
            </a:pPr>
            <a:r>
              <a:rPr b="1" lang="en-GB" sz="2400"/>
              <a:t>Flash</a:t>
            </a:r>
            <a:endParaRPr/>
          </a:p>
          <a:p>
            <a:pPr indent="-237743" lvl="1" marL="640080" rtl="0" algn="l">
              <a:lnSpc>
                <a:spcPct val="100000"/>
              </a:lnSpc>
              <a:spcBef>
                <a:spcPts val="550"/>
              </a:spcBef>
              <a:spcAft>
                <a:spcPts val="0"/>
              </a:spcAft>
              <a:buSzPct val="100000"/>
              <a:buFont typeface="Noto Sans Symbols"/>
              <a:buChar char="❑"/>
            </a:pPr>
            <a:r>
              <a:rPr b="1" lang="en-GB" sz="2400"/>
              <a:t>Rich media:  animation, sound,  video, interactivity, </a:t>
            </a:r>
            <a:endParaRPr/>
          </a:p>
          <a:p>
            <a:pPr indent="-237743" lvl="1" marL="640080" rtl="0" algn="l">
              <a:lnSpc>
                <a:spcPct val="100000"/>
              </a:lnSpc>
              <a:spcBef>
                <a:spcPts val="550"/>
              </a:spcBef>
              <a:spcAft>
                <a:spcPts val="0"/>
              </a:spcAft>
              <a:buSzPct val="100000"/>
              <a:buFont typeface="Noto Sans Symbols"/>
              <a:buChar char="❑"/>
            </a:pPr>
            <a:r>
              <a:rPr b="1" lang="en-GB" sz="2400"/>
              <a:t>Sponsored links</a:t>
            </a:r>
            <a:endParaRPr/>
          </a:p>
          <a:p>
            <a:pPr indent="-237744" lvl="1" marL="640080" rtl="0" algn="l">
              <a:lnSpc>
                <a:spcPct val="100000"/>
              </a:lnSpc>
              <a:spcBef>
                <a:spcPts val="550"/>
              </a:spcBef>
              <a:spcAft>
                <a:spcPts val="0"/>
              </a:spcAft>
              <a:buSzPct val="100000"/>
              <a:buNone/>
            </a:pPr>
            <a:r>
              <a:t/>
            </a:r>
            <a:endParaRPr b="1" sz="2400">
              <a:solidFill>
                <a:srgbClr val="FF0000"/>
              </a:solidFill>
            </a:endParaRPr>
          </a:p>
          <a:p>
            <a:pPr indent="-237744" lvl="1" marL="640080" rtl="0" algn="l">
              <a:lnSpc>
                <a:spcPct val="100000"/>
              </a:lnSpc>
              <a:spcBef>
                <a:spcPts val="550"/>
              </a:spcBef>
              <a:spcAft>
                <a:spcPts val="0"/>
              </a:spcAft>
              <a:buSzPct val="100000"/>
              <a:buNone/>
            </a:pPr>
            <a:r>
              <a:rPr b="1" lang="en-GB" sz="2400">
                <a:solidFill>
                  <a:srgbClr val="FF0000"/>
                </a:solidFill>
              </a:rPr>
              <a:t>Challenges</a:t>
            </a:r>
            <a:endParaRPr/>
          </a:p>
          <a:p>
            <a:pPr indent="-283464" lvl="0" marL="365760" rtl="0" algn="l">
              <a:lnSpc>
                <a:spcPct val="100000"/>
              </a:lnSpc>
              <a:spcBef>
                <a:spcPts val="600"/>
              </a:spcBef>
              <a:spcAft>
                <a:spcPts val="0"/>
              </a:spcAft>
              <a:buSzPct val="80000"/>
              <a:buChar char="⚫"/>
            </a:pPr>
            <a:r>
              <a:rPr b="1" lang="en-GB" sz="2400"/>
              <a:t>‘Web ads don’t work’ – Jakob Nielsen</a:t>
            </a:r>
            <a:endParaRPr/>
          </a:p>
          <a:p>
            <a:pPr indent="-283464" lvl="0" marL="365760" rtl="0" algn="l">
              <a:lnSpc>
                <a:spcPct val="100000"/>
              </a:lnSpc>
              <a:spcBef>
                <a:spcPts val="600"/>
              </a:spcBef>
              <a:spcAft>
                <a:spcPts val="0"/>
              </a:spcAft>
              <a:buSzPct val="80000"/>
              <a:buChar char="⚫"/>
            </a:pPr>
            <a:r>
              <a:rPr b="1" lang="en-GB" sz="2400"/>
              <a:t>Average user exposed to 40,000 tv commercials a year</a:t>
            </a:r>
            <a:endParaRPr/>
          </a:p>
          <a:p>
            <a:pPr indent="-283464" lvl="0" marL="365760" rtl="0" algn="l">
              <a:lnSpc>
                <a:spcPct val="100000"/>
              </a:lnSpc>
              <a:spcBef>
                <a:spcPts val="600"/>
              </a:spcBef>
              <a:spcAft>
                <a:spcPts val="0"/>
              </a:spcAft>
              <a:buSzPct val="80000"/>
              <a:buChar char="⚫"/>
            </a:pPr>
            <a:r>
              <a:rPr b="1" lang="en-GB" sz="2400"/>
              <a:t>Ad blocking software</a:t>
            </a:r>
            <a:endParaRPr/>
          </a:p>
          <a:p>
            <a:pPr indent="-283464" lvl="0" marL="365760" rtl="0" algn="l">
              <a:lnSpc>
                <a:spcPct val="100000"/>
              </a:lnSpc>
              <a:spcBef>
                <a:spcPts val="600"/>
              </a:spcBef>
              <a:spcAft>
                <a:spcPts val="0"/>
              </a:spcAft>
              <a:buSzPct val="80000"/>
              <a:buNone/>
            </a:pPr>
            <a:r>
              <a:t/>
            </a:r>
            <a:endParaRPr b="1" sz="2400">
              <a:solidFill>
                <a:srgbClr val="FF0000"/>
              </a:solidFill>
            </a:endParaRPr>
          </a:p>
          <a:p>
            <a:pPr indent="-283464" lvl="0" marL="365760" rtl="0" algn="l">
              <a:lnSpc>
                <a:spcPct val="100000"/>
              </a:lnSpc>
              <a:spcBef>
                <a:spcPts val="600"/>
              </a:spcBef>
              <a:spcAft>
                <a:spcPts val="0"/>
              </a:spcAft>
              <a:buSzPct val="80000"/>
              <a:buNone/>
            </a:pPr>
            <a:r>
              <a:rPr b="1" lang="en-GB" sz="2400">
                <a:solidFill>
                  <a:srgbClr val="FF0000"/>
                </a:solidFill>
              </a:rPr>
              <a:t>Essentials of a good online advertisement</a:t>
            </a:r>
            <a:endParaRPr/>
          </a:p>
          <a:p>
            <a:pPr indent="-283464" lvl="0" marL="365760" rtl="0" algn="l">
              <a:lnSpc>
                <a:spcPct val="100000"/>
              </a:lnSpc>
              <a:spcBef>
                <a:spcPts val="600"/>
              </a:spcBef>
              <a:spcAft>
                <a:spcPts val="0"/>
              </a:spcAft>
              <a:buSzPct val="80000"/>
              <a:buChar char="⚫"/>
            </a:pPr>
            <a:r>
              <a:rPr b="1" lang="en-GB" sz="2400"/>
              <a:t>Clarity</a:t>
            </a:r>
            <a:endParaRPr/>
          </a:p>
          <a:p>
            <a:pPr indent="-283464" lvl="0" marL="365760" rtl="0" algn="l">
              <a:lnSpc>
                <a:spcPct val="100000"/>
              </a:lnSpc>
              <a:spcBef>
                <a:spcPts val="600"/>
              </a:spcBef>
              <a:spcAft>
                <a:spcPts val="0"/>
              </a:spcAft>
              <a:buSzPct val="80000"/>
              <a:buChar char="⚫"/>
            </a:pPr>
            <a:r>
              <a:rPr b="1" lang="en-GB" sz="2400"/>
              <a:t>Relevance (with the site)</a:t>
            </a:r>
            <a:endParaRPr/>
          </a:p>
          <a:p>
            <a:pPr indent="-283464" lvl="0" marL="365760" rtl="0" algn="l">
              <a:lnSpc>
                <a:spcPct val="100000"/>
              </a:lnSpc>
              <a:spcBef>
                <a:spcPts val="600"/>
              </a:spcBef>
              <a:spcAft>
                <a:spcPts val="0"/>
              </a:spcAft>
              <a:buSzPct val="80000"/>
              <a:buChar char="⚫"/>
            </a:pPr>
            <a:r>
              <a:rPr b="1" lang="en-GB" sz="2400"/>
              <a:t>Content</a:t>
            </a:r>
            <a:endParaRPr/>
          </a:p>
          <a:p>
            <a:pPr indent="-283464" lvl="0" marL="365760" rtl="0" algn="l">
              <a:lnSpc>
                <a:spcPct val="100000"/>
              </a:lnSpc>
              <a:spcBef>
                <a:spcPts val="600"/>
              </a:spcBef>
              <a:spcAft>
                <a:spcPts val="0"/>
              </a:spcAft>
              <a:buSzPct val="80000"/>
              <a:buChar char="⚫"/>
            </a:pPr>
            <a:r>
              <a:rPr b="1" lang="en-GB" sz="2400"/>
              <a:t>Intention : What happens when clicked?</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990600" y="0"/>
            <a:ext cx="7943088" cy="685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700"/>
              <a:buFont typeface="Gill Sans"/>
              <a:buNone/>
            </a:pPr>
            <a:r>
              <a:rPr b="1" lang="en-GB" sz="2700">
                <a:solidFill>
                  <a:srgbClr val="C00000"/>
                </a:solidFill>
              </a:rPr>
              <a:t>First Generation Marketing tools</a:t>
            </a:r>
            <a:endParaRPr b="1" sz="3200">
              <a:solidFill>
                <a:srgbClr val="C00000"/>
              </a:solidFill>
            </a:endParaRPr>
          </a:p>
        </p:txBody>
      </p:sp>
      <p:sp>
        <p:nvSpPr>
          <p:cNvPr id="265" name="Google Shape;265;p26"/>
          <p:cNvSpPr txBox="1"/>
          <p:nvPr>
            <p:ph idx="1" type="body"/>
          </p:nvPr>
        </p:nvSpPr>
        <p:spPr>
          <a:xfrm>
            <a:off x="914400" y="685800"/>
            <a:ext cx="8019288" cy="6172200"/>
          </a:xfrm>
          <a:prstGeom prst="rect">
            <a:avLst/>
          </a:prstGeom>
          <a:noFill/>
          <a:ln>
            <a:noFill/>
          </a:ln>
        </p:spPr>
        <p:txBody>
          <a:bodyPr anchorCtr="0" anchor="t" bIns="45700" lIns="91425" spcFirstLastPara="1" rIns="91425" wrap="square" tIns="45700">
            <a:normAutofit lnSpcReduction="10000"/>
          </a:bodyPr>
          <a:lstStyle/>
          <a:p>
            <a:pPr indent="-283464" lvl="0" marL="365760" rtl="0" algn="ctr">
              <a:lnSpc>
                <a:spcPct val="100000"/>
              </a:lnSpc>
              <a:spcBef>
                <a:spcPts val="0"/>
              </a:spcBef>
              <a:spcAft>
                <a:spcPts val="0"/>
              </a:spcAft>
              <a:buSzPts val="1920"/>
              <a:buNone/>
            </a:pPr>
            <a:r>
              <a:rPr lang="en-GB" sz="2400">
                <a:solidFill>
                  <a:srgbClr val="0070C0"/>
                </a:solidFill>
              </a:rPr>
              <a:t>Search Engine Marketing (SEM)</a:t>
            </a:r>
            <a:endParaRPr/>
          </a:p>
          <a:p>
            <a:pPr indent="-283464" lvl="0" marL="365760" rtl="0" algn="l">
              <a:lnSpc>
                <a:spcPct val="100000"/>
              </a:lnSpc>
              <a:spcBef>
                <a:spcPts val="600"/>
              </a:spcBef>
              <a:spcAft>
                <a:spcPts val="0"/>
              </a:spcAft>
              <a:buSzPts val="1920"/>
              <a:buFont typeface="Noto Sans Symbols"/>
              <a:buChar char="❖"/>
            </a:pPr>
            <a:r>
              <a:rPr lang="en-GB" sz="2400"/>
              <a:t>Search engine marketing</a:t>
            </a:r>
            <a:endParaRPr/>
          </a:p>
          <a:p>
            <a:pPr indent="-237744" lvl="1" marL="640080" rtl="0" algn="l">
              <a:lnSpc>
                <a:spcPct val="100000"/>
              </a:lnSpc>
              <a:spcBef>
                <a:spcPts val="550"/>
              </a:spcBef>
              <a:spcAft>
                <a:spcPts val="0"/>
              </a:spcAft>
              <a:buSzPts val="1800"/>
              <a:buFont typeface="Noto Sans Symbols"/>
              <a:buChar char="❖"/>
            </a:pPr>
            <a:r>
              <a:rPr lang="en-GB" sz="1800"/>
              <a:t>Biggest  online target marketing opportunity </a:t>
            </a:r>
            <a:endParaRPr/>
          </a:p>
          <a:p>
            <a:pPr indent="-237744" lvl="1" marL="640080" rtl="0" algn="l">
              <a:lnSpc>
                <a:spcPct val="100000"/>
              </a:lnSpc>
              <a:spcBef>
                <a:spcPts val="550"/>
              </a:spcBef>
              <a:spcAft>
                <a:spcPts val="0"/>
              </a:spcAft>
              <a:buSzPts val="1800"/>
              <a:buFont typeface="Noto Sans Symbols"/>
              <a:buChar char="❖"/>
            </a:pPr>
            <a:r>
              <a:rPr lang="en-GB" sz="1800"/>
              <a:t>European SEM market size is Euro 8.1bn in 2012</a:t>
            </a:r>
            <a:endParaRPr/>
          </a:p>
          <a:p>
            <a:pPr indent="-283464" lvl="0" marL="365760" rtl="0" algn="l">
              <a:lnSpc>
                <a:spcPct val="100000"/>
              </a:lnSpc>
              <a:spcBef>
                <a:spcPts val="600"/>
              </a:spcBef>
              <a:spcAft>
                <a:spcPts val="0"/>
              </a:spcAft>
              <a:buSzPts val="1920"/>
              <a:buFont typeface="Noto Sans Symbols"/>
              <a:buChar char="❖"/>
            </a:pPr>
            <a:r>
              <a:rPr lang="en-GB" sz="2400"/>
              <a:t>Google</a:t>
            </a:r>
            <a:endParaRPr/>
          </a:p>
          <a:p>
            <a:pPr indent="-237744" lvl="1" marL="640080" rtl="0" algn="l">
              <a:lnSpc>
                <a:spcPct val="100000"/>
              </a:lnSpc>
              <a:spcBef>
                <a:spcPts val="550"/>
              </a:spcBef>
              <a:spcAft>
                <a:spcPts val="0"/>
              </a:spcAft>
              <a:buSzPts val="1800"/>
              <a:buFont typeface="Noto Sans Symbols"/>
              <a:buChar char="❖"/>
            </a:pPr>
            <a:r>
              <a:rPr lang="en-GB" sz="1800"/>
              <a:t>Biggest search engine marketer</a:t>
            </a:r>
            <a:endParaRPr/>
          </a:p>
          <a:p>
            <a:pPr indent="-237744" lvl="1" marL="640080" rtl="0" algn="l">
              <a:lnSpc>
                <a:spcPct val="100000"/>
              </a:lnSpc>
              <a:spcBef>
                <a:spcPts val="550"/>
              </a:spcBef>
              <a:spcAft>
                <a:spcPts val="0"/>
              </a:spcAft>
              <a:buSzPts val="1800"/>
              <a:buFont typeface="Noto Sans Symbols"/>
              <a:buChar char="❖"/>
            </a:pPr>
            <a:r>
              <a:rPr lang="en-GB" sz="1800"/>
              <a:t>AdWords (2000);  AdSense (2002)</a:t>
            </a:r>
            <a:endParaRPr/>
          </a:p>
          <a:p>
            <a:pPr indent="-283464" lvl="0" marL="365760" rtl="0" algn="l">
              <a:lnSpc>
                <a:spcPct val="100000"/>
              </a:lnSpc>
              <a:spcBef>
                <a:spcPts val="600"/>
              </a:spcBef>
              <a:spcAft>
                <a:spcPts val="0"/>
              </a:spcAft>
              <a:buSzPts val="1920"/>
              <a:buFont typeface="Noto Sans Symbols"/>
              <a:buChar char="❖"/>
            </a:pPr>
            <a:r>
              <a:rPr lang="en-GB" sz="2400"/>
              <a:t>Placement or keyword targeting</a:t>
            </a:r>
            <a:endParaRPr/>
          </a:p>
          <a:p>
            <a:pPr indent="-283464" lvl="0" marL="365760" rtl="0" algn="l">
              <a:lnSpc>
                <a:spcPct val="100000"/>
              </a:lnSpc>
              <a:spcBef>
                <a:spcPts val="600"/>
              </a:spcBef>
              <a:spcAft>
                <a:spcPts val="0"/>
              </a:spcAft>
              <a:buSzPts val="1920"/>
              <a:buFont typeface="Noto Sans Symbols"/>
              <a:buChar char="❖"/>
            </a:pPr>
            <a:r>
              <a:rPr lang="en-GB" sz="2400"/>
              <a:t>Benefits of AdWords</a:t>
            </a:r>
            <a:endParaRPr sz="2400"/>
          </a:p>
          <a:p>
            <a:pPr indent="-237744" lvl="1" marL="640080" rtl="0" algn="l">
              <a:lnSpc>
                <a:spcPct val="100000"/>
              </a:lnSpc>
              <a:spcBef>
                <a:spcPts val="550"/>
              </a:spcBef>
              <a:spcAft>
                <a:spcPts val="0"/>
              </a:spcAft>
              <a:buSzPts val="2000"/>
              <a:buFont typeface="Noto Sans Symbols"/>
              <a:buChar char="❖"/>
            </a:pPr>
            <a:r>
              <a:rPr lang="en-GB" sz="2000"/>
              <a:t>Reach (80% US internet users employ Google)</a:t>
            </a:r>
            <a:endParaRPr/>
          </a:p>
          <a:p>
            <a:pPr indent="-237744" lvl="1" marL="640080" rtl="0" algn="l">
              <a:lnSpc>
                <a:spcPct val="100000"/>
              </a:lnSpc>
              <a:spcBef>
                <a:spcPts val="550"/>
              </a:spcBef>
              <a:spcAft>
                <a:spcPts val="0"/>
              </a:spcAft>
              <a:buSzPts val="2000"/>
              <a:buFont typeface="Noto Sans Symbols"/>
              <a:buChar char="❖"/>
            </a:pPr>
            <a:r>
              <a:rPr lang="en-GB" sz="2000"/>
              <a:t>Cost (no minimum spend; pay only for impressions or click throughs)</a:t>
            </a:r>
            <a:endParaRPr/>
          </a:p>
          <a:p>
            <a:pPr indent="-237744" lvl="1" marL="640080" rtl="0" algn="l">
              <a:lnSpc>
                <a:spcPct val="100000"/>
              </a:lnSpc>
              <a:spcBef>
                <a:spcPts val="550"/>
              </a:spcBef>
              <a:spcAft>
                <a:spcPts val="0"/>
              </a:spcAft>
              <a:buSzPts val="2000"/>
              <a:buFont typeface="Noto Sans Symbols"/>
              <a:buChar char="❖"/>
            </a:pPr>
            <a:r>
              <a:rPr lang="en-GB" sz="2000"/>
              <a:t>Timing (continuous matching of available adverts with users)</a:t>
            </a:r>
            <a:endParaRPr/>
          </a:p>
          <a:p>
            <a:pPr indent="-237744" lvl="1" marL="640080" rtl="0" algn="l">
              <a:lnSpc>
                <a:spcPct val="100000"/>
              </a:lnSpc>
              <a:spcBef>
                <a:spcPts val="550"/>
              </a:spcBef>
              <a:spcAft>
                <a:spcPts val="0"/>
              </a:spcAft>
              <a:buSzPts val="2000"/>
              <a:buFont typeface="Noto Sans Symbols"/>
              <a:buChar char="❖"/>
            </a:pPr>
            <a:r>
              <a:rPr lang="en-GB" sz="2000"/>
              <a:t>Flexibility (advert available for targeting within 15 minutes of uploading)	</a:t>
            </a:r>
            <a:endParaRPr/>
          </a:p>
          <a:p>
            <a:pPr indent="-237744" lvl="1" marL="640080" rtl="0" algn="l">
              <a:lnSpc>
                <a:spcPct val="100000"/>
              </a:lnSpc>
              <a:spcBef>
                <a:spcPts val="550"/>
              </a:spcBef>
              <a:spcAft>
                <a:spcPts val="0"/>
              </a:spcAft>
              <a:buSzPts val="2000"/>
              <a:buFont typeface="Noto Sans Symbols"/>
              <a:buChar char="❖"/>
            </a:pPr>
            <a:r>
              <a:rPr i="1" lang="en-GB" sz="2000"/>
              <a:t>“Behavioural targeting firms are doing the rounds in Europe and America offering the prospect of working out what web surfers are thinking, perhaps even before they know it themselves.’ </a:t>
            </a:r>
            <a:r>
              <a:rPr lang="en-GB" sz="2000"/>
              <a:t>The Economist, 7 June 2008</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990600" y="0"/>
            <a:ext cx="7943088" cy="685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700"/>
              <a:buFont typeface="Gill Sans"/>
              <a:buNone/>
            </a:pPr>
            <a:r>
              <a:rPr b="1" lang="en-GB" sz="2700">
                <a:solidFill>
                  <a:srgbClr val="C00000"/>
                </a:solidFill>
              </a:rPr>
              <a:t>Search Engine Marketing (SEM)</a:t>
            </a:r>
            <a:endParaRPr b="1" sz="3200">
              <a:solidFill>
                <a:srgbClr val="C00000"/>
              </a:solidFill>
            </a:endParaRPr>
          </a:p>
        </p:txBody>
      </p:sp>
      <p:sp>
        <p:nvSpPr>
          <p:cNvPr id="271" name="Google Shape;271;p27"/>
          <p:cNvSpPr txBox="1"/>
          <p:nvPr/>
        </p:nvSpPr>
        <p:spPr>
          <a:xfrm>
            <a:off x="457200" y="457200"/>
            <a:ext cx="8686800" cy="685800"/>
          </a:xfrm>
          <a:prstGeom prst="rect">
            <a:avLst/>
          </a:prstGeom>
          <a:noFill/>
          <a:ln>
            <a:noFill/>
          </a:ln>
        </p:spPr>
        <p:txBody>
          <a:bodyPr anchorCtr="0" anchor="t" bIns="45700" lIns="91425" spcFirstLastPara="1" rIns="91425" wrap="square" tIns="45700">
            <a:normAutofit/>
          </a:bodyPr>
          <a:lstStyle/>
          <a:p>
            <a:pPr indent="0" lvl="1" marL="457200" marR="0" rtl="0" algn="ctr">
              <a:spcBef>
                <a:spcPts val="0"/>
              </a:spcBef>
              <a:spcAft>
                <a:spcPts val="0"/>
              </a:spcAft>
              <a:buNone/>
            </a:pPr>
            <a:r>
              <a:rPr b="0" i="0" lang="en-GB" sz="3200" u="none" cap="none" strike="noStrike">
                <a:solidFill>
                  <a:srgbClr val="0070C0"/>
                </a:solidFill>
                <a:latin typeface="Gill Sans"/>
                <a:ea typeface="Gill Sans"/>
                <a:cs typeface="Gill Sans"/>
                <a:sym typeface="Gill Sans"/>
              </a:rPr>
              <a:t>What do the statistics show?</a:t>
            </a:r>
            <a:endParaRPr/>
          </a:p>
        </p:txBody>
      </p:sp>
      <p:pic>
        <p:nvPicPr>
          <p:cNvPr id="272" name="Google Shape;272;p27"/>
          <p:cNvPicPr preferRelativeResize="0"/>
          <p:nvPr/>
        </p:nvPicPr>
        <p:blipFill rotWithShape="1">
          <a:blip r:embed="rId3">
            <a:alphaModFix/>
          </a:blip>
          <a:srcRect b="0" l="0" r="0" t="0"/>
          <a:stretch/>
        </p:blipFill>
        <p:spPr>
          <a:xfrm>
            <a:off x="990600" y="1143000"/>
            <a:ext cx="8153400" cy="576480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8"/>
          <p:cNvSpPr txBox="1"/>
          <p:nvPr>
            <p:ph type="title"/>
          </p:nvPr>
        </p:nvSpPr>
        <p:spPr>
          <a:xfrm>
            <a:off x="990600" y="0"/>
            <a:ext cx="7943088" cy="685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700"/>
              <a:buFont typeface="Gill Sans"/>
              <a:buNone/>
            </a:pPr>
            <a:r>
              <a:rPr b="1" lang="en-GB" sz="2700">
                <a:solidFill>
                  <a:srgbClr val="C00000"/>
                </a:solidFill>
              </a:rPr>
              <a:t>First Generation Marketing tools</a:t>
            </a:r>
            <a:endParaRPr b="1" sz="3200">
              <a:solidFill>
                <a:srgbClr val="C00000"/>
              </a:solidFill>
            </a:endParaRPr>
          </a:p>
        </p:txBody>
      </p:sp>
      <p:sp>
        <p:nvSpPr>
          <p:cNvPr id="278" name="Google Shape;278;p28"/>
          <p:cNvSpPr txBox="1"/>
          <p:nvPr>
            <p:ph idx="1" type="body"/>
          </p:nvPr>
        </p:nvSpPr>
        <p:spPr>
          <a:xfrm>
            <a:off x="990600" y="685800"/>
            <a:ext cx="8153400" cy="6172200"/>
          </a:xfrm>
          <a:prstGeom prst="rect">
            <a:avLst/>
          </a:prstGeom>
          <a:noFill/>
          <a:ln>
            <a:noFill/>
          </a:ln>
        </p:spPr>
        <p:txBody>
          <a:bodyPr anchorCtr="0" anchor="t" bIns="45700" lIns="91425" spcFirstLastPara="1" rIns="91425" wrap="square" tIns="45700">
            <a:normAutofit/>
          </a:bodyPr>
          <a:lstStyle/>
          <a:p>
            <a:pPr indent="-283464" lvl="0" marL="365760" rtl="0" algn="ctr">
              <a:lnSpc>
                <a:spcPct val="100000"/>
              </a:lnSpc>
              <a:spcBef>
                <a:spcPts val="0"/>
              </a:spcBef>
              <a:spcAft>
                <a:spcPts val="0"/>
              </a:spcAft>
              <a:buSzPts val="1920"/>
              <a:buNone/>
            </a:pPr>
            <a:r>
              <a:rPr lang="en-GB" sz="2400">
                <a:solidFill>
                  <a:srgbClr val="0070C0"/>
                </a:solidFill>
              </a:rPr>
              <a:t>Affiliate Marketing</a:t>
            </a:r>
            <a:endParaRPr/>
          </a:p>
          <a:p>
            <a:pPr indent="-283464" lvl="0" marL="365760" rtl="0" algn="l">
              <a:lnSpc>
                <a:spcPct val="100000"/>
              </a:lnSpc>
              <a:spcBef>
                <a:spcPts val="600"/>
              </a:spcBef>
              <a:spcAft>
                <a:spcPts val="0"/>
              </a:spcAft>
              <a:buSzPts val="1920"/>
              <a:buNone/>
            </a:pPr>
            <a:r>
              <a:rPr lang="en-GB" sz="2400"/>
              <a:t>Is a form of online promotion where individuals who </a:t>
            </a:r>
            <a:r>
              <a:rPr lang="en-GB" sz="2400">
                <a:solidFill>
                  <a:srgbClr val="FF0000"/>
                </a:solidFill>
              </a:rPr>
              <a:t>introduce new clients </a:t>
            </a:r>
            <a:r>
              <a:rPr lang="en-GB" sz="2400"/>
              <a:t>to a business are compensated for their efforts. </a:t>
            </a:r>
            <a:endParaRPr/>
          </a:p>
          <a:p>
            <a:pPr indent="-283464" lvl="0" marL="365760" rtl="0" algn="l">
              <a:lnSpc>
                <a:spcPct val="100000"/>
              </a:lnSpc>
              <a:spcBef>
                <a:spcPts val="600"/>
              </a:spcBef>
              <a:spcAft>
                <a:spcPts val="0"/>
              </a:spcAft>
              <a:buSzPts val="1920"/>
              <a:buNone/>
            </a:pPr>
            <a:r>
              <a:rPr lang="en-GB" sz="2400"/>
              <a:t>In digital marketing application, online merchants or advertisers </a:t>
            </a:r>
            <a:r>
              <a:rPr lang="en-GB" sz="2400">
                <a:solidFill>
                  <a:srgbClr val="FF0000"/>
                </a:solidFill>
              </a:rPr>
              <a:t>pay publishers only for results i.e</a:t>
            </a:r>
            <a:r>
              <a:rPr lang="en-GB" sz="2400"/>
              <a:t>. visitor making purchase or filling out a form.</a:t>
            </a:r>
            <a:endParaRPr/>
          </a:p>
          <a:p>
            <a:pPr indent="-283464" lvl="0" marL="365760" rtl="0" algn="l">
              <a:lnSpc>
                <a:spcPct val="100000"/>
              </a:lnSpc>
              <a:spcBef>
                <a:spcPts val="600"/>
              </a:spcBef>
              <a:spcAft>
                <a:spcPts val="0"/>
              </a:spcAft>
              <a:buSzPts val="1920"/>
              <a:buNone/>
            </a:pPr>
            <a:r>
              <a:rPr lang="en-GB" sz="2400">
                <a:solidFill>
                  <a:srgbClr val="FF0000"/>
                </a:solidFill>
              </a:rPr>
              <a:t>	Advantages of Affiliate Marketing</a:t>
            </a:r>
            <a:endParaRPr/>
          </a:p>
          <a:p>
            <a:pPr indent="-237744" lvl="1" marL="640080" rtl="0" algn="l">
              <a:lnSpc>
                <a:spcPct val="100000"/>
              </a:lnSpc>
              <a:spcBef>
                <a:spcPts val="550"/>
              </a:spcBef>
              <a:spcAft>
                <a:spcPts val="0"/>
              </a:spcAft>
              <a:buSzPts val="2000"/>
              <a:buFont typeface="Noto Sans Symbols"/>
              <a:buChar char="❖"/>
            </a:pPr>
            <a:r>
              <a:rPr lang="en-GB" sz="2000"/>
              <a:t>Improved brand awareness: increase exposure</a:t>
            </a:r>
            <a:endParaRPr/>
          </a:p>
          <a:p>
            <a:pPr indent="-237744" lvl="1" marL="640080" rtl="0" algn="l">
              <a:lnSpc>
                <a:spcPct val="100000"/>
              </a:lnSpc>
              <a:spcBef>
                <a:spcPts val="550"/>
              </a:spcBef>
              <a:spcAft>
                <a:spcPts val="0"/>
              </a:spcAft>
              <a:buSzPts val="2000"/>
              <a:buFont typeface="Noto Sans Symbols"/>
              <a:buChar char="❖"/>
            </a:pPr>
            <a:r>
              <a:rPr lang="en-GB" sz="2000"/>
              <a:t>Improved conversion: generates sales </a:t>
            </a:r>
            <a:endParaRPr/>
          </a:p>
          <a:p>
            <a:pPr indent="-237744" lvl="1" marL="640080" rtl="0" algn="l">
              <a:lnSpc>
                <a:spcPct val="100000"/>
              </a:lnSpc>
              <a:spcBef>
                <a:spcPts val="550"/>
              </a:spcBef>
              <a:spcAft>
                <a:spcPts val="0"/>
              </a:spcAft>
              <a:buSzPts val="2000"/>
              <a:buFont typeface="Noto Sans Symbols"/>
              <a:buChar char="❖"/>
            </a:pPr>
            <a:r>
              <a:rPr lang="en-GB" sz="2000"/>
              <a:t>Improved metrics: better accounting for referrals</a:t>
            </a:r>
            <a:endParaRPr/>
          </a:p>
          <a:p>
            <a:pPr indent="-237744" lvl="1" marL="640080" rtl="0" algn="l">
              <a:lnSpc>
                <a:spcPct val="100000"/>
              </a:lnSpc>
              <a:spcBef>
                <a:spcPts val="550"/>
              </a:spcBef>
              <a:spcAft>
                <a:spcPts val="0"/>
              </a:spcAft>
              <a:buSzPts val="2000"/>
              <a:buFont typeface="Noto Sans Symbols"/>
              <a:buChar char="❖"/>
            </a:pPr>
            <a:r>
              <a:rPr lang="en-GB" sz="2000"/>
              <a:t>Improved cost base: reduce duplication of commission</a:t>
            </a:r>
            <a:endParaRPr/>
          </a:p>
          <a:p>
            <a:pPr indent="-237744" lvl="1" marL="640080" rtl="0" algn="l">
              <a:lnSpc>
                <a:spcPct val="100000"/>
              </a:lnSpc>
              <a:spcBef>
                <a:spcPts val="550"/>
              </a:spcBef>
              <a:spcAft>
                <a:spcPts val="0"/>
              </a:spcAft>
              <a:buSzPts val="2000"/>
              <a:buNone/>
            </a:pPr>
            <a:r>
              <a:rPr lang="en-GB" sz="2000">
                <a:solidFill>
                  <a:srgbClr val="FF0000"/>
                </a:solidFill>
              </a:rPr>
              <a:t>Risks with Affiliate Marketing</a:t>
            </a:r>
            <a:endParaRPr/>
          </a:p>
          <a:p>
            <a:pPr indent="-237744" lvl="1" marL="640080" rtl="0" algn="l">
              <a:lnSpc>
                <a:spcPct val="100000"/>
              </a:lnSpc>
              <a:spcBef>
                <a:spcPts val="550"/>
              </a:spcBef>
              <a:spcAft>
                <a:spcPts val="0"/>
              </a:spcAft>
              <a:buSzPts val="2000"/>
              <a:buNone/>
            </a:pPr>
            <a:r>
              <a:rPr lang="en-GB" sz="2000">
                <a:solidFill>
                  <a:srgbClr val="0070C0"/>
                </a:solidFill>
              </a:rPr>
              <a:t>Earning Risks:  </a:t>
            </a:r>
            <a:r>
              <a:rPr lang="en-GB" sz="2000"/>
              <a:t>risk of paying to own generated sales also</a:t>
            </a:r>
            <a:endParaRPr/>
          </a:p>
          <a:p>
            <a:pPr indent="-237744" lvl="1" marL="640080" rtl="0" algn="l">
              <a:lnSpc>
                <a:spcPct val="100000"/>
              </a:lnSpc>
              <a:spcBef>
                <a:spcPts val="550"/>
              </a:spcBef>
              <a:spcAft>
                <a:spcPts val="0"/>
              </a:spcAft>
              <a:buSzPts val="2000"/>
              <a:buNone/>
            </a:pPr>
            <a:r>
              <a:rPr lang="en-GB" sz="2000">
                <a:solidFill>
                  <a:srgbClr val="0070C0"/>
                </a:solidFill>
              </a:rPr>
              <a:t>Cost risks:  </a:t>
            </a:r>
            <a:r>
              <a:rPr lang="en-GB" sz="2000"/>
              <a:t>search cost may go high if not controlled</a:t>
            </a:r>
            <a:endParaRPr/>
          </a:p>
          <a:p>
            <a:pPr indent="-237744" lvl="1" marL="640080" rtl="0" algn="l">
              <a:lnSpc>
                <a:spcPct val="100000"/>
              </a:lnSpc>
              <a:spcBef>
                <a:spcPts val="550"/>
              </a:spcBef>
              <a:spcAft>
                <a:spcPts val="0"/>
              </a:spcAft>
              <a:buSzPts val="2000"/>
              <a:buNone/>
            </a:pPr>
            <a:r>
              <a:rPr lang="en-GB" sz="2000">
                <a:solidFill>
                  <a:srgbClr val="0070C0"/>
                </a:solidFill>
              </a:rPr>
              <a:t>Reputational Risks:  </a:t>
            </a:r>
            <a:r>
              <a:rPr lang="en-GB" sz="2000"/>
              <a:t>risks with the affiliated websites being non-credible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9"/>
          <p:cNvSpPr txBox="1"/>
          <p:nvPr>
            <p:ph type="title"/>
          </p:nvPr>
        </p:nvSpPr>
        <p:spPr>
          <a:xfrm>
            <a:off x="990600" y="0"/>
            <a:ext cx="7943088" cy="685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700"/>
              <a:buFont typeface="Gill Sans"/>
              <a:buNone/>
            </a:pPr>
            <a:r>
              <a:rPr b="1" lang="en-GB" sz="2700">
                <a:solidFill>
                  <a:srgbClr val="C00000"/>
                </a:solidFill>
              </a:rPr>
              <a:t>Second Generation Marketing tools</a:t>
            </a:r>
            <a:endParaRPr b="1" sz="3200">
              <a:solidFill>
                <a:srgbClr val="C00000"/>
              </a:solidFill>
            </a:endParaRPr>
          </a:p>
        </p:txBody>
      </p:sp>
      <p:pic>
        <p:nvPicPr>
          <p:cNvPr id="284" name="Google Shape;284;p29"/>
          <p:cNvPicPr preferRelativeResize="0"/>
          <p:nvPr>
            <p:ph idx="1" type="body"/>
          </p:nvPr>
        </p:nvPicPr>
        <p:blipFill rotWithShape="1">
          <a:blip r:embed="rId3">
            <a:alphaModFix/>
          </a:blip>
          <a:srcRect b="0" l="0" r="0" t="0"/>
          <a:stretch/>
        </p:blipFill>
        <p:spPr>
          <a:xfrm>
            <a:off x="-1" y="609600"/>
            <a:ext cx="9103273" cy="6248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nvSpPr>
        <p:spPr>
          <a:xfrm>
            <a:off x="990600" y="1371600"/>
            <a:ext cx="8153400" cy="4572000"/>
          </a:xfrm>
          <a:prstGeom prst="rect">
            <a:avLst/>
          </a:prstGeom>
          <a:noFill/>
          <a:ln>
            <a:noFill/>
          </a:ln>
        </p:spPr>
        <p:txBody>
          <a:bodyPr anchorCtr="0" anchor="t" bIns="45700" lIns="91425" spcFirstLastPara="1" rIns="91425" wrap="square" tIns="0">
            <a:noAutofit/>
          </a:bodyPr>
          <a:lstStyle/>
          <a:p>
            <a:pPr indent="-152400" lvl="0" marL="0" marR="0" rtl="0" algn="l">
              <a:spcBef>
                <a:spcPts val="0"/>
              </a:spcBef>
              <a:spcAft>
                <a:spcPts val="0"/>
              </a:spcAft>
              <a:buClr>
                <a:schemeClr val="dk1"/>
              </a:buClr>
              <a:buSzPts val="2400"/>
              <a:buFont typeface="Noto Sans Symbols"/>
              <a:buChar char="❑"/>
            </a:pPr>
            <a:r>
              <a:rPr lang="en-GB" sz="2400">
                <a:solidFill>
                  <a:schemeClr val="dk1"/>
                </a:solidFill>
                <a:latin typeface="Verdana"/>
                <a:ea typeface="Verdana"/>
                <a:cs typeface="Verdana"/>
                <a:sym typeface="Verdana"/>
              </a:rPr>
              <a:t>Concept; </a:t>
            </a:r>
            <a:endParaRPr/>
          </a:p>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Verdana"/>
              <a:ea typeface="Verdana"/>
              <a:cs typeface="Verdana"/>
              <a:sym typeface="Verdana"/>
            </a:endParaRPr>
          </a:p>
          <a:p>
            <a:pPr indent="-152400" lvl="0" marL="0" marR="0" rtl="0" algn="l">
              <a:spcBef>
                <a:spcPts val="0"/>
              </a:spcBef>
              <a:spcAft>
                <a:spcPts val="0"/>
              </a:spcAft>
              <a:buClr>
                <a:schemeClr val="dk1"/>
              </a:buClr>
              <a:buSzPts val="2400"/>
              <a:buFont typeface="Noto Sans Symbols"/>
              <a:buChar char="❑"/>
            </a:pPr>
            <a:r>
              <a:rPr lang="en-GB" sz="2400">
                <a:solidFill>
                  <a:schemeClr val="dk1"/>
                </a:solidFill>
                <a:latin typeface="Verdana"/>
                <a:ea typeface="Verdana"/>
                <a:cs typeface="Verdana"/>
                <a:sym typeface="Verdana"/>
              </a:rPr>
              <a:t>Effects of e-business technologies on marketing strategy, customer retention and e-CRM; </a:t>
            </a:r>
            <a:endParaRPr/>
          </a:p>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Verdana"/>
              <a:ea typeface="Verdana"/>
              <a:cs typeface="Verdana"/>
              <a:sym typeface="Verdana"/>
            </a:endParaRPr>
          </a:p>
          <a:p>
            <a:pPr indent="-152400" lvl="0" marL="0" marR="0" rtl="0" algn="l">
              <a:spcBef>
                <a:spcPts val="0"/>
              </a:spcBef>
              <a:spcAft>
                <a:spcPts val="0"/>
              </a:spcAft>
              <a:buClr>
                <a:schemeClr val="dk1"/>
              </a:buClr>
              <a:buSzPts val="2400"/>
              <a:buFont typeface="Noto Sans Symbols"/>
              <a:buChar char="❑"/>
            </a:pPr>
            <a:r>
              <a:rPr lang="en-GB" sz="2400">
                <a:solidFill>
                  <a:schemeClr val="dk1"/>
                </a:solidFill>
                <a:latin typeface="Verdana"/>
                <a:ea typeface="Verdana"/>
                <a:cs typeface="Verdana"/>
                <a:sym typeface="Verdana"/>
              </a:rPr>
              <a:t>Measuring the extent of digital marketing activity; </a:t>
            </a:r>
            <a:endParaRPr/>
          </a:p>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Verdana"/>
              <a:ea typeface="Verdana"/>
              <a:cs typeface="Verdana"/>
              <a:sym typeface="Verdana"/>
            </a:endParaRPr>
          </a:p>
          <a:p>
            <a:pPr indent="-152400" lvl="0" marL="0" marR="0" rtl="0" algn="l">
              <a:spcBef>
                <a:spcPts val="0"/>
              </a:spcBef>
              <a:spcAft>
                <a:spcPts val="0"/>
              </a:spcAft>
              <a:buClr>
                <a:schemeClr val="dk1"/>
              </a:buClr>
              <a:buSzPts val="2400"/>
              <a:buFont typeface="Noto Sans Symbols"/>
              <a:buChar char="❑"/>
            </a:pPr>
            <a:r>
              <a:rPr lang="en-GB" sz="2400">
                <a:solidFill>
                  <a:schemeClr val="dk1"/>
                </a:solidFill>
                <a:latin typeface="Verdana"/>
                <a:ea typeface="Verdana"/>
                <a:cs typeface="Verdana"/>
                <a:sym typeface="Verdana"/>
              </a:rPr>
              <a:t>Market analysis; Digital marketing tools; </a:t>
            </a:r>
            <a:endParaRPr/>
          </a:p>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Verdana"/>
              <a:ea typeface="Verdana"/>
              <a:cs typeface="Verdana"/>
              <a:sym typeface="Verdana"/>
            </a:endParaRPr>
          </a:p>
          <a:p>
            <a:pPr indent="-152400" lvl="0" marL="0" marR="0" rtl="0" algn="l">
              <a:spcBef>
                <a:spcPts val="0"/>
              </a:spcBef>
              <a:spcAft>
                <a:spcPts val="0"/>
              </a:spcAft>
              <a:buClr>
                <a:schemeClr val="dk1"/>
              </a:buClr>
              <a:buSzPts val="2400"/>
              <a:buFont typeface="Noto Sans Symbols"/>
              <a:buChar char="❑"/>
            </a:pPr>
            <a:r>
              <a:rPr lang="en-GB" sz="2400">
                <a:solidFill>
                  <a:schemeClr val="dk1"/>
                </a:solidFill>
                <a:latin typeface="Verdana"/>
                <a:ea typeface="Verdana"/>
                <a:cs typeface="Verdana"/>
                <a:sym typeface="Verdana"/>
              </a:rPr>
              <a:t>Viral marketing.</a:t>
            </a:r>
            <a:endParaRPr/>
          </a:p>
        </p:txBody>
      </p:sp>
      <p:sp>
        <p:nvSpPr>
          <p:cNvPr id="119" name="Google Shape;119;p3"/>
          <p:cNvSpPr txBox="1"/>
          <p:nvPr/>
        </p:nvSpPr>
        <p:spPr>
          <a:xfrm>
            <a:off x="1066800" y="533400"/>
            <a:ext cx="8077200" cy="685800"/>
          </a:xfrm>
          <a:prstGeom prst="rect">
            <a:avLst/>
          </a:prstGeom>
          <a:noFill/>
          <a:ln>
            <a:noFill/>
          </a:ln>
        </p:spPr>
        <p:txBody>
          <a:bodyPr anchorCtr="0" anchor="t" bIns="45700" lIns="91425" spcFirstLastPara="1" rIns="91425" wrap="square" tIns="0">
            <a:normAutofit fontScale="85000" lnSpcReduction="20000"/>
          </a:bodyPr>
          <a:lstStyle/>
          <a:p>
            <a:pPr indent="0" lvl="0" marL="27432" marR="0" rtl="0" algn="ctr">
              <a:lnSpc>
                <a:spcPct val="100000"/>
              </a:lnSpc>
              <a:spcBef>
                <a:spcPts val="0"/>
              </a:spcBef>
              <a:spcAft>
                <a:spcPts val="0"/>
              </a:spcAft>
              <a:buClr>
                <a:schemeClr val="accent1"/>
              </a:buClr>
              <a:buSzPct val="79999"/>
              <a:buFont typeface="Noto Sans Symbols"/>
              <a:buNone/>
            </a:pPr>
            <a:r>
              <a:rPr b="0" i="0" lang="en-GB" sz="2600" u="none" cap="none" strike="noStrike">
                <a:solidFill>
                  <a:srgbClr val="0070C0"/>
                </a:solidFill>
                <a:latin typeface="Gill Sans"/>
                <a:ea typeface="Gill Sans"/>
                <a:cs typeface="Gill Sans"/>
                <a:sym typeface="Gill Sans"/>
              </a:rPr>
              <a:t>Unit – Three</a:t>
            </a:r>
            <a:endParaRPr/>
          </a:p>
          <a:p>
            <a:pPr indent="0" lvl="0" marL="27432" marR="0" rtl="0" algn="ctr">
              <a:spcBef>
                <a:spcPts val="600"/>
              </a:spcBef>
              <a:spcAft>
                <a:spcPts val="0"/>
              </a:spcAft>
              <a:buNone/>
            </a:pPr>
            <a:r>
              <a:rPr lang="en-GB" sz="2600">
                <a:solidFill>
                  <a:srgbClr val="0070C0"/>
                </a:solidFill>
                <a:latin typeface="Gill Sans"/>
                <a:ea typeface="Gill Sans"/>
                <a:cs typeface="Gill Sans"/>
                <a:sym typeface="Gill Sans"/>
              </a:rPr>
              <a:t>Digital Marketing </a:t>
            </a:r>
            <a:endParaRPr sz="2600">
              <a:solidFill>
                <a:srgbClr val="0070C0"/>
              </a:solidFill>
              <a:latin typeface="Gill Sans"/>
              <a:ea typeface="Gill Sans"/>
              <a:cs typeface="Gill Sans"/>
              <a:sym typeface="Gill Sans"/>
            </a:endParaRPr>
          </a:p>
        </p:txBody>
      </p:sp>
      <p:sp>
        <p:nvSpPr>
          <p:cNvPr id="120" name="Google Shape;120;p3"/>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GB"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0"/>
          <p:cNvSpPr txBox="1"/>
          <p:nvPr>
            <p:ph type="title"/>
          </p:nvPr>
        </p:nvSpPr>
        <p:spPr>
          <a:xfrm>
            <a:off x="990600" y="0"/>
            <a:ext cx="7943088" cy="685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700"/>
              <a:buFont typeface="Gill Sans"/>
              <a:buNone/>
            </a:pPr>
            <a:r>
              <a:rPr b="1" lang="en-GB" sz="2700">
                <a:solidFill>
                  <a:srgbClr val="C00000"/>
                </a:solidFill>
              </a:rPr>
              <a:t>Second Generation Marketing Tools</a:t>
            </a:r>
            <a:endParaRPr b="1" sz="3200">
              <a:solidFill>
                <a:srgbClr val="C00000"/>
              </a:solidFill>
            </a:endParaRPr>
          </a:p>
        </p:txBody>
      </p:sp>
      <p:sp>
        <p:nvSpPr>
          <p:cNvPr id="290" name="Google Shape;290;p30"/>
          <p:cNvSpPr txBox="1"/>
          <p:nvPr/>
        </p:nvSpPr>
        <p:spPr>
          <a:xfrm>
            <a:off x="457200" y="457200"/>
            <a:ext cx="8686800" cy="685800"/>
          </a:xfrm>
          <a:prstGeom prst="rect">
            <a:avLst/>
          </a:prstGeom>
          <a:noFill/>
          <a:ln>
            <a:noFill/>
          </a:ln>
        </p:spPr>
        <p:txBody>
          <a:bodyPr anchorCtr="0" anchor="t" bIns="45700" lIns="91425" spcFirstLastPara="1" rIns="91425" wrap="square" tIns="45700">
            <a:normAutofit/>
          </a:bodyPr>
          <a:lstStyle/>
          <a:p>
            <a:pPr indent="0" lvl="1" marL="457200" marR="0" rtl="0" algn="ctr">
              <a:spcBef>
                <a:spcPts val="0"/>
              </a:spcBef>
              <a:spcAft>
                <a:spcPts val="0"/>
              </a:spcAft>
              <a:buNone/>
            </a:pPr>
            <a:r>
              <a:rPr b="0" i="0" lang="en-GB" sz="3200" u="none" cap="none" strike="noStrike">
                <a:solidFill>
                  <a:srgbClr val="0070C0"/>
                </a:solidFill>
                <a:latin typeface="Gill Sans"/>
                <a:ea typeface="Gill Sans"/>
                <a:cs typeface="Gill Sans"/>
                <a:sym typeface="Gill Sans"/>
              </a:rPr>
              <a:t>Viral Marketing</a:t>
            </a:r>
            <a:endParaRPr/>
          </a:p>
        </p:txBody>
      </p:sp>
      <p:sp>
        <p:nvSpPr>
          <p:cNvPr id="291" name="Google Shape;291;p30"/>
          <p:cNvSpPr txBox="1"/>
          <p:nvPr>
            <p:ph idx="1" type="body"/>
          </p:nvPr>
        </p:nvSpPr>
        <p:spPr>
          <a:xfrm>
            <a:off x="914400" y="990600"/>
            <a:ext cx="8229600" cy="5867400"/>
          </a:xfrm>
          <a:prstGeom prst="rect">
            <a:avLst/>
          </a:prstGeom>
          <a:noFill/>
          <a:ln>
            <a:noFill/>
          </a:ln>
        </p:spPr>
        <p:txBody>
          <a:bodyPr anchorCtr="0" anchor="t" bIns="45700" lIns="91425" spcFirstLastPara="1" rIns="91425" wrap="square" tIns="45700">
            <a:normAutofit lnSpcReduction="10000"/>
          </a:bodyPr>
          <a:lstStyle/>
          <a:p>
            <a:pPr indent="-283464" lvl="0" marL="365760" rtl="0" algn="l">
              <a:lnSpc>
                <a:spcPct val="100000"/>
              </a:lnSpc>
              <a:spcBef>
                <a:spcPts val="0"/>
              </a:spcBef>
              <a:spcAft>
                <a:spcPts val="0"/>
              </a:spcAft>
              <a:buSzPts val="1600"/>
              <a:buNone/>
            </a:pPr>
            <a:r>
              <a:t/>
            </a:r>
            <a:endParaRPr sz="2000"/>
          </a:p>
          <a:p>
            <a:pPr indent="-283464" lvl="0" marL="365760" rtl="0" algn="l">
              <a:lnSpc>
                <a:spcPct val="100000"/>
              </a:lnSpc>
              <a:spcBef>
                <a:spcPts val="600"/>
              </a:spcBef>
              <a:spcAft>
                <a:spcPts val="0"/>
              </a:spcAft>
              <a:buSzPts val="1600"/>
              <a:buNone/>
            </a:pPr>
            <a:r>
              <a:rPr lang="en-GB" sz="2000">
                <a:solidFill>
                  <a:srgbClr val="C00000"/>
                </a:solidFill>
              </a:rPr>
              <a:t>Viral marketing: </a:t>
            </a:r>
            <a:endParaRPr/>
          </a:p>
          <a:p>
            <a:pPr indent="-283464" lvl="0" marL="365760" rtl="0" algn="l">
              <a:lnSpc>
                <a:spcPct val="100000"/>
              </a:lnSpc>
              <a:spcBef>
                <a:spcPts val="600"/>
              </a:spcBef>
              <a:spcAft>
                <a:spcPts val="0"/>
              </a:spcAft>
              <a:buSzPts val="1600"/>
              <a:buNone/>
            </a:pPr>
            <a:r>
              <a:t/>
            </a:r>
            <a:endParaRPr sz="2000"/>
          </a:p>
          <a:p>
            <a:pPr indent="-283464" lvl="0" marL="365760" rtl="0" algn="l">
              <a:lnSpc>
                <a:spcPct val="100000"/>
              </a:lnSpc>
              <a:spcBef>
                <a:spcPts val="600"/>
              </a:spcBef>
              <a:spcAft>
                <a:spcPts val="0"/>
              </a:spcAft>
              <a:buSzPts val="1600"/>
              <a:buNone/>
            </a:pPr>
            <a:r>
              <a:rPr lang="en-GB" sz="2000"/>
              <a:t>“A mechanism that facilitates and encourages people to pass along a marketing message voluntarily.”</a:t>
            </a:r>
            <a:endParaRPr/>
          </a:p>
          <a:p>
            <a:pPr indent="-283464" lvl="0" marL="365760" rtl="0" algn="l">
              <a:lnSpc>
                <a:spcPct val="100000"/>
              </a:lnSpc>
              <a:spcBef>
                <a:spcPts val="600"/>
              </a:spcBef>
              <a:spcAft>
                <a:spcPts val="0"/>
              </a:spcAft>
              <a:buSzPts val="1520"/>
              <a:buNone/>
            </a:pPr>
            <a:r>
              <a:t/>
            </a:r>
            <a:endParaRPr sz="1900"/>
          </a:p>
          <a:p>
            <a:pPr indent="-283464" lvl="0" marL="365760" rtl="0" algn="l">
              <a:lnSpc>
                <a:spcPct val="100000"/>
              </a:lnSpc>
              <a:spcBef>
                <a:spcPts val="600"/>
              </a:spcBef>
              <a:spcAft>
                <a:spcPts val="0"/>
              </a:spcAft>
              <a:buSzPts val="1520"/>
              <a:buNone/>
            </a:pPr>
            <a:r>
              <a:t/>
            </a:r>
            <a:endParaRPr sz="1900"/>
          </a:p>
          <a:p>
            <a:pPr indent="-283464" lvl="0" marL="365760" rtl="0" algn="l">
              <a:lnSpc>
                <a:spcPct val="100000"/>
              </a:lnSpc>
              <a:spcBef>
                <a:spcPts val="600"/>
              </a:spcBef>
              <a:spcAft>
                <a:spcPts val="0"/>
              </a:spcAft>
              <a:buSzPts val="1920"/>
              <a:buNone/>
            </a:pPr>
            <a:r>
              <a:rPr lang="en-GB" sz="2400"/>
              <a:t>Term is Attributed to Professor Jeffrey Rayport, 1995 of Harvard Business school</a:t>
            </a:r>
            <a:endParaRPr/>
          </a:p>
          <a:p>
            <a:pPr indent="-283464" lvl="1" marL="365760" rtl="0" algn="l">
              <a:lnSpc>
                <a:spcPct val="100000"/>
              </a:lnSpc>
              <a:spcBef>
                <a:spcPts val="600"/>
              </a:spcBef>
              <a:spcAft>
                <a:spcPts val="0"/>
              </a:spcAft>
              <a:buSzPts val="1920"/>
              <a:buNone/>
            </a:pPr>
            <a:r>
              <a:t/>
            </a:r>
            <a:endParaRPr b="1" sz="2400">
              <a:solidFill>
                <a:srgbClr val="C00000"/>
              </a:solidFill>
            </a:endParaRPr>
          </a:p>
          <a:p>
            <a:pPr indent="-283464" lvl="1" marL="365760" rtl="0" algn="l">
              <a:lnSpc>
                <a:spcPct val="100000"/>
              </a:lnSpc>
              <a:spcBef>
                <a:spcPts val="600"/>
              </a:spcBef>
              <a:spcAft>
                <a:spcPts val="0"/>
              </a:spcAft>
              <a:buSzPts val="1920"/>
              <a:buNone/>
            </a:pPr>
            <a:r>
              <a:rPr b="1" lang="en-GB" sz="2400">
                <a:solidFill>
                  <a:srgbClr val="C00000"/>
                </a:solidFill>
              </a:rPr>
              <a:t>Example: </a:t>
            </a:r>
            <a:r>
              <a:rPr lang="en-GB" sz="2400"/>
              <a:t>Just 10 emails sent to friends for given reasons results insignificant number of forwarding. </a:t>
            </a:r>
            <a:endParaRPr sz="2000"/>
          </a:p>
          <a:p>
            <a:pPr indent="-283464" lvl="0" marL="365760" rtl="0" algn="l">
              <a:lnSpc>
                <a:spcPct val="100000"/>
              </a:lnSpc>
              <a:spcBef>
                <a:spcPts val="600"/>
              </a:spcBef>
              <a:spcAft>
                <a:spcPts val="0"/>
              </a:spcAft>
              <a:buSzPts val="1920"/>
              <a:buNone/>
            </a:pPr>
            <a:r>
              <a:t/>
            </a:r>
            <a:endParaRPr b="1" sz="2400">
              <a:solidFill>
                <a:srgbClr val="0070C0"/>
              </a:solidFill>
            </a:endParaRPr>
          </a:p>
          <a:p>
            <a:pPr indent="-283464" lvl="0" marL="365760" rtl="0" algn="l">
              <a:lnSpc>
                <a:spcPct val="100000"/>
              </a:lnSpc>
              <a:spcBef>
                <a:spcPts val="600"/>
              </a:spcBef>
              <a:spcAft>
                <a:spcPts val="0"/>
              </a:spcAft>
              <a:buSzPts val="1920"/>
              <a:buNone/>
            </a:pPr>
            <a:r>
              <a:rPr b="1" lang="en-GB" sz="2400">
                <a:solidFill>
                  <a:srgbClr val="0070C0"/>
                </a:solidFill>
              </a:rPr>
              <a:t>Objective: </a:t>
            </a:r>
            <a:r>
              <a:rPr lang="en-GB" sz="2400"/>
              <a:t>identify highly socially networked individuals who are capable and willing to pass a message along.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1"/>
          <p:cNvSpPr txBox="1"/>
          <p:nvPr>
            <p:ph type="title"/>
          </p:nvPr>
        </p:nvSpPr>
        <p:spPr>
          <a:xfrm>
            <a:off x="990600" y="0"/>
            <a:ext cx="7943088" cy="685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700"/>
              <a:buFont typeface="Gill Sans"/>
              <a:buNone/>
            </a:pPr>
            <a:r>
              <a:rPr b="1" lang="en-GB" sz="2700">
                <a:solidFill>
                  <a:srgbClr val="C00000"/>
                </a:solidFill>
              </a:rPr>
              <a:t>Second Generation Marketing Tools</a:t>
            </a:r>
            <a:endParaRPr b="1" sz="3200">
              <a:solidFill>
                <a:srgbClr val="C00000"/>
              </a:solidFill>
            </a:endParaRPr>
          </a:p>
        </p:txBody>
      </p:sp>
      <p:sp>
        <p:nvSpPr>
          <p:cNvPr id="297" name="Google Shape;297;p31"/>
          <p:cNvSpPr txBox="1"/>
          <p:nvPr/>
        </p:nvSpPr>
        <p:spPr>
          <a:xfrm>
            <a:off x="457200" y="457200"/>
            <a:ext cx="8686800" cy="685800"/>
          </a:xfrm>
          <a:prstGeom prst="rect">
            <a:avLst/>
          </a:prstGeom>
          <a:noFill/>
          <a:ln>
            <a:noFill/>
          </a:ln>
        </p:spPr>
        <p:txBody>
          <a:bodyPr anchorCtr="0" anchor="t" bIns="45700" lIns="91425" spcFirstLastPara="1" rIns="91425" wrap="square" tIns="45700">
            <a:normAutofit/>
          </a:bodyPr>
          <a:lstStyle/>
          <a:p>
            <a:pPr indent="0" lvl="1" marL="457200" marR="0" rtl="0" algn="ctr">
              <a:spcBef>
                <a:spcPts val="0"/>
              </a:spcBef>
              <a:spcAft>
                <a:spcPts val="0"/>
              </a:spcAft>
              <a:buNone/>
            </a:pPr>
            <a:r>
              <a:rPr b="0" i="0" lang="en-GB" sz="3200" u="none" cap="none" strike="noStrike">
                <a:solidFill>
                  <a:srgbClr val="0070C0"/>
                </a:solidFill>
                <a:latin typeface="Gill Sans"/>
                <a:ea typeface="Gill Sans"/>
                <a:cs typeface="Gill Sans"/>
                <a:sym typeface="Gill Sans"/>
              </a:rPr>
              <a:t>Viral Marketing</a:t>
            </a:r>
            <a:endParaRPr/>
          </a:p>
        </p:txBody>
      </p:sp>
      <p:sp>
        <p:nvSpPr>
          <p:cNvPr id="298" name="Google Shape;298;p31"/>
          <p:cNvSpPr txBox="1"/>
          <p:nvPr>
            <p:ph idx="1" type="body"/>
          </p:nvPr>
        </p:nvSpPr>
        <p:spPr>
          <a:xfrm>
            <a:off x="914400" y="990600"/>
            <a:ext cx="8229600" cy="5867400"/>
          </a:xfrm>
          <a:prstGeom prst="rect">
            <a:avLst/>
          </a:prstGeom>
          <a:noFill/>
          <a:ln>
            <a:noFill/>
          </a:ln>
        </p:spPr>
        <p:txBody>
          <a:bodyPr anchorCtr="0" anchor="t" bIns="45700" lIns="91425" spcFirstLastPara="1" rIns="91425" wrap="square" tIns="45700">
            <a:normAutofit lnSpcReduction="10000"/>
          </a:bodyPr>
          <a:lstStyle/>
          <a:p>
            <a:pPr indent="-283464" lvl="0" marL="365760" rtl="0" algn="l">
              <a:lnSpc>
                <a:spcPct val="100000"/>
              </a:lnSpc>
              <a:spcBef>
                <a:spcPts val="0"/>
              </a:spcBef>
              <a:spcAft>
                <a:spcPts val="0"/>
              </a:spcAft>
              <a:buSzPts val="1440"/>
              <a:buNone/>
            </a:pPr>
            <a:r>
              <a:rPr b="1" lang="en-GB" sz="1800">
                <a:solidFill>
                  <a:srgbClr val="C00000"/>
                </a:solidFill>
              </a:rPr>
              <a:t>Six rules of Viral Marketing</a:t>
            </a:r>
            <a:endParaRPr b="1" sz="1600">
              <a:solidFill>
                <a:srgbClr val="C00000"/>
              </a:solidFill>
            </a:endParaRPr>
          </a:p>
          <a:p>
            <a:pPr indent="-283464" lvl="0" marL="365760" rtl="0" algn="l">
              <a:lnSpc>
                <a:spcPct val="100000"/>
              </a:lnSpc>
              <a:spcBef>
                <a:spcPts val="600"/>
              </a:spcBef>
              <a:spcAft>
                <a:spcPts val="0"/>
              </a:spcAft>
              <a:buSzPts val="1920"/>
              <a:buChar char="⚫"/>
            </a:pPr>
            <a:r>
              <a:rPr lang="en-GB" sz="2400">
                <a:solidFill>
                  <a:srgbClr val="0070C0"/>
                </a:solidFill>
              </a:rPr>
              <a:t>Stealth is the essence of market entry: </a:t>
            </a:r>
            <a:r>
              <a:rPr lang="en-GB" sz="2400"/>
              <a:t>Unusual product placements or contexts</a:t>
            </a:r>
            <a:endParaRPr/>
          </a:p>
          <a:p>
            <a:pPr indent="-283464" lvl="0" marL="365760" rtl="0" algn="l">
              <a:lnSpc>
                <a:spcPct val="100000"/>
              </a:lnSpc>
              <a:spcBef>
                <a:spcPts val="600"/>
              </a:spcBef>
              <a:spcAft>
                <a:spcPts val="0"/>
              </a:spcAft>
              <a:buSzPts val="1920"/>
              <a:buChar char="⚫"/>
            </a:pPr>
            <a:r>
              <a:rPr lang="en-GB" sz="2400">
                <a:solidFill>
                  <a:srgbClr val="0070C0"/>
                </a:solidFill>
              </a:rPr>
              <a:t>What’s up front is free – payment comes later: </a:t>
            </a:r>
            <a:r>
              <a:rPr lang="en-GB" sz="2400"/>
              <a:t> free software with limited range of functions. </a:t>
            </a:r>
            <a:endParaRPr/>
          </a:p>
          <a:p>
            <a:pPr indent="-283464" lvl="0" marL="365760" rtl="0" algn="l">
              <a:lnSpc>
                <a:spcPct val="100000"/>
              </a:lnSpc>
              <a:spcBef>
                <a:spcPts val="600"/>
              </a:spcBef>
              <a:spcAft>
                <a:spcPts val="0"/>
              </a:spcAft>
              <a:buSzPts val="1920"/>
              <a:buChar char="⚫"/>
            </a:pPr>
            <a:r>
              <a:rPr lang="en-GB" sz="2400">
                <a:solidFill>
                  <a:srgbClr val="0070C0"/>
                </a:solidFill>
              </a:rPr>
              <a:t>Let the behaviours of the target community carry the message</a:t>
            </a:r>
            <a:r>
              <a:rPr lang="en-GB" sz="2400"/>
              <a:t>:  Chance to meet/talk/ take picture sports celebrity when sold tickets by fans </a:t>
            </a:r>
            <a:endParaRPr/>
          </a:p>
          <a:p>
            <a:pPr indent="-283464" lvl="0" marL="365760" rtl="0" algn="l">
              <a:lnSpc>
                <a:spcPct val="100000"/>
              </a:lnSpc>
              <a:spcBef>
                <a:spcPts val="600"/>
              </a:spcBef>
              <a:spcAft>
                <a:spcPts val="0"/>
              </a:spcAft>
              <a:buSzPts val="1920"/>
              <a:buChar char="⚫"/>
            </a:pPr>
            <a:r>
              <a:rPr lang="en-GB" sz="2400">
                <a:solidFill>
                  <a:srgbClr val="0070C0"/>
                </a:solidFill>
              </a:rPr>
              <a:t>Look like a host, not a message:  </a:t>
            </a:r>
            <a:r>
              <a:rPr lang="en-GB" sz="2400"/>
              <a:t>be a part of the message; eg. Nike: Just Do It,  Being Human, </a:t>
            </a:r>
            <a:endParaRPr/>
          </a:p>
          <a:p>
            <a:pPr indent="-283464" lvl="0" marL="365760" rtl="0" algn="l">
              <a:lnSpc>
                <a:spcPct val="100000"/>
              </a:lnSpc>
              <a:spcBef>
                <a:spcPts val="600"/>
              </a:spcBef>
              <a:spcAft>
                <a:spcPts val="0"/>
              </a:spcAft>
              <a:buSzPts val="1920"/>
              <a:buChar char="⚫"/>
            </a:pPr>
            <a:r>
              <a:rPr lang="en-GB" sz="2400">
                <a:solidFill>
                  <a:srgbClr val="0070C0"/>
                </a:solidFill>
              </a:rPr>
              <a:t>Exploit the strength of ‘weak ties’:</a:t>
            </a:r>
            <a:r>
              <a:rPr lang="en-GB" sz="2400"/>
              <a:t> Spread messages with individuals having weaker social ties</a:t>
            </a:r>
            <a:endParaRPr/>
          </a:p>
          <a:p>
            <a:pPr indent="-283464" lvl="0" marL="365760" rtl="0" algn="l">
              <a:lnSpc>
                <a:spcPct val="100000"/>
              </a:lnSpc>
              <a:spcBef>
                <a:spcPts val="600"/>
              </a:spcBef>
              <a:spcAft>
                <a:spcPts val="0"/>
              </a:spcAft>
              <a:buSzPts val="1920"/>
              <a:buChar char="⚫"/>
            </a:pPr>
            <a:r>
              <a:rPr lang="en-GB" sz="2400">
                <a:solidFill>
                  <a:srgbClr val="0070C0"/>
                </a:solidFill>
              </a:rPr>
              <a:t>Invest to reach the tipping point:  </a:t>
            </a:r>
            <a:r>
              <a:rPr lang="en-GB" sz="2400"/>
              <a:t>e-business sites reach faster than conventional channel if used proper channel. Normally half of the most popular content on youtube is commercial in nature.</a:t>
            </a:r>
            <a:endParaRPr/>
          </a:p>
          <a:p>
            <a:pPr indent="-152399" lvl="2" marL="886967" rtl="0" algn="l">
              <a:lnSpc>
                <a:spcPct val="100000"/>
              </a:lnSpc>
              <a:spcBef>
                <a:spcPts val="240"/>
              </a:spcBef>
              <a:spcAft>
                <a:spcPts val="0"/>
              </a:spcAft>
              <a:buSzPts val="1200"/>
              <a:buNone/>
            </a:pPr>
            <a:r>
              <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txBox="1"/>
          <p:nvPr>
            <p:ph type="title"/>
          </p:nvPr>
        </p:nvSpPr>
        <p:spPr>
          <a:xfrm>
            <a:off x="1295400" y="152400"/>
            <a:ext cx="7498080" cy="4111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Gill Sans"/>
              <a:buNone/>
            </a:pPr>
            <a:r>
              <a:rPr lang="en-GB">
                <a:solidFill>
                  <a:srgbClr val="FF0000"/>
                </a:solidFill>
              </a:rPr>
              <a:t>Discussion questions/ Assignments</a:t>
            </a:r>
            <a:endParaRPr>
              <a:solidFill>
                <a:srgbClr val="FF0000"/>
              </a:solidFill>
            </a:endParaRPr>
          </a:p>
        </p:txBody>
      </p:sp>
      <p:sp>
        <p:nvSpPr>
          <p:cNvPr id="304" name="Google Shape;304;p32"/>
          <p:cNvSpPr txBox="1"/>
          <p:nvPr>
            <p:ph idx="1" type="body"/>
          </p:nvPr>
        </p:nvSpPr>
        <p:spPr>
          <a:xfrm>
            <a:off x="990600" y="762000"/>
            <a:ext cx="8153400" cy="6096000"/>
          </a:xfrm>
          <a:prstGeom prst="rect">
            <a:avLst/>
          </a:prstGeom>
          <a:noFill/>
          <a:ln>
            <a:noFill/>
          </a:ln>
        </p:spPr>
        <p:txBody>
          <a:bodyPr anchorCtr="0" anchor="t" bIns="45700" lIns="91425" spcFirstLastPara="1" rIns="91425" wrap="square" tIns="45700">
            <a:normAutofit/>
          </a:bodyPr>
          <a:lstStyle/>
          <a:p>
            <a:pPr indent="-514350" lvl="0" marL="596646" rtl="0" algn="l">
              <a:lnSpc>
                <a:spcPct val="100000"/>
              </a:lnSpc>
              <a:spcBef>
                <a:spcPts val="0"/>
              </a:spcBef>
              <a:spcAft>
                <a:spcPts val="0"/>
              </a:spcAft>
              <a:buSzPts val="1600"/>
              <a:buFont typeface="Gill Sans"/>
              <a:buAutoNum type="arabicPeriod"/>
            </a:pPr>
            <a:r>
              <a:rPr b="1" lang="en-GB" sz="2000"/>
              <a:t>“Digital Marketing leveraged more opportunities in Marketing” critically discuss.</a:t>
            </a:r>
            <a:endParaRPr/>
          </a:p>
          <a:p>
            <a:pPr indent="-514350" lvl="0" marL="596646" rtl="0" algn="l">
              <a:lnSpc>
                <a:spcPct val="100000"/>
              </a:lnSpc>
              <a:spcBef>
                <a:spcPts val="600"/>
              </a:spcBef>
              <a:spcAft>
                <a:spcPts val="0"/>
              </a:spcAft>
              <a:buSzPts val="1600"/>
              <a:buFont typeface="Gill Sans"/>
              <a:buAutoNum type="arabicPeriod"/>
            </a:pPr>
            <a:r>
              <a:rPr b="1" lang="en-GB" sz="2000"/>
              <a:t>How marketers use DM in advertising to create profit.</a:t>
            </a:r>
            <a:endParaRPr/>
          </a:p>
          <a:p>
            <a:pPr indent="-514350" lvl="0" marL="596646" rtl="0" algn="l">
              <a:lnSpc>
                <a:spcPct val="100000"/>
              </a:lnSpc>
              <a:spcBef>
                <a:spcPts val="600"/>
              </a:spcBef>
              <a:spcAft>
                <a:spcPts val="0"/>
              </a:spcAft>
              <a:buSzPts val="1600"/>
              <a:buFont typeface="Gill Sans"/>
              <a:buAutoNum type="arabicPeriod"/>
            </a:pPr>
            <a:r>
              <a:rPr b="1" lang="en-GB" sz="2000"/>
              <a:t>What is difference between market driven and driving market approaches of marketing.</a:t>
            </a:r>
            <a:endParaRPr/>
          </a:p>
          <a:p>
            <a:pPr indent="-514350" lvl="0" marL="596646" rtl="0" algn="l">
              <a:lnSpc>
                <a:spcPct val="100000"/>
              </a:lnSpc>
              <a:spcBef>
                <a:spcPts val="600"/>
              </a:spcBef>
              <a:spcAft>
                <a:spcPts val="0"/>
              </a:spcAft>
              <a:buSzPts val="1600"/>
              <a:buFont typeface="Gill Sans"/>
              <a:buAutoNum type="arabicPeriod"/>
            </a:pPr>
            <a:r>
              <a:rPr b="1" lang="en-GB" sz="2000"/>
              <a:t>What are the effects of e-business technologies in marketing strategies.</a:t>
            </a:r>
            <a:endParaRPr/>
          </a:p>
          <a:p>
            <a:pPr indent="-514350" lvl="0" marL="596646" rtl="0" algn="l">
              <a:lnSpc>
                <a:spcPct val="100000"/>
              </a:lnSpc>
              <a:spcBef>
                <a:spcPts val="600"/>
              </a:spcBef>
              <a:spcAft>
                <a:spcPts val="0"/>
              </a:spcAft>
              <a:buSzPts val="1600"/>
              <a:buFont typeface="Gill Sans"/>
              <a:buAutoNum type="arabicPeriod"/>
            </a:pPr>
            <a:r>
              <a:rPr b="1" lang="en-GB" sz="2000"/>
              <a:t>What are prominent impediments of DM tools?</a:t>
            </a:r>
            <a:endParaRPr/>
          </a:p>
          <a:p>
            <a:pPr indent="-514350" lvl="0" marL="596646" rtl="0" algn="l">
              <a:lnSpc>
                <a:spcPct val="100000"/>
              </a:lnSpc>
              <a:spcBef>
                <a:spcPts val="600"/>
              </a:spcBef>
              <a:spcAft>
                <a:spcPts val="0"/>
              </a:spcAft>
              <a:buSzPts val="1600"/>
              <a:buFont typeface="Gill Sans"/>
              <a:buAutoNum type="arabicPeriod"/>
            </a:pPr>
            <a:r>
              <a:rPr b="1" lang="en-GB" sz="2000"/>
              <a:t>Do e-business technologies help in customer retention and e-CRM? If yes explain with arguments.</a:t>
            </a:r>
            <a:endParaRPr/>
          </a:p>
          <a:p>
            <a:pPr indent="-514350" lvl="0" marL="596646" rtl="0" algn="l">
              <a:lnSpc>
                <a:spcPct val="100000"/>
              </a:lnSpc>
              <a:spcBef>
                <a:spcPts val="600"/>
              </a:spcBef>
              <a:spcAft>
                <a:spcPts val="0"/>
              </a:spcAft>
              <a:buSzPts val="1600"/>
              <a:buFont typeface="Gill Sans"/>
              <a:buAutoNum type="arabicPeriod"/>
            </a:pPr>
            <a:r>
              <a:rPr b="1" lang="en-GB" sz="2000"/>
              <a:t> Describe first generations of DM tools with examples.</a:t>
            </a:r>
            <a:endParaRPr/>
          </a:p>
          <a:p>
            <a:pPr indent="-514350" lvl="0" marL="596646" rtl="0" algn="l">
              <a:lnSpc>
                <a:spcPct val="100000"/>
              </a:lnSpc>
              <a:spcBef>
                <a:spcPts val="600"/>
              </a:spcBef>
              <a:spcAft>
                <a:spcPts val="0"/>
              </a:spcAft>
              <a:buSzPts val="1600"/>
              <a:buFont typeface="Gill Sans"/>
              <a:buAutoNum type="arabicPeriod"/>
            </a:pPr>
            <a:r>
              <a:rPr b="1" lang="en-GB" sz="2000"/>
              <a:t>Viral marketing is being more effective tool of marketing using e-business technologies.  Explain.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nvSpPr>
        <p:spPr>
          <a:xfrm>
            <a:off x="990600" y="1371600"/>
            <a:ext cx="8153400" cy="51054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GB" sz="2000">
                <a:solidFill>
                  <a:srgbClr val="FF0000"/>
                </a:solidFill>
                <a:latin typeface="Verdana"/>
                <a:ea typeface="Verdana"/>
                <a:cs typeface="Verdana"/>
                <a:sym typeface="Verdana"/>
              </a:rPr>
              <a:t>Concept</a:t>
            </a:r>
            <a:endParaRPr/>
          </a:p>
          <a:p>
            <a:pPr indent="0" lvl="0" marL="0" marR="0" rtl="0" algn="l">
              <a:spcBef>
                <a:spcPts val="0"/>
              </a:spcBef>
              <a:spcAft>
                <a:spcPts val="0"/>
              </a:spcAft>
              <a:buNone/>
            </a:pPr>
            <a:r>
              <a:t/>
            </a:r>
            <a:endParaRPr b="1" sz="1800">
              <a:solidFill>
                <a:srgbClr val="FF0000"/>
              </a:solidFill>
              <a:latin typeface="Verdana"/>
              <a:ea typeface="Verdana"/>
              <a:cs typeface="Verdana"/>
              <a:sym typeface="Verdana"/>
            </a:endParaRPr>
          </a:p>
          <a:p>
            <a:pPr indent="-114300" lvl="0" marL="0" marR="0" rtl="0" algn="l">
              <a:spcBef>
                <a:spcPts val="0"/>
              </a:spcBef>
              <a:spcAft>
                <a:spcPts val="0"/>
              </a:spcAft>
              <a:buClr>
                <a:schemeClr val="dk1"/>
              </a:buClr>
              <a:buSzPts val="1800"/>
              <a:buFont typeface="Noto Sans Symbols"/>
              <a:buChar char="🡺"/>
            </a:pPr>
            <a:r>
              <a:rPr b="1" lang="en-GB" sz="1800">
                <a:solidFill>
                  <a:schemeClr val="dk1"/>
                </a:solidFill>
                <a:latin typeface="Verdana"/>
                <a:ea typeface="Verdana"/>
                <a:cs typeface="Verdana"/>
                <a:sym typeface="Verdana"/>
              </a:rPr>
              <a:t>ICT created opportunities and challenges in (e)-business.</a:t>
            </a:r>
            <a:endParaRPr/>
          </a:p>
          <a:p>
            <a:pPr indent="0" lvl="0" marL="0" marR="0" rtl="0" algn="l">
              <a:spcBef>
                <a:spcPts val="0"/>
              </a:spcBef>
              <a:spcAft>
                <a:spcPts val="0"/>
              </a:spcAft>
              <a:buClr>
                <a:schemeClr val="dk1"/>
              </a:buClr>
              <a:buSzPts val="1800"/>
              <a:buFont typeface="Noto Sans Symbols"/>
              <a:buNone/>
            </a:pPr>
            <a:r>
              <a:t/>
            </a:r>
            <a:endParaRPr b="1" sz="1800">
              <a:solidFill>
                <a:schemeClr val="dk1"/>
              </a:solidFill>
              <a:latin typeface="Verdana"/>
              <a:ea typeface="Verdana"/>
              <a:cs typeface="Verdana"/>
              <a:sym typeface="Verdana"/>
            </a:endParaRPr>
          </a:p>
          <a:p>
            <a:pPr indent="-114300" lvl="0" marL="0" marR="0" rtl="0" algn="l">
              <a:spcBef>
                <a:spcPts val="0"/>
              </a:spcBef>
              <a:spcAft>
                <a:spcPts val="0"/>
              </a:spcAft>
              <a:buClr>
                <a:schemeClr val="dk1"/>
              </a:buClr>
              <a:buSzPts val="1800"/>
              <a:buFont typeface="Noto Sans Symbols"/>
              <a:buChar char="🡺"/>
            </a:pPr>
            <a:r>
              <a:rPr b="1" lang="en-GB" sz="1800">
                <a:solidFill>
                  <a:schemeClr val="dk1"/>
                </a:solidFill>
                <a:latin typeface="Verdana"/>
                <a:ea typeface="Verdana"/>
                <a:cs typeface="Verdana"/>
                <a:sym typeface="Verdana"/>
              </a:rPr>
              <a:t> Digital marketing techniques are </a:t>
            </a:r>
            <a:r>
              <a:rPr b="1" lang="en-GB" sz="1800">
                <a:solidFill>
                  <a:srgbClr val="C00000"/>
                </a:solidFill>
                <a:latin typeface="Verdana"/>
                <a:ea typeface="Verdana"/>
                <a:cs typeface="Verdana"/>
                <a:sym typeface="Verdana"/>
              </a:rPr>
              <a:t>evolving in such a rapid pace </a:t>
            </a:r>
            <a:r>
              <a:rPr b="1" lang="en-GB" sz="1800">
                <a:solidFill>
                  <a:schemeClr val="dk1"/>
                </a:solidFill>
                <a:latin typeface="Verdana"/>
                <a:ea typeface="Verdana"/>
                <a:cs typeface="Verdana"/>
                <a:sym typeface="Verdana"/>
              </a:rPr>
              <a:t>that </a:t>
            </a:r>
            <a:r>
              <a:rPr b="1" lang="en-GB" sz="1800">
                <a:solidFill>
                  <a:srgbClr val="0070C0"/>
                </a:solidFill>
                <a:latin typeface="Verdana"/>
                <a:ea typeface="Verdana"/>
                <a:cs typeface="Verdana"/>
                <a:sym typeface="Verdana"/>
              </a:rPr>
              <a:t>trial and error experimentation </a:t>
            </a:r>
            <a:r>
              <a:rPr b="1" lang="en-GB" sz="1800">
                <a:solidFill>
                  <a:schemeClr val="dk1"/>
                </a:solidFill>
                <a:latin typeface="Verdana"/>
                <a:ea typeface="Verdana"/>
                <a:cs typeface="Verdana"/>
                <a:sym typeface="Verdana"/>
              </a:rPr>
              <a:t>is the order of the day.  For example: launch of new advertisement system, products from face book, youtube, own web sites etc.</a:t>
            </a:r>
            <a:endParaRPr/>
          </a:p>
          <a:p>
            <a:pPr indent="0" lvl="0" marL="0" marR="0" rtl="0" algn="l">
              <a:spcBef>
                <a:spcPts val="0"/>
              </a:spcBef>
              <a:spcAft>
                <a:spcPts val="0"/>
              </a:spcAft>
              <a:buClr>
                <a:schemeClr val="dk1"/>
              </a:buClr>
              <a:buSzPts val="1800"/>
              <a:buFont typeface="Noto Sans Symbols"/>
              <a:buNone/>
            </a:pPr>
            <a:r>
              <a:t/>
            </a:r>
            <a:endParaRPr b="1" sz="1800">
              <a:solidFill>
                <a:schemeClr val="dk1"/>
              </a:solidFill>
              <a:latin typeface="Verdana"/>
              <a:ea typeface="Verdana"/>
              <a:cs typeface="Verdana"/>
              <a:sym typeface="Verdana"/>
            </a:endParaRPr>
          </a:p>
          <a:p>
            <a:pPr indent="0" lvl="0" marL="0" marR="0" rtl="0" algn="l">
              <a:spcBef>
                <a:spcPts val="0"/>
              </a:spcBef>
              <a:spcAft>
                <a:spcPts val="0"/>
              </a:spcAft>
              <a:buNone/>
            </a:pPr>
            <a:r>
              <a:rPr b="1" lang="en-GB" sz="2000">
                <a:solidFill>
                  <a:srgbClr val="FF0000"/>
                </a:solidFill>
                <a:latin typeface="Verdana"/>
                <a:ea typeface="Verdana"/>
                <a:cs typeface="Verdana"/>
                <a:sym typeface="Verdana"/>
              </a:rPr>
              <a:t>Significance?</a:t>
            </a:r>
            <a:endParaRPr b="1" sz="1800">
              <a:solidFill>
                <a:srgbClr val="FF0000"/>
              </a:solidFill>
              <a:latin typeface="Verdana"/>
              <a:ea typeface="Verdana"/>
              <a:cs typeface="Verdana"/>
              <a:sym typeface="Verdana"/>
            </a:endParaRPr>
          </a:p>
          <a:p>
            <a:pPr indent="-114300" lvl="0" marL="0" marR="0" rtl="0" algn="l">
              <a:spcBef>
                <a:spcPts val="0"/>
              </a:spcBef>
              <a:spcAft>
                <a:spcPts val="0"/>
              </a:spcAft>
              <a:buClr>
                <a:schemeClr val="dk1"/>
              </a:buClr>
              <a:buSzPts val="1800"/>
              <a:buFont typeface="Noto Sans Symbols"/>
              <a:buChar char="🡺"/>
            </a:pPr>
            <a:r>
              <a:rPr b="1" lang="en-GB" sz="1800">
                <a:solidFill>
                  <a:schemeClr val="dk1"/>
                </a:solidFill>
                <a:latin typeface="Verdana"/>
                <a:ea typeface="Verdana"/>
                <a:cs typeface="Verdana"/>
                <a:sym typeface="Verdana"/>
              </a:rPr>
              <a:t>Will digital marketing technique replace existing way of reaching customers? Can complement conventional mechanisms?</a:t>
            </a:r>
            <a:endParaRPr/>
          </a:p>
          <a:p>
            <a:pPr indent="0" lvl="0" marL="0" marR="0" rtl="0" algn="l">
              <a:spcBef>
                <a:spcPts val="0"/>
              </a:spcBef>
              <a:spcAft>
                <a:spcPts val="0"/>
              </a:spcAft>
              <a:buClr>
                <a:schemeClr val="dk1"/>
              </a:buClr>
              <a:buSzPts val="1800"/>
              <a:buFont typeface="Noto Sans Symbols"/>
              <a:buNone/>
            </a:pPr>
            <a:r>
              <a:t/>
            </a:r>
            <a:endParaRPr b="1" sz="1800">
              <a:solidFill>
                <a:schemeClr val="dk1"/>
              </a:solidFill>
              <a:latin typeface="Verdana"/>
              <a:ea typeface="Verdana"/>
              <a:cs typeface="Verdana"/>
              <a:sym typeface="Verdana"/>
            </a:endParaRPr>
          </a:p>
          <a:p>
            <a:pPr indent="-114300" lvl="0" marL="0" marR="0" rtl="0" algn="l">
              <a:spcBef>
                <a:spcPts val="0"/>
              </a:spcBef>
              <a:spcAft>
                <a:spcPts val="0"/>
              </a:spcAft>
              <a:buClr>
                <a:schemeClr val="dk1"/>
              </a:buClr>
              <a:buSzPts val="1800"/>
              <a:buFont typeface="Noto Sans Symbols"/>
              <a:buChar char="🡺"/>
            </a:pPr>
            <a:r>
              <a:rPr b="1" lang="en-GB" sz="1800">
                <a:solidFill>
                  <a:schemeClr val="dk1"/>
                </a:solidFill>
                <a:latin typeface="Verdana"/>
                <a:ea typeface="Verdana"/>
                <a:cs typeface="Verdana"/>
                <a:sym typeface="Verdana"/>
              </a:rPr>
              <a:t>If yes, which marketing technique might complement or change firms’ marketing strategies.</a:t>
            </a:r>
            <a:endParaRPr/>
          </a:p>
          <a:p>
            <a:pPr indent="0" lvl="0" marL="0" marR="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marR="0" rtl="0" algn="l">
              <a:spcBef>
                <a:spcPts val="0"/>
              </a:spcBef>
              <a:spcAft>
                <a:spcPts val="0"/>
              </a:spcAft>
              <a:buNone/>
            </a:pPr>
            <a:r>
              <a:t/>
            </a:r>
            <a:endParaRPr b="1" sz="2400">
              <a:solidFill>
                <a:schemeClr val="dk1"/>
              </a:solidFill>
              <a:latin typeface="Verdana"/>
              <a:ea typeface="Verdana"/>
              <a:cs typeface="Verdana"/>
              <a:sym typeface="Verdana"/>
            </a:endParaRPr>
          </a:p>
        </p:txBody>
      </p:sp>
      <p:sp>
        <p:nvSpPr>
          <p:cNvPr id="126" name="Google Shape;126;p4"/>
          <p:cNvSpPr txBox="1"/>
          <p:nvPr/>
        </p:nvSpPr>
        <p:spPr>
          <a:xfrm>
            <a:off x="1066800" y="533400"/>
            <a:ext cx="8077200" cy="685800"/>
          </a:xfrm>
          <a:prstGeom prst="rect">
            <a:avLst/>
          </a:prstGeom>
          <a:noFill/>
          <a:ln>
            <a:noFill/>
          </a:ln>
        </p:spPr>
        <p:txBody>
          <a:bodyPr anchorCtr="0" anchor="t" bIns="45700" lIns="91425" spcFirstLastPara="1" rIns="91425" wrap="square" tIns="0">
            <a:normAutofit fontScale="85000" lnSpcReduction="20000"/>
          </a:bodyPr>
          <a:lstStyle/>
          <a:p>
            <a:pPr indent="0" lvl="0" marL="27432" marR="0" rtl="0" algn="ctr">
              <a:lnSpc>
                <a:spcPct val="100000"/>
              </a:lnSpc>
              <a:spcBef>
                <a:spcPts val="0"/>
              </a:spcBef>
              <a:spcAft>
                <a:spcPts val="0"/>
              </a:spcAft>
              <a:buClr>
                <a:schemeClr val="accent1"/>
              </a:buClr>
              <a:buSzPct val="79999"/>
              <a:buFont typeface="Noto Sans Symbols"/>
              <a:buNone/>
            </a:pPr>
            <a:r>
              <a:rPr b="0" i="0" lang="en-GB" sz="2600" u="none" cap="none" strike="noStrike">
                <a:solidFill>
                  <a:srgbClr val="0070C0"/>
                </a:solidFill>
                <a:latin typeface="Gill Sans"/>
                <a:ea typeface="Gill Sans"/>
                <a:cs typeface="Gill Sans"/>
                <a:sym typeface="Gill Sans"/>
              </a:rPr>
              <a:t>Unit –Three</a:t>
            </a:r>
            <a:endParaRPr/>
          </a:p>
          <a:p>
            <a:pPr indent="0" lvl="0" marL="27432" marR="0" rtl="0" algn="ctr">
              <a:spcBef>
                <a:spcPts val="600"/>
              </a:spcBef>
              <a:spcAft>
                <a:spcPts val="0"/>
              </a:spcAft>
              <a:buNone/>
            </a:pPr>
            <a:r>
              <a:rPr lang="en-GB" sz="2600">
                <a:solidFill>
                  <a:srgbClr val="0070C0"/>
                </a:solidFill>
                <a:latin typeface="Gill Sans"/>
                <a:ea typeface="Gill Sans"/>
                <a:cs typeface="Gill Sans"/>
                <a:sym typeface="Gill Sans"/>
              </a:rPr>
              <a:t>Digital Marketing</a:t>
            </a:r>
            <a:endParaRPr sz="2600">
              <a:solidFill>
                <a:srgbClr val="0070C0"/>
              </a:solidFill>
              <a:latin typeface="Gill Sans"/>
              <a:ea typeface="Gill Sans"/>
              <a:cs typeface="Gill Sans"/>
              <a:sym typeface="Gill Sans"/>
            </a:endParaRPr>
          </a:p>
        </p:txBody>
      </p:sp>
      <p:sp>
        <p:nvSpPr>
          <p:cNvPr id="127" name="Google Shape;127;p4"/>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GB"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GB"/>
              <a:t>Digital marketing techniques</a:t>
            </a:r>
            <a:endParaRPr/>
          </a:p>
        </p:txBody>
      </p:sp>
      <p:sp>
        <p:nvSpPr>
          <p:cNvPr id="133" name="Google Shape;133;p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None/>
            </a:pPr>
            <a:r>
              <a:rPr lang="en-GB">
                <a:solidFill>
                  <a:srgbClr val="C00000"/>
                </a:solidFill>
              </a:rPr>
              <a:t>First generation:</a:t>
            </a:r>
            <a:r>
              <a:rPr lang="en-GB"/>
              <a:t> email, search, and affiliate marketing</a:t>
            </a:r>
            <a:endParaRPr/>
          </a:p>
          <a:p>
            <a:pPr indent="-283464" lvl="0" marL="365760" rtl="0" algn="l">
              <a:lnSpc>
                <a:spcPct val="100000"/>
              </a:lnSpc>
              <a:spcBef>
                <a:spcPts val="600"/>
              </a:spcBef>
              <a:spcAft>
                <a:spcPts val="0"/>
              </a:spcAft>
              <a:buSzPts val="2560"/>
              <a:buNone/>
            </a:pPr>
            <a:r>
              <a:t/>
            </a:r>
            <a:endParaRPr/>
          </a:p>
          <a:p>
            <a:pPr indent="-283464" lvl="0" marL="365760" rtl="0" algn="l">
              <a:lnSpc>
                <a:spcPct val="100000"/>
              </a:lnSpc>
              <a:spcBef>
                <a:spcPts val="600"/>
              </a:spcBef>
              <a:spcAft>
                <a:spcPts val="0"/>
              </a:spcAft>
              <a:buSzPts val="2560"/>
              <a:buNone/>
            </a:pPr>
            <a:r>
              <a:rPr lang="en-GB">
                <a:solidFill>
                  <a:srgbClr val="C00000"/>
                </a:solidFill>
              </a:rPr>
              <a:t>Second generation: </a:t>
            </a:r>
            <a:r>
              <a:rPr lang="en-GB"/>
              <a:t>electronic word of mouth (EWOM) using social networks and viral marketing</a:t>
            </a:r>
            <a:endParaRPr/>
          </a:p>
          <a:p>
            <a:pPr indent="-283464" lvl="0" marL="365760" rtl="0" algn="l">
              <a:lnSpc>
                <a:spcPct val="100000"/>
              </a:lnSpc>
              <a:spcBef>
                <a:spcPts val="600"/>
              </a:spcBef>
              <a:spcAft>
                <a:spcPts val="0"/>
              </a:spcAft>
              <a:buSzPts val="2560"/>
              <a:buNone/>
            </a:pPr>
            <a:r>
              <a:t/>
            </a:r>
            <a:endParaRPr/>
          </a:p>
          <a:p>
            <a:pPr indent="-283464" lvl="0" marL="365760" rtl="0" algn="l">
              <a:lnSpc>
                <a:spcPct val="100000"/>
              </a:lnSpc>
              <a:spcBef>
                <a:spcPts val="600"/>
              </a:spcBef>
              <a:spcAft>
                <a:spcPts val="0"/>
              </a:spcAft>
              <a:buSzPts val="256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1435608" y="274638"/>
            <a:ext cx="7498080" cy="6397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Gill Sans"/>
              <a:buNone/>
            </a:pPr>
            <a:r>
              <a:rPr b="1" lang="en-GB"/>
              <a:t>What do marketers do?</a:t>
            </a:r>
            <a:endParaRPr/>
          </a:p>
        </p:txBody>
      </p:sp>
      <p:sp>
        <p:nvSpPr>
          <p:cNvPr id="139" name="Google Shape;139;p6"/>
          <p:cNvSpPr txBox="1"/>
          <p:nvPr>
            <p:ph idx="1" type="body"/>
          </p:nvPr>
        </p:nvSpPr>
        <p:spPr>
          <a:xfrm>
            <a:off x="1066800" y="914400"/>
            <a:ext cx="7866888" cy="5334000"/>
          </a:xfrm>
          <a:prstGeom prst="rect">
            <a:avLst/>
          </a:prstGeom>
          <a:noFill/>
          <a:ln>
            <a:noFill/>
          </a:ln>
        </p:spPr>
        <p:txBody>
          <a:bodyPr anchorCtr="0" anchor="t" bIns="45700" lIns="91425" spcFirstLastPara="1" rIns="91425" wrap="square" tIns="45700">
            <a:normAutofit fontScale="92500"/>
          </a:bodyPr>
          <a:lstStyle/>
          <a:p>
            <a:pPr indent="-283464" lvl="0" marL="365760" rtl="0" algn="l">
              <a:lnSpc>
                <a:spcPct val="100000"/>
              </a:lnSpc>
              <a:spcBef>
                <a:spcPts val="0"/>
              </a:spcBef>
              <a:spcAft>
                <a:spcPts val="0"/>
              </a:spcAft>
              <a:buSzPct val="80000"/>
              <a:buFont typeface="Noto Sans Symbols"/>
              <a:buChar char="❑"/>
            </a:pPr>
            <a:r>
              <a:rPr lang="en-GB" sz="2400"/>
              <a:t>Two ways of </a:t>
            </a:r>
            <a:r>
              <a:rPr lang="en-GB" sz="2400">
                <a:solidFill>
                  <a:srgbClr val="0070C0"/>
                </a:solidFill>
              </a:rPr>
              <a:t>thinking </a:t>
            </a:r>
            <a:r>
              <a:rPr lang="en-GB" sz="2400"/>
              <a:t>about marketing: as what marketers do and as a way of thinking about customers.</a:t>
            </a:r>
            <a:endParaRPr/>
          </a:p>
          <a:p>
            <a:pPr indent="-283464" lvl="0" marL="365760" rtl="0" algn="l">
              <a:lnSpc>
                <a:spcPct val="100000"/>
              </a:lnSpc>
              <a:spcBef>
                <a:spcPts val="600"/>
              </a:spcBef>
              <a:spcAft>
                <a:spcPts val="0"/>
              </a:spcAft>
              <a:buSzPct val="80000"/>
              <a:buFont typeface="Noto Sans Symbols"/>
              <a:buChar char="❑"/>
            </a:pPr>
            <a:r>
              <a:rPr lang="en-GB" sz="2400"/>
              <a:t>In developing a marketing strategy, </a:t>
            </a:r>
            <a:r>
              <a:rPr lang="en-GB" sz="2400">
                <a:solidFill>
                  <a:srgbClr val="0070C0"/>
                </a:solidFill>
              </a:rPr>
              <a:t>organizations focus on the ways </a:t>
            </a:r>
            <a:r>
              <a:rPr lang="en-GB" sz="2400"/>
              <a:t>in which they can </a:t>
            </a:r>
            <a:r>
              <a:rPr lang="en-GB" sz="2400">
                <a:solidFill>
                  <a:srgbClr val="C00000"/>
                </a:solidFill>
              </a:rPr>
              <a:t>create and capture value for their customers.</a:t>
            </a:r>
            <a:endParaRPr/>
          </a:p>
          <a:p>
            <a:pPr indent="-283464" lvl="0" marL="365760" rtl="0" algn="l">
              <a:lnSpc>
                <a:spcPct val="100000"/>
              </a:lnSpc>
              <a:spcBef>
                <a:spcPts val="600"/>
              </a:spcBef>
              <a:spcAft>
                <a:spcPts val="0"/>
              </a:spcAft>
              <a:buSzPct val="80000"/>
              <a:buFont typeface="Noto Sans Symbols"/>
              <a:buChar char="❑"/>
            </a:pPr>
            <a:r>
              <a:rPr lang="en-GB" sz="2400"/>
              <a:t>This requires them to:</a:t>
            </a:r>
            <a:endParaRPr/>
          </a:p>
          <a:p>
            <a:pPr indent="-237744" lvl="1" marL="640080" rtl="0" algn="l">
              <a:lnSpc>
                <a:spcPct val="100000"/>
              </a:lnSpc>
              <a:spcBef>
                <a:spcPts val="550"/>
              </a:spcBef>
              <a:spcAft>
                <a:spcPts val="0"/>
              </a:spcAft>
              <a:buSzPct val="100000"/>
              <a:buFont typeface="Noto Sans Symbols"/>
              <a:buChar char="❖"/>
            </a:pPr>
            <a:r>
              <a:rPr lang="en-GB" sz="2400">
                <a:solidFill>
                  <a:srgbClr val="0070C0"/>
                </a:solidFill>
              </a:rPr>
              <a:t>undertake some form of </a:t>
            </a:r>
            <a:r>
              <a:rPr lang="en-GB" sz="2400">
                <a:solidFill>
                  <a:srgbClr val="FF0000"/>
                </a:solidFill>
              </a:rPr>
              <a:t>market analysis.</a:t>
            </a:r>
            <a:endParaRPr/>
          </a:p>
          <a:p>
            <a:pPr indent="-237744" lvl="1" marL="640080" rtl="0" algn="l">
              <a:lnSpc>
                <a:spcPct val="100000"/>
              </a:lnSpc>
              <a:spcBef>
                <a:spcPts val="550"/>
              </a:spcBef>
              <a:spcAft>
                <a:spcPts val="0"/>
              </a:spcAft>
              <a:buSzPct val="100000"/>
              <a:buFont typeface="Noto Sans Symbols"/>
              <a:buChar char="❖"/>
            </a:pPr>
            <a:r>
              <a:rPr lang="en-GB" sz="2400">
                <a:solidFill>
                  <a:srgbClr val="FF0000"/>
                </a:solidFill>
              </a:rPr>
              <a:t>identify a specific target market </a:t>
            </a:r>
            <a:r>
              <a:rPr lang="en-GB" sz="2400">
                <a:solidFill>
                  <a:srgbClr val="0070C0"/>
                </a:solidFill>
              </a:rPr>
              <a:t>leading to the identification of groups of customers in relation to whom the product or service’s </a:t>
            </a:r>
            <a:r>
              <a:rPr lang="en-GB" sz="2400"/>
              <a:t>value proposition </a:t>
            </a:r>
            <a:r>
              <a:rPr lang="en-GB" sz="2400">
                <a:solidFill>
                  <a:srgbClr val="0070C0"/>
                </a:solidFill>
              </a:rPr>
              <a:t>can be developed and positioned</a:t>
            </a:r>
            <a:endParaRPr/>
          </a:p>
          <a:p>
            <a:pPr indent="-237744" lvl="1" marL="640080" rtl="0" algn="l">
              <a:lnSpc>
                <a:spcPct val="100000"/>
              </a:lnSpc>
              <a:spcBef>
                <a:spcPts val="550"/>
              </a:spcBef>
              <a:spcAft>
                <a:spcPts val="0"/>
              </a:spcAft>
              <a:buSzPct val="100000"/>
              <a:buFont typeface="Noto Sans Symbols"/>
              <a:buChar char="❖"/>
            </a:pPr>
            <a:r>
              <a:rPr lang="en-GB" sz="2400">
                <a:solidFill>
                  <a:srgbClr val="C00000"/>
                </a:solidFill>
              </a:rPr>
              <a:t>carry out a programme of actions </a:t>
            </a:r>
            <a:r>
              <a:rPr lang="en-GB" sz="2400">
                <a:solidFill>
                  <a:srgbClr val="0070C0"/>
                </a:solidFill>
              </a:rPr>
              <a:t>in the market to ensure the sale of the product or service</a:t>
            </a:r>
            <a:endParaRPr/>
          </a:p>
          <a:p>
            <a:pPr indent="-237744" lvl="1" marL="640080" rtl="0" algn="l">
              <a:lnSpc>
                <a:spcPct val="100000"/>
              </a:lnSpc>
              <a:spcBef>
                <a:spcPts val="550"/>
              </a:spcBef>
              <a:spcAft>
                <a:spcPts val="0"/>
              </a:spcAft>
              <a:buSzPct val="100000"/>
              <a:buFont typeface="Noto Sans Symbols"/>
              <a:buChar char="❖"/>
            </a:pPr>
            <a:r>
              <a:rPr lang="en-GB" sz="2400">
                <a:solidFill>
                  <a:srgbClr val="C00000"/>
                </a:solidFill>
              </a:rPr>
              <a:t>Put mechanisms </a:t>
            </a:r>
            <a:r>
              <a:rPr lang="en-GB" sz="2400">
                <a:solidFill>
                  <a:srgbClr val="0070C0"/>
                </a:solidFill>
              </a:rPr>
              <a:t>in place to retain existing customers, once acquired</a:t>
            </a:r>
            <a:endParaRPr/>
          </a:p>
          <a:p>
            <a:pPr indent="-155511" lvl="1" marL="640080" rtl="0" algn="l">
              <a:lnSpc>
                <a:spcPct val="100000"/>
              </a:lnSpc>
              <a:spcBef>
                <a:spcPts val="550"/>
              </a:spcBef>
              <a:spcAft>
                <a:spcPts val="0"/>
              </a:spcAft>
              <a:buSzPct val="100000"/>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1371600" y="0"/>
            <a:ext cx="7498080" cy="381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Gill Sans"/>
              <a:buNone/>
            </a:pPr>
            <a:r>
              <a:rPr b="1" lang="en-GB"/>
              <a:t>What do marketers do?</a:t>
            </a:r>
            <a:endParaRPr/>
          </a:p>
        </p:txBody>
      </p:sp>
      <p:pic>
        <p:nvPicPr>
          <p:cNvPr id="145" name="Google Shape;145;p7"/>
          <p:cNvPicPr preferRelativeResize="0"/>
          <p:nvPr>
            <p:ph idx="1" type="body"/>
          </p:nvPr>
        </p:nvPicPr>
        <p:blipFill rotWithShape="1">
          <a:blip r:embed="rId3">
            <a:alphaModFix/>
          </a:blip>
          <a:srcRect b="0" l="0" r="0" t="0"/>
          <a:stretch/>
        </p:blipFill>
        <p:spPr>
          <a:xfrm>
            <a:off x="0" y="517071"/>
            <a:ext cx="9067800" cy="63409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1371600" y="76200"/>
            <a:ext cx="7498080" cy="6397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Gill Sans"/>
              <a:buNone/>
            </a:pPr>
            <a:r>
              <a:rPr b="1" lang="en-GB"/>
              <a:t>What do marketers do?</a:t>
            </a:r>
            <a:endParaRPr/>
          </a:p>
        </p:txBody>
      </p:sp>
      <p:sp>
        <p:nvSpPr>
          <p:cNvPr id="151" name="Google Shape;151;p8"/>
          <p:cNvSpPr txBox="1"/>
          <p:nvPr>
            <p:ph idx="1" type="body"/>
          </p:nvPr>
        </p:nvSpPr>
        <p:spPr>
          <a:xfrm>
            <a:off x="762000" y="914400"/>
            <a:ext cx="8171688" cy="5715000"/>
          </a:xfrm>
          <a:prstGeom prst="rect">
            <a:avLst/>
          </a:prstGeom>
          <a:noFill/>
          <a:ln>
            <a:noFill/>
          </a:ln>
        </p:spPr>
        <p:txBody>
          <a:bodyPr anchorCtr="0" anchor="t" bIns="45700" lIns="91425" spcFirstLastPara="1" rIns="91425" wrap="square" tIns="45700">
            <a:noAutofit/>
          </a:bodyPr>
          <a:lstStyle/>
          <a:p>
            <a:pPr indent="-237744" lvl="1" marL="640080" rtl="0" algn="l">
              <a:lnSpc>
                <a:spcPct val="100000"/>
              </a:lnSpc>
              <a:spcBef>
                <a:spcPts val="0"/>
              </a:spcBef>
              <a:spcAft>
                <a:spcPts val="0"/>
              </a:spcAft>
              <a:buSzPts val="2400"/>
              <a:buNone/>
            </a:pPr>
            <a:r>
              <a:rPr lang="en-GB" sz="2400"/>
              <a:t>Normally, customers may </a:t>
            </a:r>
            <a:r>
              <a:rPr lang="en-GB" sz="2400">
                <a:solidFill>
                  <a:srgbClr val="0070C0"/>
                </a:solidFill>
              </a:rPr>
              <a:t>not know what they want</a:t>
            </a:r>
            <a:r>
              <a:rPr lang="en-GB" sz="2400"/>
              <a:t>, or may </a:t>
            </a:r>
            <a:r>
              <a:rPr lang="en-GB" sz="2400">
                <a:solidFill>
                  <a:srgbClr val="0070C0"/>
                </a:solidFill>
              </a:rPr>
              <a:t>not be able to express their needs</a:t>
            </a:r>
            <a:r>
              <a:rPr lang="en-GB" sz="2400"/>
              <a:t> effectively, and </a:t>
            </a:r>
            <a:r>
              <a:rPr lang="en-GB" sz="2400">
                <a:solidFill>
                  <a:srgbClr val="0070C0"/>
                </a:solidFill>
              </a:rPr>
              <a:t>organizations may have to anticipate their latent needs</a:t>
            </a:r>
            <a:r>
              <a:rPr lang="en-GB" sz="2400"/>
              <a:t>. </a:t>
            </a:r>
            <a:endParaRPr/>
          </a:p>
          <a:p>
            <a:pPr indent="-237744" lvl="1" marL="640080" rtl="0" algn="l">
              <a:lnSpc>
                <a:spcPct val="100000"/>
              </a:lnSpc>
              <a:spcBef>
                <a:spcPts val="550"/>
              </a:spcBef>
              <a:spcAft>
                <a:spcPts val="0"/>
              </a:spcAft>
              <a:buSzPts val="2400"/>
              <a:buNone/>
            </a:pPr>
            <a:r>
              <a:rPr lang="en-GB" sz="2400"/>
              <a:t>Organizations do marketing through two different approaches</a:t>
            </a:r>
            <a:endParaRPr/>
          </a:p>
          <a:p>
            <a:pPr indent="-342900" lvl="1" marL="745236" rtl="0" algn="l">
              <a:lnSpc>
                <a:spcPct val="100000"/>
              </a:lnSpc>
              <a:spcBef>
                <a:spcPts val="550"/>
              </a:spcBef>
              <a:spcAft>
                <a:spcPts val="0"/>
              </a:spcAft>
              <a:buSzPts val="2400"/>
              <a:buAutoNum type="arabicPeriod"/>
            </a:pPr>
            <a:r>
              <a:rPr lang="en-GB" sz="2400">
                <a:solidFill>
                  <a:srgbClr val="C00000"/>
                </a:solidFill>
              </a:rPr>
              <a:t>Market driven, and</a:t>
            </a:r>
            <a:endParaRPr/>
          </a:p>
          <a:p>
            <a:pPr indent="-342900" lvl="1" marL="745236" rtl="0" algn="l">
              <a:lnSpc>
                <a:spcPct val="100000"/>
              </a:lnSpc>
              <a:spcBef>
                <a:spcPts val="550"/>
              </a:spcBef>
              <a:spcAft>
                <a:spcPts val="0"/>
              </a:spcAft>
              <a:buSzPts val="2400"/>
              <a:buAutoNum type="arabicPeriod"/>
            </a:pPr>
            <a:r>
              <a:rPr lang="en-GB" sz="2400">
                <a:solidFill>
                  <a:srgbClr val="C00000"/>
                </a:solidFill>
              </a:rPr>
              <a:t>Driving markets</a:t>
            </a:r>
            <a:endParaRPr/>
          </a:p>
          <a:p>
            <a:pPr indent="-342900" lvl="1" marL="745236" rtl="0" algn="l">
              <a:lnSpc>
                <a:spcPct val="100000"/>
              </a:lnSpc>
              <a:spcBef>
                <a:spcPts val="550"/>
              </a:spcBef>
              <a:spcAft>
                <a:spcPts val="0"/>
              </a:spcAft>
              <a:buSzPts val="1600"/>
              <a:buNone/>
            </a:pPr>
            <a:r>
              <a:t/>
            </a:r>
            <a:endParaRPr sz="1600"/>
          </a:p>
          <a:p>
            <a:pPr indent="-342900" lvl="1" marL="745236" rtl="0" algn="l">
              <a:lnSpc>
                <a:spcPct val="100000"/>
              </a:lnSpc>
              <a:spcBef>
                <a:spcPts val="550"/>
              </a:spcBef>
              <a:spcAft>
                <a:spcPts val="0"/>
              </a:spcAft>
              <a:buSzPts val="2400"/>
              <a:buNone/>
            </a:pPr>
            <a:r>
              <a:rPr lang="en-GB" sz="2400"/>
              <a:t>Market driven firms seek to </a:t>
            </a:r>
            <a:r>
              <a:rPr lang="en-GB" sz="2400">
                <a:solidFill>
                  <a:srgbClr val="FF0000"/>
                </a:solidFill>
              </a:rPr>
              <a:t>learn, understand, and respond to customers </a:t>
            </a:r>
            <a:r>
              <a:rPr lang="en-GB" sz="2400"/>
              <a:t>within a given market structure. Their </a:t>
            </a:r>
            <a:r>
              <a:rPr lang="en-GB" sz="2400">
                <a:solidFill>
                  <a:srgbClr val="0070C0"/>
                </a:solidFill>
              </a:rPr>
              <a:t>focus is on customer satisfaction</a:t>
            </a:r>
            <a:r>
              <a:rPr lang="en-GB" sz="2400"/>
              <a:t>.</a:t>
            </a:r>
            <a:endParaRPr/>
          </a:p>
          <a:p>
            <a:pPr indent="-342900" lvl="1" marL="745236" rtl="0" algn="l">
              <a:lnSpc>
                <a:spcPct val="100000"/>
              </a:lnSpc>
              <a:spcBef>
                <a:spcPts val="550"/>
              </a:spcBef>
              <a:spcAft>
                <a:spcPts val="0"/>
              </a:spcAft>
              <a:buSzPts val="2400"/>
              <a:buNone/>
            </a:pPr>
            <a:r>
              <a:rPr lang="en-GB" sz="2400"/>
              <a:t>Driving markets firms seek to </a:t>
            </a:r>
            <a:r>
              <a:rPr lang="en-GB" sz="2400">
                <a:solidFill>
                  <a:srgbClr val="FF0000"/>
                </a:solidFill>
              </a:rPr>
              <a:t>change the composition, roles and/or behaviour of players in a market</a:t>
            </a:r>
            <a:r>
              <a:rPr lang="en-GB" sz="2400"/>
              <a:t>, often focusing on customers’ latent needs, they do by focusing on </a:t>
            </a:r>
            <a:r>
              <a:rPr lang="en-GB" sz="2400">
                <a:solidFill>
                  <a:srgbClr val="0070C0"/>
                </a:solidFill>
              </a:rPr>
              <a:t>customer value through collaboration with p</a:t>
            </a:r>
            <a:r>
              <a:rPr lang="en-GB" sz="2400"/>
              <a:t>artners.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1435608" y="0"/>
            <a:ext cx="749808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2400"/>
              <a:buFont typeface="Gill Sans"/>
              <a:buNone/>
            </a:pPr>
            <a:r>
              <a:rPr b="1" lang="en-GB" sz="2400">
                <a:solidFill>
                  <a:srgbClr val="0070C0"/>
                </a:solidFill>
              </a:rPr>
              <a:t>Differences between two marketing approaches.</a:t>
            </a:r>
            <a:endParaRPr b="1" sz="2400">
              <a:solidFill>
                <a:srgbClr val="0070C0"/>
              </a:solidFill>
            </a:endParaRPr>
          </a:p>
        </p:txBody>
      </p:sp>
      <p:graphicFrame>
        <p:nvGraphicFramePr>
          <p:cNvPr id="157" name="Google Shape;157;p9"/>
          <p:cNvGraphicFramePr/>
          <p:nvPr/>
        </p:nvGraphicFramePr>
        <p:xfrm>
          <a:off x="0" y="678180"/>
          <a:ext cx="3000000" cy="3000000"/>
        </p:xfrm>
        <a:graphic>
          <a:graphicData uri="http://schemas.openxmlformats.org/drawingml/2006/table">
            <a:tbl>
              <a:tblPr bandRow="1" firstRow="1">
                <a:noFill/>
                <a:tableStyleId>{06BC0E8A-D0C9-4D65-8C17-C1779770A7E9}</a:tableStyleId>
              </a:tblPr>
              <a:tblGrid>
                <a:gridCol w="3048000"/>
                <a:gridCol w="3048000"/>
                <a:gridCol w="3048000"/>
              </a:tblGrid>
              <a:tr h="850900">
                <a:tc>
                  <a:txBody>
                    <a:bodyPr/>
                    <a:lstStyle/>
                    <a:p>
                      <a:pPr indent="0" lvl="0" marL="0" marR="0" rtl="0" algn="l">
                        <a:spcBef>
                          <a:spcPts val="0"/>
                        </a:spcBef>
                        <a:spcAft>
                          <a:spcPts val="0"/>
                        </a:spcAft>
                        <a:buNone/>
                      </a:pPr>
                      <a:r>
                        <a:rPr lang="en-GB" sz="2400" u="none" cap="none" strike="noStrike"/>
                        <a:t>Characteristics</a:t>
                      </a:r>
                      <a:endParaRPr sz="2400"/>
                    </a:p>
                  </a:txBody>
                  <a:tcPr marT="45725" marB="45725" marR="91450" marL="91450"/>
                </a:tc>
                <a:tc>
                  <a:txBody>
                    <a:bodyPr/>
                    <a:lstStyle/>
                    <a:p>
                      <a:pPr indent="0" lvl="0" marL="0" marR="0" rtl="0" algn="l">
                        <a:spcBef>
                          <a:spcPts val="0"/>
                        </a:spcBef>
                        <a:spcAft>
                          <a:spcPts val="0"/>
                        </a:spcAft>
                        <a:buNone/>
                      </a:pPr>
                      <a:r>
                        <a:rPr lang="en-GB" sz="2400"/>
                        <a:t>Market driven</a:t>
                      </a:r>
                      <a:endParaRPr sz="2400"/>
                    </a:p>
                  </a:txBody>
                  <a:tcPr marT="45725" marB="45725" marR="91450" marL="91450"/>
                </a:tc>
                <a:tc>
                  <a:txBody>
                    <a:bodyPr/>
                    <a:lstStyle/>
                    <a:p>
                      <a:pPr indent="0" lvl="0" marL="0" marR="0" rtl="0" algn="l">
                        <a:spcBef>
                          <a:spcPts val="0"/>
                        </a:spcBef>
                        <a:spcAft>
                          <a:spcPts val="0"/>
                        </a:spcAft>
                        <a:buNone/>
                      </a:pPr>
                      <a:r>
                        <a:rPr lang="en-GB" sz="2400"/>
                        <a:t>Driving markets</a:t>
                      </a:r>
                      <a:endParaRPr sz="2400"/>
                    </a:p>
                  </a:txBody>
                  <a:tcPr marT="45725" marB="45725" marR="91450" marL="91450"/>
                </a:tc>
              </a:tr>
              <a:tr h="850900">
                <a:tc>
                  <a:txBody>
                    <a:bodyPr/>
                    <a:lstStyle/>
                    <a:p>
                      <a:pPr indent="0" lvl="0" marL="0" marR="0" rtl="0" algn="l">
                        <a:spcBef>
                          <a:spcPts val="0"/>
                        </a:spcBef>
                        <a:spcAft>
                          <a:spcPts val="0"/>
                        </a:spcAft>
                        <a:buNone/>
                      </a:pPr>
                      <a:r>
                        <a:rPr b="1" lang="en-GB" sz="2000">
                          <a:solidFill>
                            <a:srgbClr val="C00000"/>
                          </a:solidFill>
                        </a:rPr>
                        <a:t>Marketing objectives</a:t>
                      </a:r>
                      <a:endParaRPr b="1" sz="2000">
                        <a:solidFill>
                          <a:srgbClr val="C00000"/>
                        </a:solidFill>
                      </a:endParaRPr>
                    </a:p>
                  </a:txBody>
                  <a:tcPr marT="45725" marB="45725" marR="91450" marL="91450"/>
                </a:tc>
                <a:tc>
                  <a:txBody>
                    <a:bodyPr/>
                    <a:lstStyle/>
                    <a:p>
                      <a:pPr indent="0" lvl="0" marL="0" marR="0" rtl="0" algn="l">
                        <a:spcBef>
                          <a:spcPts val="0"/>
                        </a:spcBef>
                        <a:spcAft>
                          <a:spcPts val="0"/>
                        </a:spcAft>
                        <a:buNone/>
                      </a:pPr>
                      <a:r>
                        <a:rPr b="1" lang="en-GB" sz="2000"/>
                        <a:t>Obtaining customer satisfaction</a:t>
                      </a:r>
                      <a:endParaRPr b="1" sz="2000"/>
                    </a:p>
                  </a:txBody>
                  <a:tcPr marT="45725" marB="45725" marR="91450" marL="91450"/>
                </a:tc>
                <a:tc>
                  <a:txBody>
                    <a:bodyPr/>
                    <a:lstStyle/>
                    <a:p>
                      <a:pPr indent="0" lvl="0" marL="0" marR="0" rtl="0" algn="l">
                        <a:spcBef>
                          <a:spcPts val="0"/>
                        </a:spcBef>
                        <a:spcAft>
                          <a:spcPts val="0"/>
                        </a:spcAft>
                        <a:buNone/>
                      </a:pPr>
                      <a:r>
                        <a:rPr b="1" lang="en-GB" sz="2000"/>
                        <a:t>Creating and maintaining customer value</a:t>
                      </a:r>
                      <a:endParaRPr b="1" sz="2000"/>
                    </a:p>
                  </a:txBody>
                  <a:tcPr marT="45725" marB="45725" marR="91450" marL="91450"/>
                </a:tc>
              </a:tr>
              <a:tr h="850900">
                <a:tc>
                  <a:txBody>
                    <a:bodyPr/>
                    <a:lstStyle/>
                    <a:p>
                      <a:pPr indent="0" lvl="0" marL="0" marR="0" rtl="0" algn="l">
                        <a:spcBef>
                          <a:spcPts val="0"/>
                        </a:spcBef>
                        <a:spcAft>
                          <a:spcPts val="0"/>
                        </a:spcAft>
                        <a:buNone/>
                      </a:pPr>
                      <a:r>
                        <a:rPr b="1" lang="en-GB" sz="2000">
                          <a:solidFill>
                            <a:srgbClr val="C00000"/>
                          </a:solidFill>
                        </a:rPr>
                        <a:t>Customer orientation</a:t>
                      </a:r>
                      <a:endParaRPr b="1" sz="2000">
                        <a:solidFill>
                          <a:srgbClr val="C00000"/>
                        </a:solidFill>
                      </a:endParaRPr>
                    </a:p>
                  </a:txBody>
                  <a:tcPr marT="45725" marB="45725" marR="91450" marL="91450"/>
                </a:tc>
                <a:tc>
                  <a:txBody>
                    <a:bodyPr/>
                    <a:lstStyle/>
                    <a:p>
                      <a:pPr indent="0" lvl="0" marL="0" marR="0" rtl="0" algn="l">
                        <a:spcBef>
                          <a:spcPts val="0"/>
                        </a:spcBef>
                        <a:spcAft>
                          <a:spcPts val="0"/>
                        </a:spcAft>
                        <a:buNone/>
                      </a:pPr>
                      <a:r>
                        <a:rPr b="1" lang="en-GB" sz="2000"/>
                        <a:t>Expressed wants of consumers</a:t>
                      </a:r>
                      <a:endParaRPr b="1" sz="2000"/>
                    </a:p>
                  </a:txBody>
                  <a:tcPr marT="45725" marB="45725" marR="91450" marL="91450"/>
                </a:tc>
                <a:tc>
                  <a:txBody>
                    <a:bodyPr/>
                    <a:lstStyle/>
                    <a:p>
                      <a:pPr indent="0" lvl="0" marL="0" marR="0" rtl="0" algn="l">
                        <a:spcBef>
                          <a:spcPts val="0"/>
                        </a:spcBef>
                        <a:spcAft>
                          <a:spcPts val="0"/>
                        </a:spcAft>
                        <a:buNone/>
                      </a:pPr>
                      <a:r>
                        <a:rPr b="1" lang="en-GB" sz="2000"/>
                        <a:t>Expressed wants and latent needs of consumers</a:t>
                      </a:r>
                      <a:endParaRPr b="1" sz="2000"/>
                    </a:p>
                  </a:txBody>
                  <a:tcPr marT="45725" marB="45725" marR="91450" marL="91450"/>
                </a:tc>
              </a:tr>
              <a:tr h="850900">
                <a:tc>
                  <a:txBody>
                    <a:bodyPr/>
                    <a:lstStyle/>
                    <a:p>
                      <a:pPr indent="0" lvl="0" marL="0" marR="0" rtl="0" algn="l">
                        <a:spcBef>
                          <a:spcPts val="0"/>
                        </a:spcBef>
                        <a:spcAft>
                          <a:spcPts val="0"/>
                        </a:spcAft>
                        <a:buNone/>
                      </a:pPr>
                      <a:r>
                        <a:rPr b="1" lang="en-GB" sz="2000">
                          <a:solidFill>
                            <a:srgbClr val="C00000"/>
                          </a:solidFill>
                        </a:rPr>
                        <a:t>Organization style</a:t>
                      </a:r>
                      <a:endParaRPr b="1" sz="2000">
                        <a:solidFill>
                          <a:srgbClr val="C00000"/>
                        </a:solidFill>
                      </a:endParaRPr>
                    </a:p>
                  </a:txBody>
                  <a:tcPr marT="45725" marB="45725" marR="91450" marL="91450"/>
                </a:tc>
                <a:tc>
                  <a:txBody>
                    <a:bodyPr/>
                    <a:lstStyle/>
                    <a:p>
                      <a:pPr indent="0" lvl="0" marL="0" marR="0" rtl="0" algn="l">
                        <a:spcBef>
                          <a:spcPts val="0"/>
                        </a:spcBef>
                        <a:spcAft>
                          <a:spcPts val="0"/>
                        </a:spcAft>
                        <a:buNone/>
                      </a:pPr>
                      <a:r>
                        <a:rPr b="1" lang="en-GB" sz="2000"/>
                        <a:t>Responsive to market</a:t>
                      </a:r>
                      <a:endParaRPr b="1" sz="2000"/>
                    </a:p>
                  </a:txBody>
                  <a:tcPr marT="45725" marB="45725" marR="91450" marL="91450"/>
                </a:tc>
                <a:tc>
                  <a:txBody>
                    <a:bodyPr/>
                    <a:lstStyle/>
                    <a:p>
                      <a:pPr indent="0" lvl="0" marL="0" marR="0" rtl="0" algn="l">
                        <a:spcBef>
                          <a:spcPts val="0"/>
                        </a:spcBef>
                        <a:spcAft>
                          <a:spcPts val="0"/>
                        </a:spcAft>
                        <a:buNone/>
                      </a:pPr>
                      <a:r>
                        <a:rPr b="1" lang="en-GB" sz="2000"/>
                        <a:t>Anticipating market</a:t>
                      </a:r>
                      <a:endParaRPr b="1" sz="2000"/>
                    </a:p>
                  </a:txBody>
                  <a:tcPr marT="45725" marB="45725" marR="91450" marL="91450"/>
                </a:tc>
              </a:tr>
              <a:tr h="850900">
                <a:tc>
                  <a:txBody>
                    <a:bodyPr/>
                    <a:lstStyle/>
                    <a:p>
                      <a:pPr indent="0" lvl="0" marL="0" marR="0" rtl="0" algn="l">
                        <a:spcBef>
                          <a:spcPts val="0"/>
                        </a:spcBef>
                        <a:spcAft>
                          <a:spcPts val="0"/>
                        </a:spcAft>
                        <a:buNone/>
                      </a:pPr>
                      <a:r>
                        <a:rPr b="1" lang="en-GB" sz="2000">
                          <a:solidFill>
                            <a:srgbClr val="C00000"/>
                          </a:solidFill>
                        </a:rPr>
                        <a:t>Time scale</a:t>
                      </a:r>
                      <a:endParaRPr b="1" sz="2000">
                        <a:solidFill>
                          <a:srgbClr val="C00000"/>
                        </a:solidFill>
                      </a:endParaRPr>
                    </a:p>
                  </a:txBody>
                  <a:tcPr marT="45725" marB="45725" marR="91450" marL="91450"/>
                </a:tc>
                <a:tc>
                  <a:txBody>
                    <a:bodyPr/>
                    <a:lstStyle/>
                    <a:p>
                      <a:pPr indent="0" lvl="0" marL="0" marR="0" rtl="0" algn="l">
                        <a:spcBef>
                          <a:spcPts val="0"/>
                        </a:spcBef>
                        <a:spcAft>
                          <a:spcPts val="0"/>
                        </a:spcAft>
                        <a:buNone/>
                      </a:pPr>
                      <a:r>
                        <a:rPr b="1" lang="en-GB" sz="2000"/>
                        <a:t>Short-term</a:t>
                      </a:r>
                      <a:endParaRPr b="1" sz="2000"/>
                    </a:p>
                  </a:txBody>
                  <a:tcPr marT="45725" marB="45725" marR="91450" marL="91450"/>
                </a:tc>
                <a:tc>
                  <a:txBody>
                    <a:bodyPr/>
                    <a:lstStyle/>
                    <a:p>
                      <a:pPr indent="0" lvl="0" marL="0" marR="0" rtl="0" algn="l">
                        <a:spcBef>
                          <a:spcPts val="0"/>
                        </a:spcBef>
                        <a:spcAft>
                          <a:spcPts val="0"/>
                        </a:spcAft>
                        <a:buNone/>
                      </a:pPr>
                      <a:r>
                        <a:rPr b="1" lang="en-GB" sz="2000"/>
                        <a:t>Long term</a:t>
                      </a:r>
                      <a:endParaRPr b="1" sz="2000"/>
                    </a:p>
                  </a:txBody>
                  <a:tcPr marT="45725" marB="45725" marR="91450" marL="91450"/>
                </a:tc>
              </a:tr>
              <a:tr h="850900">
                <a:tc>
                  <a:txBody>
                    <a:bodyPr/>
                    <a:lstStyle/>
                    <a:p>
                      <a:pPr indent="0" lvl="0" marL="0" marR="0" rtl="0" algn="l">
                        <a:spcBef>
                          <a:spcPts val="0"/>
                        </a:spcBef>
                        <a:spcAft>
                          <a:spcPts val="0"/>
                        </a:spcAft>
                        <a:buNone/>
                      </a:pPr>
                      <a:r>
                        <a:rPr b="1" lang="en-GB" sz="2000">
                          <a:solidFill>
                            <a:srgbClr val="C00000"/>
                          </a:solidFill>
                        </a:rPr>
                        <a:t>Organizational learning process</a:t>
                      </a:r>
                      <a:endParaRPr b="1" sz="2000">
                        <a:solidFill>
                          <a:srgbClr val="C00000"/>
                        </a:solidFill>
                      </a:endParaRPr>
                    </a:p>
                  </a:txBody>
                  <a:tcPr marT="45725" marB="45725" marR="91450" marL="91450"/>
                </a:tc>
                <a:tc>
                  <a:txBody>
                    <a:bodyPr/>
                    <a:lstStyle/>
                    <a:p>
                      <a:pPr indent="-127000" lvl="0" marL="0" marR="0" rtl="0" algn="l">
                        <a:spcBef>
                          <a:spcPts val="0"/>
                        </a:spcBef>
                        <a:spcAft>
                          <a:spcPts val="0"/>
                        </a:spcAft>
                        <a:buClr>
                          <a:schemeClr val="dk1"/>
                        </a:buClr>
                        <a:buSzPts val="2000"/>
                        <a:buFont typeface="Arial"/>
                        <a:buChar char="•"/>
                      </a:pPr>
                      <a:r>
                        <a:rPr b="1" lang="en-GB" sz="2000"/>
                        <a:t>Customer focus</a:t>
                      </a:r>
                      <a:endParaRPr/>
                    </a:p>
                    <a:p>
                      <a:pPr indent="-127000" lvl="0" marL="0" marR="0" rtl="0" algn="l">
                        <a:spcBef>
                          <a:spcPts val="0"/>
                        </a:spcBef>
                        <a:spcAft>
                          <a:spcPts val="0"/>
                        </a:spcAft>
                        <a:buClr>
                          <a:schemeClr val="dk1"/>
                        </a:buClr>
                        <a:buSzPts val="2000"/>
                        <a:buFont typeface="Arial"/>
                        <a:buChar char="•"/>
                      </a:pPr>
                      <a:r>
                        <a:rPr b="1" lang="en-GB" sz="2000"/>
                        <a:t>Key</a:t>
                      </a:r>
                      <a:r>
                        <a:rPr b="1" lang="en-GB" sz="2000"/>
                        <a:t> account relationships</a:t>
                      </a:r>
                      <a:endParaRPr/>
                    </a:p>
                    <a:p>
                      <a:pPr indent="-127000" lvl="0" marL="0" marR="0" rtl="0" algn="l">
                        <a:spcBef>
                          <a:spcPts val="0"/>
                        </a:spcBef>
                        <a:spcAft>
                          <a:spcPts val="0"/>
                        </a:spcAft>
                        <a:buClr>
                          <a:schemeClr val="dk1"/>
                        </a:buClr>
                        <a:buSzPts val="2000"/>
                        <a:buFont typeface="Arial"/>
                        <a:buChar char="•"/>
                      </a:pPr>
                      <a:r>
                        <a:rPr b="1" lang="en-GB" sz="2000"/>
                        <a:t>Focus groups</a:t>
                      </a:r>
                      <a:endParaRPr/>
                    </a:p>
                    <a:p>
                      <a:pPr indent="-127000" lvl="0" marL="0" marR="0" rtl="0" algn="l">
                        <a:spcBef>
                          <a:spcPts val="0"/>
                        </a:spcBef>
                        <a:spcAft>
                          <a:spcPts val="0"/>
                        </a:spcAft>
                        <a:buClr>
                          <a:schemeClr val="dk1"/>
                        </a:buClr>
                        <a:buSzPts val="2000"/>
                        <a:buFont typeface="Arial"/>
                        <a:buChar char="•"/>
                      </a:pPr>
                      <a:r>
                        <a:rPr b="1" lang="en-GB" sz="2000"/>
                        <a:t>Concept testing</a:t>
                      </a:r>
                      <a:endParaRPr b="1" sz="2000"/>
                    </a:p>
                  </a:txBody>
                  <a:tcPr marT="45725" marB="45725" marR="91450" marL="91450"/>
                </a:tc>
                <a:tc>
                  <a:txBody>
                    <a:bodyPr/>
                    <a:lstStyle/>
                    <a:p>
                      <a:pPr indent="-127000" lvl="0" marL="0" marR="0" rtl="0" algn="l">
                        <a:spcBef>
                          <a:spcPts val="0"/>
                        </a:spcBef>
                        <a:spcAft>
                          <a:spcPts val="0"/>
                        </a:spcAft>
                        <a:buClr>
                          <a:schemeClr val="dk1"/>
                        </a:buClr>
                        <a:buSzPts val="2000"/>
                        <a:buFont typeface="Arial"/>
                        <a:buChar char="•"/>
                      </a:pPr>
                      <a:r>
                        <a:rPr b="1" lang="en-GB" sz="2000"/>
                        <a:t>Customer observation</a:t>
                      </a:r>
                      <a:endParaRPr/>
                    </a:p>
                    <a:p>
                      <a:pPr indent="-127000" lvl="0" marL="0" marR="0" rtl="0" algn="l">
                        <a:spcBef>
                          <a:spcPts val="0"/>
                        </a:spcBef>
                        <a:spcAft>
                          <a:spcPts val="0"/>
                        </a:spcAft>
                        <a:buClr>
                          <a:schemeClr val="dk1"/>
                        </a:buClr>
                        <a:buSzPts val="2000"/>
                        <a:buFont typeface="Arial"/>
                        <a:buChar char="•"/>
                      </a:pPr>
                      <a:r>
                        <a:rPr b="1" lang="en-GB" sz="2000"/>
                        <a:t>Lead-user relationships</a:t>
                      </a:r>
                      <a:endParaRPr/>
                    </a:p>
                    <a:p>
                      <a:pPr indent="-127000" lvl="0" marL="0" marR="0" rtl="0" algn="l">
                        <a:spcBef>
                          <a:spcPts val="0"/>
                        </a:spcBef>
                        <a:spcAft>
                          <a:spcPts val="0"/>
                        </a:spcAft>
                        <a:buClr>
                          <a:schemeClr val="dk1"/>
                        </a:buClr>
                        <a:buSzPts val="2000"/>
                        <a:buFont typeface="Arial"/>
                        <a:buChar char="•"/>
                      </a:pPr>
                      <a:r>
                        <a:rPr b="1" lang="en-GB" sz="2000"/>
                        <a:t>Continuous experimentation, and</a:t>
                      </a:r>
                      <a:endParaRPr/>
                    </a:p>
                    <a:p>
                      <a:pPr indent="-127000" lvl="0" marL="0" marR="0" rtl="0" algn="l">
                        <a:spcBef>
                          <a:spcPts val="0"/>
                        </a:spcBef>
                        <a:spcAft>
                          <a:spcPts val="0"/>
                        </a:spcAft>
                        <a:buClr>
                          <a:schemeClr val="dk1"/>
                        </a:buClr>
                        <a:buSzPts val="2000"/>
                        <a:buFont typeface="Arial"/>
                        <a:buChar char="•"/>
                      </a:pPr>
                      <a:r>
                        <a:rPr b="1" lang="en-GB" sz="2000"/>
                        <a:t>Selective partnering</a:t>
                      </a:r>
                      <a:endParaRPr b="1" sz="2000"/>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