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handoutMasterIdLst>
    <p:handoutMasterId r:id="rId33"/>
  </p:handoutMasterIdLst>
  <p:sldIdLst>
    <p:sldId id="264" r:id="rId2"/>
    <p:sldId id="418" r:id="rId3"/>
    <p:sldId id="419" r:id="rId4"/>
    <p:sldId id="421" r:id="rId5"/>
    <p:sldId id="423" r:id="rId6"/>
    <p:sldId id="424" r:id="rId7"/>
    <p:sldId id="426" r:id="rId8"/>
    <p:sldId id="420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7" r:id="rId17"/>
    <p:sldId id="438" r:id="rId18"/>
    <p:sldId id="435" r:id="rId19"/>
    <p:sldId id="436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2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 varScale="1">
        <p:scale>
          <a:sx n="64" d="100"/>
          <a:sy n="64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34FFE-2252-4330-A770-9FCF887D40B0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D5DD-C7DC-4E6B-9E7D-5A8CB8A7F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DC50-D19A-494B-887F-15CD89259C8A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108B8-25B5-4365-B190-3B2A3D4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90600" y="1066800"/>
            <a:ext cx="8077200" cy="5486400"/>
          </a:xfrm>
          <a:prstGeom prst="rect">
            <a:avLst/>
          </a:prstGeom>
        </p:spPr>
        <p:txBody>
          <a:bodyPr tIns="0"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1: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Introduction 					6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Concept of e-business; Nature, scope, and impact of e-business technologies; Difference between e-business and e-commerce; History and development of e-business; Advantages of e-business; Business model for e-products and e-services; Contribution of e-business technologies to economic growth, market, competitiveness, and productivity.</a:t>
            </a:r>
          </a:p>
          <a:p>
            <a:r>
              <a:rPr lang="en-US" dirty="0" smtClean="0">
                <a:latin typeface="Verdana" pitchFamily="34" charset="0"/>
              </a:rPr>
              <a:t> 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2: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Technologies in e-business			8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Introduction; e-business technologies - hardware, e-business software applications, internet and World Wide Web; Database management system; e-business security; Online payment technology; IT/IS evaluation and e-business; Social consequences of e-business technologies.  </a:t>
            </a:r>
          </a:p>
          <a:p>
            <a:endParaRPr lang="en-US" dirty="0" smtClean="0">
              <a:latin typeface="Verdana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Verdana" pitchFamily="34" charset="0"/>
              </a:rPr>
              <a:t>Unit 3: Digital Marketing				7 Hours</a:t>
            </a:r>
            <a:endParaRPr lang="en-US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dirty="0" smtClean="0">
                <a:latin typeface="Verdana" pitchFamily="34" charset="0"/>
              </a:rPr>
              <a:t>Concept; Effects of e-business technologies on marketing strategy, customer retention and e-CRM; Measuring the extent of digital marketing activity; Market analysis; Digital marketing tools; Viral marketing.</a:t>
            </a:r>
          </a:p>
          <a:p>
            <a:r>
              <a:rPr lang="en-US" dirty="0" smtClean="0">
                <a:latin typeface="Verdana" pitchFamily="34" charset="0"/>
              </a:rPr>
              <a:t> </a:t>
            </a:r>
          </a:p>
          <a:p>
            <a:pPr marL="457200" indent="-457200">
              <a:buSzPct val="120000"/>
            </a:pPr>
            <a:endParaRPr lang="en-US" dirty="0" smtClean="0">
              <a:latin typeface="Verdana" pitchFamily="34" charset="0"/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SzPct val="120000"/>
            </a:pP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533400"/>
            <a:ext cx="7406640" cy="685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outlines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7620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Internet based procurement process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03" y="1676400"/>
            <a:ext cx="904809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Internet based procurement process: </a:t>
            </a:r>
            <a:r>
              <a:rPr lang="en-US" sz="3600" dirty="0" smtClean="0">
                <a:solidFill>
                  <a:srgbClr val="FF0000"/>
                </a:solidFill>
              </a:rPr>
              <a:t>Advantages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839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49808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E-procurement solutions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42999"/>
            <a:ext cx="6934200" cy="559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effectLst/>
              </a:rPr>
              <a:t>Component of a e-procurement model</a:t>
            </a:r>
            <a:endParaRPr lang="en-US" sz="3600" dirty="0">
              <a:solidFill>
                <a:srgbClr val="0070C0"/>
              </a:solidFill>
              <a:effectLst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8094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/>
              </a:rPr>
              <a:t>Seller-side procurement Model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2999"/>
            <a:ext cx="7162800" cy="567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Pros &amp; Cons of sell-side Model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882" y="1676400"/>
            <a:ext cx="895991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effectLst/>
              </a:rPr>
              <a:t>Four drivers to adoption of sell-side e-commerce by business.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5410200"/>
          </a:xfrm>
        </p:spPr>
        <p:txBody>
          <a:bodyPr>
            <a:noAutofit/>
          </a:bodyPr>
          <a:lstStyle/>
          <a:p>
            <a:pPr marL="596646" lvl="0" indent="-51435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Free Marketing:</a:t>
            </a:r>
            <a:r>
              <a:rPr lang="en-US" sz="2400" dirty="0" smtClean="0"/>
              <a:t> The marketing cost are reduced due to the sales and advertising is done online.</a:t>
            </a:r>
          </a:p>
          <a:p>
            <a:pPr marL="596646" lvl="0" indent="-51435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Expand their market:</a:t>
            </a:r>
            <a:r>
              <a:rPr lang="en-US" sz="2400" dirty="0" smtClean="0"/>
              <a:t> It is beneficial for businesses to utilize sell-side e-commerce to increase the amount of consumers they can target across a larger geographic area.</a:t>
            </a:r>
          </a:p>
          <a:p>
            <a:pPr marL="596646" lvl="0" indent="-514350">
              <a:buClrTx/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Decrease amount of inventory needed/free-up capital:</a:t>
            </a:r>
            <a:r>
              <a:rPr lang="en-US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 smtClean="0"/>
              <a:t>o</a:t>
            </a:r>
            <a:r>
              <a:rPr lang="en-US" sz="2400" dirty="0" smtClean="0"/>
              <a:t>nline system, </a:t>
            </a:r>
            <a:r>
              <a:rPr lang="en-US" sz="2400" dirty="0" smtClean="0"/>
              <a:t>the company would be able to implement a JIT distribution system reducing the amount of inventory they would need to store.</a:t>
            </a:r>
          </a:p>
          <a:p>
            <a:pPr marL="596646" lvl="0" indent="-51435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Reduce the risk of loss:</a:t>
            </a:r>
            <a:r>
              <a:rPr lang="en-US" sz="2400" dirty="0" smtClean="0"/>
              <a:t> By doing business through sell-side e-commerce businesses will be able to reduce the risk of loss to the business. 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effectLst/>
              </a:rPr>
              <a:t>Four barriers to adoption of sell-side e-commerce by business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5410200"/>
          </a:xfrm>
        </p:spPr>
        <p:txBody>
          <a:bodyPr>
            <a:noAutofit/>
          </a:bodyPr>
          <a:lstStyle/>
          <a:p>
            <a:pPr marL="539496" lvl="0" indent="-457200">
              <a:buFont typeface="+mj-lt"/>
              <a:buAutoNum type="arabicPeriod"/>
            </a:pPr>
            <a:r>
              <a:rPr lang="en-US" sz="2400" dirty="0" smtClean="0"/>
              <a:t>Identification of products or services can be tricky due to </a:t>
            </a:r>
            <a:r>
              <a:rPr lang="en-US" sz="2400" dirty="0" smtClean="0">
                <a:solidFill>
                  <a:srgbClr val="0070C0"/>
                </a:solidFill>
              </a:rPr>
              <a:t>poor quality content</a:t>
            </a:r>
            <a:r>
              <a:rPr lang="en-US" sz="2400" dirty="0" smtClean="0"/>
              <a:t> which includes descriptions and images as well as poor searching capabilities. </a:t>
            </a:r>
          </a:p>
          <a:p>
            <a:pPr marL="539496" lvl="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Cultural barriers</a:t>
            </a:r>
            <a:r>
              <a:rPr lang="en-US" sz="2400" dirty="0" smtClean="0"/>
              <a:t> which includes internet accessibility and language barriers. </a:t>
            </a:r>
          </a:p>
          <a:p>
            <a:pPr marL="539496" lvl="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Customers fear of change.</a:t>
            </a:r>
            <a:r>
              <a:rPr lang="en-US" sz="2400" dirty="0" smtClean="0"/>
              <a:t> Some customer would be more inclined to use the internet as a way to purchase goods and services as opposed to others. Therefore the customer base could be reduced by the adoption of sell side E-Commerce however this could depend on the target market. </a:t>
            </a:r>
          </a:p>
          <a:p>
            <a:pPr marL="539496" lvl="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Lack of technical competency. </a:t>
            </a:r>
            <a:r>
              <a:rPr lang="en-US" sz="2400" dirty="0" smtClean="0"/>
              <a:t>The customer might not have technical knowledge or understanding to use the online store.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effectLst/>
              </a:rPr>
              <a:t>Buyer-side procurement Model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771092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Pros &amp; Cons of buy-side Model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7152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066800" y="762000"/>
            <a:ext cx="8077200" cy="5410200"/>
          </a:xfrm>
          <a:prstGeom prst="rect">
            <a:avLst/>
          </a:prstGeom>
        </p:spPr>
        <p:txBody>
          <a:bodyPr tIns="0">
            <a:noAutofit/>
          </a:bodyPr>
          <a:lstStyle/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4: E-Business and Operations management	6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Difference between purchase and procurement; Market solutions - sell-side, buy-side, and market place; Integration of product catalogue; Procurement service providing.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5: E-Contracting					4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Concept of generic services - information, negotiation, archiving, enforcement, reconciliation; Structure of a contract; Digital signature; Legal affairs. 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6: Online Distribution				5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Components of a distribution system; Characterization of online distribution; hybrid distribution networks; Model for electronic software distribution.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7: E-Payment System				6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Characteristics of payment system; Classification of payment systems - E-cash, E-check, overview of smart card; Applications of IPSec. </a:t>
            </a:r>
          </a:p>
          <a:p>
            <a:endParaRPr lang="en-US" sz="1700" b="1" dirty="0" smtClean="0">
              <a:latin typeface="Verdana" pitchFamily="34" charset="0"/>
            </a:endParaRPr>
          </a:p>
          <a:p>
            <a:r>
              <a:rPr lang="en-US" sz="1700" b="1" dirty="0" smtClean="0">
                <a:solidFill>
                  <a:srgbClr val="0070C0"/>
                </a:solidFill>
                <a:latin typeface="Verdana" pitchFamily="34" charset="0"/>
              </a:rPr>
              <a:t>Unit 8: E-Business Plan Development 			3 Hours</a:t>
            </a:r>
            <a:endParaRPr lang="en-US" sz="1700" dirty="0" smtClean="0">
              <a:solidFill>
                <a:srgbClr val="0070C0"/>
              </a:solidFill>
              <a:latin typeface="Verdana" pitchFamily="34" charset="0"/>
            </a:endParaRPr>
          </a:p>
          <a:p>
            <a:r>
              <a:rPr lang="en-US" sz="1700" dirty="0" smtClean="0">
                <a:latin typeface="Verdana" pitchFamily="34" charset="0"/>
              </a:rPr>
              <a:t>Students must develop an E-Business Plan; The business plan must incorporate IT-features that would address complete requirements to run a specified business.</a:t>
            </a:r>
          </a:p>
          <a:p>
            <a:endParaRPr lang="en-US" sz="1700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381000"/>
            <a:ext cx="7406640" cy="685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outlines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</a:rPr>
              <a:t>Market-place procurement Model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5936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effectLst/>
              </a:rPr>
              <a:t>Market place procurement Model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83096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Pros &amp; Cons of market-place Model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08326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/>
              </a:rPr>
              <a:t>Catalog Management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906619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Catalog Integration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08354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0688" cy="4572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/>
                <a:latin typeface="Verdana" pitchFamily="34" charset="0"/>
              </a:rPr>
              <a:t>E-Procurement service providers</a:t>
            </a:r>
            <a:endParaRPr lang="en-US" sz="3600" dirty="0">
              <a:solidFill>
                <a:srgbClr val="C00000"/>
              </a:solidFill>
              <a:effectLst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offering via Internet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" y="1447800"/>
            <a:ext cx="89535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offering via Internet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</a:rPr>
              <a:t>Conducting Auctions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5" y="990600"/>
            <a:ext cx="91154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/>
              </a:rPr>
              <a:t>Tendering process with Auctions</a:t>
            </a:r>
            <a:endParaRPr lang="en-US" dirty="0">
              <a:solidFill>
                <a:srgbClr val="C00000"/>
              </a:solidFill>
              <a:effectLst/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914400"/>
            <a:ext cx="914618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90600" y="1371600"/>
            <a:ext cx="8153400" cy="45720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</a:rPr>
              <a:t>Difference between purchase and procurement;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</a:rPr>
              <a:t>Market solutions - sell-side, buy-side, and market place;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</a:rPr>
              <a:t>Integration of product catalogue;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Verdana" pitchFamily="34" charset="0"/>
              </a:rPr>
              <a:t>Procurement service providing.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533400"/>
            <a:ext cx="8077200" cy="685800"/>
          </a:xfrm>
          <a:prstGeom prst="rect">
            <a:avLst/>
          </a:prstGeom>
        </p:spPr>
        <p:txBody>
          <a:bodyPr tIns="0">
            <a:normAutofit fontScale="85000" lnSpcReduction="20000"/>
          </a:bodyPr>
          <a:lstStyle/>
          <a:p>
            <a:pPr marL="27432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– Four</a:t>
            </a:r>
          </a:p>
          <a:p>
            <a:pPr marL="27432" lvl="0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600" dirty="0" smtClean="0">
                <a:solidFill>
                  <a:srgbClr val="0070C0"/>
                </a:solidFill>
              </a:rPr>
              <a:t>E-business and Operations Management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AutoNum type="arabicPeriod"/>
            </a:pPr>
            <a:r>
              <a:rPr lang="en-US" b="1" dirty="0" smtClean="0"/>
              <a:t>Write few paragraphs describing the current importance of ICT in your personal/ student/ professional life.</a:t>
            </a:r>
          </a:p>
          <a:p>
            <a:pPr marL="596646" indent="-514350">
              <a:buAutoNum type="arabicPeriod"/>
            </a:pPr>
            <a:r>
              <a:rPr lang="en-US" b="1" dirty="0" smtClean="0"/>
              <a:t> In what way e-procurement is efficient than conventional purchasing.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48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effectLst/>
                <a:latin typeface="Verdana" pitchFamily="34" charset="0"/>
              </a:rPr>
              <a:t>Purchase and </a:t>
            </a:r>
            <a:r>
              <a:rPr lang="en-US" sz="3600" dirty="0" smtClean="0">
                <a:solidFill>
                  <a:srgbClr val="C00000"/>
                </a:solidFill>
                <a:effectLst/>
                <a:latin typeface="Verdana" pitchFamily="34" charset="0"/>
              </a:rPr>
              <a:t>Procurement: Introduction</a:t>
            </a:r>
            <a:endParaRPr lang="en-US" sz="3600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Elements involved</a:t>
            </a:r>
          </a:p>
          <a:p>
            <a:r>
              <a:rPr lang="en-US" dirty="0" smtClean="0"/>
              <a:t>Buyer</a:t>
            </a:r>
          </a:p>
          <a:p>
            <a:r>
              <a:rPr lang="en-US" dirty="0" smtClean="0"/>
              <a:t>Seller</a:t>
            </a:r>
          </a:p>
          <a:p>
            <a:r>
              <a:rPr lang="en-US" dirty="0" smtClean="0"/>
              <a:t>Organization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Process/function:</a:t>
            </a:r>
          </a:p>
          <a:p>
            <a:r>
              <a:rPr lang="en-US" dirty="0" smtClean="0"/>
              <a:t>Supply Chain Management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effectLst/>
                <a:latin typeface="Verdana" pitchFamily="34" charset="0"/>
              </a:rPr>
              <a:t>Introduction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8991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effectLst/>
                <a:latin typeface="Verdana" pitchFamily="34" charset="0"/>
              </a:rPr>
              <a:t>Introduction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924800" cy="543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/>
                <a:latin typeface="Verdana" pitchFamily="34" charset="0"/>
              </a:rPr>
              <a:t>Difference between purchase &amp;Procurement</a:t>
            </a:r>
            <a:endParaRPr lang="en-US" sz="2400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7315200" cy="505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6800" y="533400"/>
            <a:ext cx="8077200" cy="6858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lvl="0" algn="ctr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600" dirty="0" smtClean="0">
                <a:solidFill>
                  <a:srgbClr val="0070C0"/>
                </a:solidFill>
              </a:rPr>
              <a:t>Purchase and Procurement 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0"/>
            <a:ext cx="7086600" cy="609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algn="ctr">
              <a:buSzPct val="120000"/>
            </a:pPr>
            <a:r>
              <a:rPr lang="en-US" sz="3200" dirty="0" smtClean="0">
                <a:solidFill>
                  <a:srgbClr val="C00000"/>
                </a:solidFill>
              </a:rPr>
              <a:t>Essential of E-Business</a:t>
            </a:r>
            <a:endParaRPr lang="en-US" sz="3200" dirty="0" smtClean="0">
              <a:latin typeface="Comic Sans MS" pitchFamily="66" charset="0"/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7696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E-procurement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783336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8959</TotalTime>
  <Words>334</Words>
  <Application>Microsoft Office PowerPoint</Application>
  <PresentationFormat>On-screen Show (4:3)</PresentationFormat>
  <Paragraphs>79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Slide 1</vt:lpstr>
      <vt:lpstr>Slide 2</vt:lpstr>
      <vt:lpstr>Slide 3</vt:lpstr>
      <vt:lpstr>Purchase and Procurement: Introduction</vt:lpstr>
      <vt:lpstr>Introduction</vt:lpstr>
      <vt:lpstr>Introduction</vt:lpstr>
      <vt:lpstr>Difference between purchase &amp;Procurement</vt:lpstr>
      <vt:lpstr>Slide 8</vt:lpstr>
      <vt:lpstr>E-procurement</vt:lpstr>
      <vt:lpstr>Internet based procurement process</vt:lpstr>
      <vt:lpstr>Internet based procurement process: Advantages</vt:lpstr>
      <vt:lpstr>E-procurement solutions</vt:lpstr>
      <vt:lpstr>Component of a e-procurement model</vt:lpstr>
      <vt:lpstr>Seller-side procurement Model</vt:lpstr>
      <vt:lpstr>Pros &amp; Cons of sell-side Model</vt:lpstr>
      <vt:lpstr>Four drivers to adoption of sell-side e-commerce by business.</vt:lpstr>
      <vt:lpstr>Four barriers to adoption of sell-side e-commerce by business</vt:lpstr>
      <vt:lpstr>Buyer-side procurement Model</vt:lpstr>
      <vt:lpstr>Pros &amp; Cons of buy-side Model</vt:lpstr>
      <vt:lpstr>Market-place procurement Model</vt:lpstr>
      <vt:lpstr>Market place procurement Model</vt:lpstr>
      <vt:lpstr>Pros &amp; Cons of market-place Model</vt:lpstr>
      <vt:lpstr>Catalog Management</vt:lpstr>
      <vt:lpstr>Catalog Integration</vt:lpstr>
      <vt:lpstr>E-Procurement service providers</vt:lpstr>
      <vt:lpstr>Public offering via Internet</vt:lpstr>
      <vt:lpstr>Public offering via Internet</vt:lpstr>
      <vt:lpstr>Conducting Auctions</vt:lpstr>
      <vt:lpstr>Tendering process with Auctions</vt:lpstr>
      <vt:lpstr>Assignments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Chapter-1: Market Driven Strategy</dc:title>
  <dc:creator/>
  <cp:lastModifiedBy>user</cp:lastModifiedBy>
  <cp:revision>422</cp:revision>
  <dcterms:created xsi:type="dcterms:W3CDTF">2006-08-16T00:00:00Z</dcterms:created>
  <dcterms:modified xsi:type="dcterms:W3CDTF">2016-08-31T16:48:20Z</dcterms:modified>
</cp:coreProperties>
</file>