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1"/>
  </p:notesMasterIdLst>
  <p:handoutMasterIdLst>
    <p:handoutMasterId r:id="rId22"/>
  </p:handoutMasterIdLst>
  <p:sldIdLst>
    <p:sldId id="264" r:id="rId2"/>
    <p:sldId id="418" r:id="rId3"/>
    <p:sldId id="419" r:id="rId4"/>
    <p:sldId id="420" r:id="rId5"/>
    <p:sldId id="421" r:id="rId6"/>
    <p:sldId id="422" r:id="rId7"/>
    <p:sldId id="423" r:id="rId8"/>
    <p:sldId id="428" r:id="rId9"/>
    <p:sldId id="429" r:id="rId10"/>
    <p:sldId id="430" r:id="rId11"/>
    <p:sldId id="431" r:id="rId12"/>
    <p:sldId id="432" r:id="rId13"/>
    <p:sldId id="424" r:id="rId14"/>
    <p:sldId id="425" r:id="rId15"/>
    <p:sldId id="426" r:id="rId16"/>
    <p:sldId id="427" r:id="rId17"/>
    <p:sldId id="434" r:id="rId18"/>
    <p:sldId id="437" r:id="rId19"/>
    <p:sldId id="43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709" autoAdjust="0"/>
  </p:normalViewPr>
  <p:slideViewPr>
    <p:cSldViewPr>
      <p:cViewPr varScale="1">
        <p:scale>
          <a:sx n="64" d="100"/>
          <a:sy n="64" d="100"/>
        </p:scale>
        <p:origin x="-13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34FFE-2252-4330-A770-9FCF887D40B0}" type="datetimeFigureOut">
              <a:rPr lang="en-US" smtClean="0"/>
              <a:pPr/>
              <a:t>9/9/2016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FD5DD-C7DC-4E6B-9E7D-5A8CB8A7FC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FDC50-D19A-494B-887F-15CD89259C8A}" type="datetimeFigureOut">
              <a:rPr lang="en-US" smtClean="0"/>
              <a:pPr/>
              <a:t>9/9/2016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108B8-25B5-4365-B190-3B2A3D475C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9/9/2016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9/9/2016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990600" y="1066800"/>
            <a:ext cx="8077200" cy="5486400"/>
          </a:xfrm>
          <a:prstGeom prst="rect">
            <a:avLst/>
          </a:prstGeom>
        </p:spPr>
        <p:txBody>
          <a:bodyPr tIns="0">
            <a:no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Verdana" pitchFamily="34" charset="0"/>
              </a:rPr>
              <a:t>Unit 1:</a:t>
            </a:r>
            <a:r>
              <a:rPr lang="en-US" dirty="0" smtClean="0">
                <a:solidFill>
                  <a:srgbClr val="0070C0"/>
                </a:solidFill>
                <a:latin typeface="Verdana" pitchFamily="34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Verdana" pitchFamily="34" charset="0"/>
              </a:rPr>
              <a:t>Introduction 					6 Hours</a:t>
            </a:r>
            <a:endParaRPr lang="en-US" dirty="0" smtClean="0">
              <a:solidFill>
                <a:srgbClr val="0070C0"/>
              </a:solidFill>
              <a:latin typeface="Verdana" pitchFamily="34" charset="0"/>
            </a:endParaRPr>
          </a:p>
          <a:p>
            <a:r>
              <a:rPr lang="en-US" dirty="0" smtClean="0">
                <a:latin typeface="Verdana" pitchFamily="34" charset="0"/>
              </a:rPr>
              <a:t>Concept of e-business; Nature, scope, and impact of e-business technologies; Difference between e-business and e-commerce; History and development of e-business; Advantages of e-business; Business model for e-products and e-services; Contribution of e-business technologies to economic growth, market, competitiveness, and productivity.</a:t>
            </a:r>
          </a:p>
          <a:p>
            <a:r>
              <a:rPr lang="en-US" dirty="0" smtClean="0">
                <a:latin typeface="Verdana" pitchFamily="34" charset="0"/>
              </a:rPr>
              <a:t> 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Verdana" pitchFamily="34" charset="0"/>
              </a:rPr>
              <a:t>Unit 2:</a:t>
            </a:r>
            <a:r>
              <a:rPr lang="en-US" dirty="0" smtClean="0">
                <a:solidFill>
                  <a:srgbClr val="0070C0"/>
                </a:solidFill>
                <a:latin typeface="Verdana" pitchFamily="34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Verdana" pitchFamily="34" charset="0"/>
              </a:rPr>
              <a:t>Technologies in e-business			8 Hours</a:t>
            </a:r>
            <a:endParaRPr lang="en-US" dirty="0" smtClean="0">
              <a:solidFill>
                <a:srgbClr val="0070C0"/>
              </a:solidFill>
              <a:latin typeface="Verdana" pitchFamily="34" charset="0"/>
            </a:endParaRPr>
          </a:p>
          <a:p>
            <a:r>
              <a:rPr lang="en-US" dirty="0" smtClean="0">
                <a:latin typeface="Verdana" pitchFamily="34" charset="0"/>
              </a:rPr>
              <a:t>Introduction; e-business technologies - hardware, e-business software applications, internet and World Wide Web; Database management system; e-business security; Online payment technology; IT/IS evaluation and e-business; Social consequences of e-business technologies.  </a:t>
            </a:r>
          </a:p>
          <a:p>
            <a:endParaRPr lang="en-US" dirty="0" smtClean="0">
              <a:latin typeface="Verdana" pitchFamily="34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Verdana" pitchFamily="34" charset="0"/>
              </a:rPr>
              <a:t>Unit 3: Digital Marketing				7 Hours</a:t>
            </a:r>
            <a:endParaRPr lang="en-US" dirty="0" smtClean="0">
              <a:solidFill>
                <a:srgbClr val="0070C0"/>
              </a:solidFill>
              <a:latin typeface="Verdana" pitchFamily="34" charset="0"/>
            </a:endParaRPr>
          </a:p>
          <a:p>
            <a:r>
              <a:rPr lang="en-US" dirty="0" smtClean="0">
                <a:latin typeface="Verdana" pitchFamily="34" charset="0"/>
              </a:rPr>
              <a:t>Concept; Effects of e-business technologies on marketing strategy, customer retention and e-CRM; Measuring the extent of digital marketing activity; Market analysis; Digital marketing tools; Viral marketing.</a:t>
            </a:r>
          </a:p>
          <a:p>
            <a:r>
              <a:rPr lang="en-US" dirty="0" smtClean="0">
                <a:latin typeface="Verdana" pitchFamily="34" charset="0"/>
              </a:rPr>
              <a:t> </a:t>
            </a:r>
          </a:p>
          <a:p>
            <a:pPr marL="457200" indent="-457200">
              <a:buSzPct val="120000"/>
            </a:pPr>
            <a:endParaRPr lang="en-US" dirty="0" smtClean="0">
              <a:latin typeface="Verdana" pitchFamily="34" charset="0"/>
              <a:sym typeface="Wingdings" pitchFamily="2" charset="2"/>
            </a:endParaRPr>
          </a:p>
          <a:p>
            <a:pPr marL="457200" indent="-457200">
              <a:lnSpc>
                <a:spcPct val="150000"/>
              </a:lnSpc>
              <a:buSzPct val="120000"/>
            </a:pPr>
            <a:endParaRPr kumimoji="0" lang="en-US" b="0" i="0" u="none" strike="noStrike" kern="1200" cap="none" spc="0" normalizeH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Verdana" pitchFamily="34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066800" y="533400"/>
            <a:ext cx="7406640" cy="68580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Chapter outlines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371600" y="76200"/>
            <a:ext cx="7086600" cy="609600"/>
          </a:xfrm>
          <a:prstGeom prst="rect">
            <a:avLst/>
          </a:prstGeom>
        </p:spPr>
        <p:txBody>
          <a:bodyPr tIns="0">
            <a:noAutofit/>
          </a:bodyPr>
          <a:lstStyle/>
          <a:p>
            <a:pPr algn="ctr">
              <a:buSzPct val="120000"/>
            </a:pPr>
            <a:r>
              <a:rPr lang="en-US" sz="3200" dirty="0" smtClean="0">
                <a:solidFill>
                  <a:srgbClr val="C00000"/>
                </a:solidFill>
              </a:rPr>
              <a:t>Essential of E-Business</a:t>
            </a:r>
            <a:endParaRPr lang="en-US" sz="3200" dirty="0" smtClean="0">
              <a:latin typeface="Comic Sans MS" pitchFamily="66" charset="0"/>
            </a:endParaRPr>
          </a:p>
          <a:p>
            <a:endParaRPr lang="en-US" sz="20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E-Contracting-</a:t>
            </a:r>
            <a:r>
              <a:rPr lang="en-US" dirty="0" smtClean="0">
                <a:solidFill>
                  <a:srgbClr val="FF0000"/>
                </a:solidFill>
              </a:rPr>
              <a:t>negotiation process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" y="1371600"/>
            <a:ext cx="8991600" cy="543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E-Contracting-</a:t>
            </a:r>
            <a:r>
              <a:rPr lang="en-US" dirty="0" smtClean="0">
                <a:solidFill>
                  <a:srgbClr val="FF0000"/>
                </a:solidFill>
              </a:rPr>
              <a:t>negotiation process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763" y="1447800"/>
            <a:ext cx="8991037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E-Contracting-</a:t>
            </a:r>
            <a:r>
              <a:rPr lang="en-US" dirty="0" smtClean="0">
                <a:solidFill>
                  <a:srgbClr val="FF0000"/>
                </a:solidFill>
              </a:rPr>
              <a:t>negotiation process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8900" y="1295400"/>
            <a:ext cx="89789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E-Contracting- </a:t>
            </a:r>
            <a:r>
              <a:rPr lang="en-US" dirty="0" smtClean="0">
                <a:solidFill>
                  <a:srgbClr val="FF0000"/>
                </a:solidFill>
              </a:rPr>
              <a:t>Identity Management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71600"/>
            <a:ext cx="8832376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E-Contracting- Digital Signatures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295400"/>
            <a:ext cx="8915400" cy="5138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E-Contracting-</a:t>
            </a:r>
            <a:r>
              <a:rPr lang="en-US" dirty="0" smtClean="0">
                <a:solidFill>
                  <a:srgbClr val="FF0000"/>
                </a:solidFill>
              </a:rPr>
              <a:t>Public Key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524000"/>
            <a:ext cx="9031977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943088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E-Contracting-</a:t>
            </a:r>
            <a:r>
              <a:rPr lang="en-US" dirty="0" smtClean="0">
                <a:solidFill>
                  <a:srgbClr val="FF0000"/>
                </a:solidFill>
              </a:rPr>
              <a:t>Public key components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049" y="1143000"/>
            <a:ext cx="8972551" cy="53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943088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E-Contracting-</a:t>
            </a:r>
            <a:r>
              <a:rPr lang="en-US" dirty="0" smtClean="0">
                <a:solidFill>
                  <a:srgbClr val="FF0000"/>
                </a:solidFill>
              </a:rPr>
              <a:t>Public key components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" y="1447800"/>
            <a:ext cx="9011392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943088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E-Contracting-</a:t>
            </a:r>
            <a:r>
              <a:rPr lang="en-US" dirty="0" smtClean="0">
                <a:solidFill>
                  <a:srgbClr val="FF0000"/>
                </a:solidFill>
              </a:rPr>
              <a:t>Public key components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447800"/>
            <a:ext cx="8402249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152400"/>
            <a:ext cx="749808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E-Contracting-</a:t>
            </a:r>
            <a:br>
              <a:rPr lang="en-US" sz="3600" dirty="0" smtClean="0"/>
            </a:br>
            <a:r>
              <a:rPr lang="en-US" sz="3600" dirty="0" smtClean="0">
                <a:solidFill>
                  <a:srgbClr val="FF0000"/>
                </a:solidFill>
              </a:rPr>
              <a:t>How digital signatures applied?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71600"/>
            <a:ext cx="8763000" cy="5354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1066800" y="762000"/>
            <a:ext cx="8077200" cy="5410200"/>
          </a:xfrm>
          <a:prstGeom prst="rect">
            <a:avLst/>
          </a:prstGeom>
        </p:spPr>
        <p:txBody>
          <a:bodyPr tIns="0">
            <a:noAutofit/>
          </a:bodyPr>
          <a:lstStyle/>
          <a:p>
            <a:r>
              <a:rPr lang="en-US" sz="1700" b="1" dirty="0" smtClean="0">
                <a:solidFill>
                  <a:srgbClr val="0070C0"/>
                </a:solidFill>
                <a:latin typeface="Verdana" pitchFamily="34" charset="0"/>
              </a:rPr>
              <a:t>Unit 4: E-Business and Operations management	6 Hours</a:t>
            </a:r>
            <a:endParaRPr lang="en-US" sz="1700" dirty="0" smtClean="0">
              <a:solidFill>
                <a:srgbClr val="0070C0"/>
              </a:solidFill>
              <a:latin typeface="Verdana" pitchFamily="34" charset="0"/>
            </a:endParaRPr>
          </a:p>
          <a:p>
            <a:r>
              <a:rPr lang="en-US" sz="1700" dirty="0" smtClean="0">
                <a:latin typeface="Verdana" pitchFamily="34" charset="0"/>
              </a:rPr>
              <a:t>Difference between purchase and procurement; Market solutions - sell-side, buy-side, and market place; Integration of product catalogue; Procurement service providing.</a:t>
            </a:r>
          </a:p>
          <a:p>
            <a:endParaRPr lang="en-US" sz="1700" b="1" dirty="0" smtClean="0">
              <a:latin typeface="Verdana" pitchFamily="34" charset="0"/>
            </a:endParaRPr>
          </a:p>
          <a:p>
            <a:r>
              <a:rPr lang="en-US" sz="1700" b="1" dirty="0" smtClean="0">
                <a:solidFill>
                  <a:srgbClr val="0070C0"/>
                </a:solidFill>
                <a:latin typeface="Verdana" pitchFamily="34" charset="0"/>
              </a:rPr>
              <a:t>Unit 5: E-Contracting					4 Hours</a:t>
            </a:r>
            <a:endParaRPr lang="en-US" sz="1700" dirty="0" smtClean="0">
              <a:solidFill>
                <a:srgbClr val="0070C0"/>
              </a:solidFill>
              <a:latin typeface="Verdana" pitchFamily="34" charset="0"/>
            </a:endParaRPr>
          </a:p>
          <a:p>
            <a:r>
              <a:rPr lang="en-US" sz="1700" dirty="0" smtClean="0">
                <a:latin typeface="Verdana" pitchFamily="34" charset="0"/>
              </a:rPr>
              <a:t>Concept of generic services - information, negotiation, archiving, enforcement, reconciliation; Structure of a contract; Digital signature; Legal affairs. </a:t>
            </a:r>
          </a:p>
          <a:p>
            <a:endParaRPr lang="en-US" sz="1700" b="1" dirty="0" smtClean="0">
              <a:latin typeface="Verdana" pitchFamily="34" charset="0"/>
            </a:endParaRPr>
          </a:p>
          <a:p>
            <a:r>
              <a:rPr lang="en-US" sz="1700" b="1" dirty="0" smtClean="0">
                <a:solidFill>
                  <a:srgbClr val="0070C0"/>
                </a:solidFill>
                <a:latin typeface="Verdana" pitchFamily="34" charset="0"/>
              </a:rPr>
              <a:t>Unit 6: Online Distribution				5 Hours</a:t>
            </a:r>
            <a:endParaRPr lang="en-US" sz="1700" dirty="0" smtClean="0">
              <a:solidFill>
                <a:srgbClr val="0070C0"/>
              </a:solidFill>
              <a:latin typeface="Verdana" pitchFamily="34" charset="0"/>
            </a:endParaRPr>
          </a:p>
          <a:p>
            <a:r>
              <a:rPr lang="en-US" sz="1700" dirty="0" smtClean="0">
                <a:latin typeface="Verdana" pitchFamily="34" charset="0"/>
              </a:rPr>
              <a:t>Components of a distribution system; Characterization of online distribution; hybrid distribution networks; Model for electronic software distribution.</a:t>
            </a:r>
          </a:p>
          <a:p>
            <a:endParaRPr lang="en-US" sz="1700" b="1" dirty="0" smtClean="0">
              <a:latin typeface="Verdana" pitchFamily="34" charset="0"/>
            </a:endParaRPr>
          </a:p>
          <a:p>
            <a:r>
              <a:rPr lang="en-US" sz="1700" b="1" dirty="0" smtClean="0">
                <a:solidFill>
                  <a:srgbClr val="0070C0"/>
                </a:solidFill>
                <a:latin typeface="Verdana" pitchFamily="34" charset="0"/>
              </a:rPr>
              <a:t>Unit 7: E-Payment System				6 Hours</a:t>
            </a:r>
            <a:endParaRPr lang="en-US" sz="1700" dirty="0" smtClean="0">
              <a:solidFill>
                <a:srgbClr val="0070C0"/>
              </a:solidFill>
              <a:latin typeface="Verdana" pitchFamily="34" charset="0"/>
            </a:endParaRPr>
          </a:p>
          <a:p>
            <a:r>
              <a:rPr lang="en-US" sz="1700" dirty="0" smtClean="0">
                <a:latin typeface="Verdana" pitchFamily="34" charset="0"/>
              </a:rPr>
              <a:t>Characteristics of payment system; Classification of payment systems - E-cash, E-check, overview of smart card; Applications of IPSec. </a:t>
            </a:r>
          </a:p>
          <a:p>
            <a:endParaRPr lang="en-US" sz="1700" b="1" dirty="0" smtClean="0">
              <a:latin typeface="Verdana" pitchFamily="34" charset="0"/>
            </a:endParaRPr>
          </a:p>
          <a:p>
            <a:r>
              <a:rPr lang="en-US" sz="1700" b="1" dirty="0" smtClean="0">
                <a:solidFill>
                  <a:srgbClr val="0070C0"/>
                </a:solidFill>
                <a:latin typeface="Verdana" pitchFamily="34" charset="0"/>
              </a:rPr>
              <a:t>Unit 8: E-Business Plan Development 			3 Hours</a:t>
            </a:r>
            <a:endParaRPr lang="en-US" sz="1700" dirty="0" smtClean="0">
              <a:solidFill>
                <a:srgbClr val="0070C0"/>
              </a:solidFill>
              <a:latin typeface="Verdana" pitchFamily="34" charset="0"/>
            </a:endParaRPr>
          </a:p>
          <a:p>
            <a:r>
              <a:rPr lang="en-US" sz="1700" dirty="0" smtClean="0">
                <a:latin typeface="Verdana" pitchFamily="34" charset="0"/>
              </a:rPr>
              <a:t>Students must develop an E-Business Plan; The business plan must incorporate IT-features that would address complete requirements to run a specified business.</a:t>
            </a:r>
          </a:p>
          <a:p>
            <a:endParaRPr lang="en-US" sz="1700" dirty="0" smtClean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066800" y="381000"/>
            <a:ext cx="7406640" cy="68580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Chapter outlines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371600" y="0"/>
            <a:ext cx="7086600" cy="609600"/>
          </a:xfrm>
          <a:prstGeom prst="rect">
            <a:avLst/>
          </a:prstGeom>
        </p:spPr>
        <p:txBody>
          <a:bodyPr tIns="0">
            <a:noAutofit/>
          </a:bodyPr>
          <a:lstStyle/>
          <a:p>
            <a:pPr algn="ctr">
              <a:buSzPct val="120000"/>
            </a:pPr>
            <a:r>
              <a:rPr lang="en-US" sz="3200" dirty="0" smtClean="0">
                <a:solidFill>
                  <a:srgbClr val="C00000"/>
                </a:solidFill>
              </a:rPr>
              <a:t>Essential of E-Business</a:t>
            </a:r>
            <a:endParaRPr lang="en-US" sz="3200" dirty="0" smtClean="0">
              <a:latin typeface="Comic Sans MS" pitchFamily="66" charset="0"/>
            </a:endParaRPr>
          </a:p>
          <a:p>
            <a:endParaRPr lang="en-US" sz="20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2590800" y="1143000"/>
            <a:ext cx="5410200" cy="5486400"/>
          </a:xfrm>
          <a:prstGeom prst="rect">
            <a:avLst/>
          </a:prstGeom>
        </p:spPr>
        <p:txBody>
          <a:bodyPr tIns="0">
            <a:no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dirty="0" smtClean="0">
                <a:latin typeface="Verdana" pitchFamily="34" charset="0"/>
              </a:rPr>
              <a:t>Concept of generic services –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latin typeface="Verdana" pitchFamily="34" charset="0"/>
              </a:rPr>
              <a:t>	-Information, 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latin typeface="Verdana" pitchFamily="34" charset="0"/>
              </a:rPr>
              <a:t>	- negotiation,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latin typeface="Verdana" pitchFamily="34" charset="0"/>
              </a:rPr>
              <a:t>	- archiving,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latin typeface="Verdana" pitchFamily="34" charset="0"/>
              </a:rPr>
              <a:t>	- enforcement, 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latin typeface="Verdana" pitchFamily="34" charset="0"/>
              </a:rPr>
              <a:t>	-reconciliation; 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dirty="0" smtClean="0">
                <a:latin typeface="Verdana" pitchFamily="34" charset="0"/>
              </a:rPr>
              <a:t>Structure of a contract; 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dirty="0" smtClean="0">
                <a:latin typeface="Verdana" pitchFamily="34" charset="0"/>
              </a:rPr>
              <a:t>Digital signature; 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dirty="0" smtClean="0">
                <a:latin typeface="Verdana" pitchFamily="34" charset="0"/>
              </a:rPr>
              <a:t>Legal affairs.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066800" y="533400"/>
            <a:ext cx="8077200" cy="685800"/>
          </a:xfrm>
          <a:prstGeom prst="rect">
            <a:avLst/>
          </a:prstGeom>
        </p:spPr>
        <p:txBody>
          <a:bodyPr tIns="0">
            <a:normAutofit fontScale="85000" lnSpcReduction="20000"/>
          </a:bodyPr>
          <a:lstStyle/>
          <a:p>
            <a:pPr marL="27432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Unit – Five</a:t>
            </a:r>
          </a:p>
          <a:p>
            <a:pPr marL="27432" lvl="0" algn="ctr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2600" dirty="0" smtClean="0">
                <a:solidFill>
                  <a:srgbClr val="0070C0"/>
                </a:solidFill>
              </a:rPr>
              <a:t>E-contracting</a:t>
            </a:r>
            <a:endParaRPr lang="en-US" sz="2600" dirty="0">
              <a:solidFill>
                <a:srgbClr val="0070C0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447800" y="0"/>
            <a:ext cx="7086600" cy="609600"/>
          </a:xfrm>
          <a:prstGeom prst="rect">
            <a:avLst/>
          </a:prstGeom>
        </p:spPr>
        <p:txBody>
          <a:bodyPr tIns="0">
            <a:noAutofit/>
          </a:bodyPr>
          <a:lstStyle/>
          <a:p>
            <a:pPr algn="ctr">
              <a:buSzPct val="120000"/>
            </a:pPr>
            <a:r>
              <a:rPr lang="en-US" sz="3200" dirty="0" smtClean="0">
                <a:solidFill>
                  <a:srgbClr val="C00000"/>
                </a:solidFill>
              </a:rPr>
              <a:t>Essential of E-Business</a:t>
            </a:r>
            <a:endParaRPr lang="en-US" sz="3200" dirty="0" smtClean="0">
              <a:latin typeface="Comic Sans MS" pitchFamily="66" charset="0"/>
            </a:endParaRPr>
          </a:p>
          <a:p>
            <a:endParaRPr lang="en-US" sz="20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866888" cy="11430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C00000"/>
                </a:solidFill>
                <a:effectLst/>
              </a:rPr>
              <a:t>E-Contracting: Introduction/Structure</a:t>
            </a:r>
            <a:endParaRPr lang="en-US" dirty="0">
              <a:solidFill>
                <a:srgbClr val="C00000"/>
              </a:solidFill>
              <a:effectLst/>
            </a:endParaRPr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295400"/>
            <a:ext cx="8084766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E-Contracting- </a:t>
            </a:r>
            <a:r>
              <a:rPr lang="en-US" dirty="0" smtClean="0">
                <a:solidFill>
                  <a:srgbClr val="FF0000"/>
                </a:solidFill>
              </a:rPr>
              <a:t>information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" y="1295400"/>
            <a:ext cx="9093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E-Contracting-</a:t>
            </a:r>
            <a:r>
              <a:rPr lang="en-US" dirty="0" smtClean="0">
                <a:solidFill>
                  <a:srgbClr val="FF0000"/>
                </a:solidFill>
              </a:rPr>
              <a:t>negotiation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371600"/>
            <a:ext cx="907181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>E-Contracting-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negotiation process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1" y="1295400"/>
            <a:ext cx="9116815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E-Contracting-</a:t>
            </a:r>
            <a:r>
              <a:rPr lang="en-US" dirty="0" smtClean="0">
                <a:solidFill>
                  <a:srgbClr val="FF0000"/>
                </a:solidFill>
              </a:rPr>
              <a:t>negotiation process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143000"/>
            <a:ext cx="8915400" cy="5420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E-Contracting-</a:t>
            </a:r>
            <a:r>
              <a:rPr lang="en-US" dirty="0" smtClean="0">
                <a:solidFill>
                  <a:srgbClr val="FF0000"/>
                </a:solidFill>
              </a:rPr>
              <a:t>negotiation process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" y="1295400"/>
            <a:ext cx="8839200" cy="551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9288</TotalTime>
  <Words>69</Words>
  <Application>Microsoft Office PowerPoint</Application>
  <PresentationFormat>On-screen Show (4:3)</PresentationFormat>
  <Paragraphs>55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Solstice</vt:lpstr>
      <vt:lpstr>Slide 1</vt:lpstr>
      <vt:lpstr>Slide 2</vt:lpstr>
      <vt:lpstr>Slide 3</vt:lpstr>
      <vt:lpstr>E-Contracting: Introduction/Structure</vt:lpstr>
      <vt:lpstr>E-Contracting- information</vt:lpstr>
      <vt:lpstr>E-Contracting-negotiation</vt:lpstr>
      <vt:lpstr>E-Contracting-negotiation process</vt:lpstr>
      <vt:lpstr>E-Contracting-negotiation process</vt:lpstr>
      <vt:lpstr>E-Contracting-negotiation process</vt:lpstr>
      <vt:lpstr>E-Contracting-negotiation process</vt:lpstr>
      <vt:lpstr>E-Contracting-negotiation process</vt:lpstr>
      <vt:lpstr>E-Contracting-negotiation process</vt:lpstr>
      <vt:lpstr>E-Contracting- Identity Management</vt:lpstr>
      <vt:lpstr>E-Contracting- Digital Signatures</vt:lpstr>
      <vt:lpstr>E-Contracting-Public Key</vt:lpstr>
      <vt:lpstr>E-Contracting-Public key components</vt:lpstr>
      <vt:lpstr>E-Contracting-Public key components</vt:lpstr>
      <vt:lpstr>E-Contracting-Public key components</vt:lpstr>
      <vt:lpstr>E-Contracting- How digital signatures applied?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Chapter-1: Market Driven Strategy</dc:title>
  <dc:creator/>
  <cp:lastModifiedBy>user</cp:lastModifiedBy>
  <cp:revision>419</cp:revision>
  <dcterms:created xsi:type="dcterms:W3CDTF">2006-08-16T00:00:00Z</dcterms:created>
  <dcterms:modified xsi:type="dcterms:W3CDTF">2016-09-08T19:38:16Z</dcterms:modified>
</cp:coreProperties>
</file>