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handoutMasterIdLst>
    <p:handoutMasterId r:id="rId30"/>
  </p:handoutMasterIdLst>
  <p:sldIdLst>
    <p:sldId id="264" r:id="rId2"/>
    <p:sldId id="418" r:id="rId3"/>
    <p:sldId id="419" r:id="rId4"/>
    <p:sldId id="420" r:id="rId5"/>
    <p:sldId id="439" r:id="rId6"/>
    <p:sldId id="434" r:id="rId7"/>
    <p:sldId id="435" r:id="rId8"/>
    <p:sldId id="436" r:id="rId9"/>
    <p:sldId id="437" r:id="rId10"/>
    <p:sldId id="438" r:id="rId11"/>
    <p:sldId id="440" r:id="rId12"/>
    <p:sldId id="441" r:id="rId13"/>
    <p:sldId id="443" r:id="rId14"/>
    <p:sldId id="444" r:id="rId15"/>
    <p:sldId id="442" r:id="rId16"/>
    <p:sldId id="433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3" r:id="rId25"/>
    <p:sldId id="454" r:id="rId26"/>
    <p:sldId id="455" r:id="rId27"/>
    <p:sldId id="45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FFE-2252-4330-A770-9FCF887D40B0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5DD-C7DC-4E6B-9E7D-5A8CB8A7F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C50-D19A-494B-887F-15CD89259C8A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8B8-25B5-4365-B190-3B2A3D4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848BC-F381-4466-8982-C3D470475990}" type="slidenum">
              <a:rPr lang="en-US"/>
              <a:pPr/>
              <a:t>25</a:t>
            </a:fld>
            <a:endParaRPr lang="en-US"/>
          </a:p>
        </p:txBody>
      </p:sp>
      <p:sp>
        <p:nvSpPr>
          <p:cNvPr id="701442" name="Rectangle 2"/>
          <p:cNvSpPr>
            <a:spLocks noChangeArrowheads="1"/>
          </p:cNvSpPr>
          <p:nvPr/>
        </p:nvSpPr>
        <p:spPr bwMode="auto">
          <a:xfrm>
            <a:off x="3886823" y="0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3886823" y="8687347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defTabSz="914739"/>
            <a:r>
              <a:rPr lang="en-US" b="0" i="1" dirty="0">
                <a:latin typeface="Times New Roman" pitchFamily="18" charset="0"/>
              </a:rPr>
              <a:t>52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0" y="8687347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0" y="0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144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8550" y="676275"/>
            <a:ext cx="4603750" cy="3452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014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59" y="4353839"/>
            <a:ext cx="5082768" cy="412864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0" tIns="44446" rIns="90480" bIns="44446"/>
          <a:lstStyle/>
          <a:p>
            <a:pPr>
              <a:lnSpc>
                <a:spcPct val="89000"/>
              </a:lnSpc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EB6AC-9A10-4BCB-8C89-881589996DAE}" type="slidenum">
              <a:rPr lang="en-US"/>
              <a:pPr/>
              <a:t>26</a:t>
            </a:fld>
            <a:endParaRPr lang="en-US"/>
          </a:p>
        </p:txBody>
      </p:sp>
      <p:sp>
        <p:nvSpPr>
          <p:cNvPr id="705538" name="Rectangle 2"/>
          <p:cNvSpPr>
            <a:spLocks noChangeArrowheads="1"/>
          </p:cNvSpPr>
          <p:nvPr/>
        </p:nvSpPr>
        <p:spPr bwMode="auto">
          <a:xfrm>
            <a:off x="3886823" y="0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3886823" y="8687347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defTabSz="914739"/>
            <a:r>
              <a:rPr lang="en-US" b="0" i="1" dirty="0">
                <a:latin typeface="Times New Roman" pitchFamily="18" charset="0"/>
              </a:rPr>
              <a:t>52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0" y="8687347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0" y="0"/>
            <a:ext cx="2971177" cy="456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en-US"/>
          </a:p>
        </p:txBody>
      </p:sp>
      <p:sp>
        <p:nvSpPr>
          <p:cNvPr id="70554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8550" y="676275"/>
            <a:ext cx="4603750" cy="3452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055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59" y="4353839"/>
            <a:ext cx="5082768" cy="412864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0" tIns="44446" rIns="90480" bIns="44446"/>
          <a:lstStyle/>
          <a:p>
            <a:pPr>
              <a:lnSpc>
                <a:spcPct val="89000"/>
              </a:lnSpc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066800"/>
            <a:ext cx="8077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1: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Introduction 					6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 of e-business; Nature, scope, and impact of e-business technologies; Difference between e-business and e-commerce; History and development of e-business; Advantages of e-business; Business model for e-products and e-services; Contribution of e-business technologies to economic growth, market, competitiveness, and productivity.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2: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Technologies in e-business			8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Introduction; e-business technologies - hardware, e-business software applications, internet and World Wide Web; Database management system; e-business security; Online payment technology; IT/IS evaluation and e-business; Social consequences of e-business technologies.  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3: Digital Marketing				7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Concept; Effects of e-business technologies on marketing strategy, customer retention and e-CRM; Measuring the extent of digital marketing activity; Market analysis; Digital marketing tools; Viral marketing.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pPr marL="457200" indent="-457200">
              <a:buSzPct val="120000"/>
            </a:pPr>
            <a:endParaRPr lang="en-US" dirty="0" smtClean="0">
              <a:latin typeface="Verdana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SzPct val="120000"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7620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E-Payment classification IV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853" y="990600"/>
            <a:ext cx="866014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E-Payment with Cards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55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/>
              </a:rPr>
              <a:t>E-Payment with Cards-</a:t>
            </a:r>
            <a:br>
              <a:rPr lang="en-US" dirty="0" smtClean="0">
                <a:solidFill>
                  <a:srgbClr val="C00000"/>
                </a:solidFill>
                <a:effectLst/>
              </a:rPr>
            </a:br>
            <a:r>
              <a:rPr lang="en-US" dirty="0" smtClean="0">
                <a:solidFill>
                  <a:srgbClr val="0070C0"/>
                </a:solidFill>
              </a:rPr>
              <a:t>Example: PayPal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90458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/>
              </a:rPr>
              <a:t>E-Payment with Cards-</a:t>
            </a:r>
            <a:br>
              <a:rPr lang="en-US" dirty="0" smtClean="0">
                <a:solidFill>
                  <a:srgbClr val="C00000"/>
                </a:solidFill>
                <a:effectLst/>
              </a:rPr>
            </a:br>
            <a:r>
              <a:rPr lang="en-US" sz="3100" dirty="0" smtClean="0">
                <a:solidFill>
                  <a:srgbClr val="0070C0"/>
                </a:solidFill>
              </a:rPr>
              <a:t>Example: PayPal (payment between two Individuals)</a:t>
            </a:r>
            <a:endParaRPr lang="en-US" sz="31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517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/>
              </a:rPr>
              <a:t>E-Cash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>
                <a:solidFill>
                  <a:srgbClr val="C00000"/>
                </a:solidFill>
                <a:effectLst/>
              </a:rPr>
              <a:t>An Innovative micropayment solution</a:t>
            </a:r>
            <a:endParaRPr lang="en-US" sz="4000" dirty="0">
              <a:solidFill>
                <a:srgbClr val="C00000"/>
              </a:solidFill>
              <a:effectLst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15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/>
              </a:rPr>
              <a:t>The E-Cash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400" u="sng" dirty="0" smtClean="0">
                <a:solidFill>
                  <a:srgbClr val="C00000"/>
                </a:solidFill>
                <a:effectLst/>
              </a:rPr>
              <a:t>solution</a:t>
            </a:r>
            <a:endParaRPr lang="en-US" u="sng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18712"/>
            <a:ext cx="8534400" cy="503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effectLst/>
              </a:rPr>
              <a:t>Security Solution on E-Payment:</a:t>
            </a:r>
            <a:br>
              <a:rPr lang="en-US" dirty="0" smtClean="0">
                <a:solidFill>
                  <a:srgbClr val="0070C0"/>
                </a:solidFill>
                <a:effectLst/>
              </a:rPr>
            </a:br>
            <a:r>
              <a:rPr lang="en-US" dirty="0" smtClean="0">
                <a:solidFill>
                  <a:srgbClr val="C00000"/>
                </a:solidFill>
                <a:effectLst/>
              </a:rPr>
              <a:t>Secured Socket layer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21807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Secure Electronic Transaction (SET)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9990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  <a:effectLst/>
              </a:rPr>
              <a:t>Use of Dual Signature: </a:t>
            </a:r>
            <a:r>
              <a:rPr lang="en-US" sz="3600" dirty="0" smtClean="0">
                <a:solidFill>
                  <a:srgbClr val="C00000"/>
                </a:solidFill>
                <a:effectLst/>
              </a:rPr>
              <a:t>Public &amp; Private Key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21898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40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C00000"/>
                </a:solidFill>
                <a:effectLst/>
              </a:rPr>
            </a:br>
            <a:r>
              <a:rPr lang="en-US" sz="4000" dirty="0" smtClean="0">
                <a:solidFill>
                  <a:srgbClr val="0070C0"/>
                </a:solidFill>
                <a:effectLst/>
              </a:rPr>
              <a:t>Protection of Personal Data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817543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66800" y="762000"/>
            <a:ext cx="8077200" cy="5410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4: E-Business and Operations management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Difference between purchase and procurement; Market solutions - sell-side, buy-side, and market place; Integration of product catalogue; Procurement service providing.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5: E-Contracting					4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Concept of generic services - information, negotiation, archiving, enforcement, reconciliation; Structure of a contract; Digital signature; Legal affairs.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6: Online Distribution				5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Components of a distribution system; Characterization of online distribution; hybrid distribution networks; Model for electronic software distribution.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7: E-Payment System			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Characteristics of payment system; Classification of payment systems - E-cash, E-check, overview of smart card; Applications of IPSec.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8: E-Business Plan Development 			3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Students must develop an E-Business Plan; The business plan must incorporate IT-features that would address complete requirements to run a specified business.</a:t>
            </a:r>
          </a:p>
          <a:p>
            <a:endParaRPr lang="en-US" sz="17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3810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40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C00000"/>
                </a:solidFill>
                <a:effectLst/>
              </a:rPr>
            </a:br>
            <a:r>
              <a:rPr lang="en-US" sz="4000" dirty="0" smtClean="0">
                <a:solidFill>
                  <a:srgbClr val="0070C0"/>
                </a:solidFill>
                <a:effectLst/>
              </a:rPr>
              <a:t>Protection of Personal Data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09615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C00000"/>
                </a:solidFill>
                <a:effectLst/>
              </a:rPr>
            </a:br>
            <a:r>
              <a:rPr lang="en-US" sz="2800" b="1" dirty="0" smtClean="0">
                <a:solidFill>
                  <a:srgbClr val="0070C0"/>
                </a:solidFill>
                <a:effectLst/>
              </a:rPr>
              <a:t>Protection of Ownership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08702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C00000"/>
                </a:solidFill>
                <a:effectLst/>
              </a:rPr>
            </a:br>
            <a:r>
              <a:rPr lang="en-US" sz="3200" dirty="0" smtClean="0">
                <a:solidFill>
                  <a:srgbClr val="0070C0"/>
                </a:solidFill>
                <a:effectLst/>
              </a:rPr>
              <a:t>Application of 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Digital Watermark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891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C00000"/>
                </a:solidFill>
                <a:effectLst/>
              </a:rPr>
            </a:br>
            <a:r>
              <a:rPr lang="en-US" sz="3200" dirty="0" smtClean="0">
                <a:solidFill>
                  <a:srgbClr val="0070C0"/>
                </a:solidFill>
                <a:effectLst/>
              </a:rPr>
              <a:t>Holistic Approach: Security Approach</a:t>
            </a:r>
            <a:endParaRPr lang="en-US" sz="32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82956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/>
              </a:rPr>
              <a:t>Security Issues on E-Payment systems</a:t>
            </a:r>
            <a:r>
              <a:rPr lang="en-US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C00000"/>
                </a:solidFill>
                <a:effectLst/>
              </a:rPr>
            </a:br>
            <a:r>
              <a:rPr lang="en-US" sz="3200" dirty="0" smtClean="0">
                <a:solidFill>
                  <a:srgbClr val="0070C0"/>
                </a:solidFill>
                <a:effectLst/>
              </a:rPr>
              <a:t>Holistic Approach: Security Management</a:t>
            </a:r>
            <a:endParaRPr lang="en-US" sz="32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801481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22313"/>
          </a:xfrm>
          <a:noFill/>
          <a:ln/>
        </p:spPr>
        <p:txBody>
          <a:bodyPr lIns="82550" tIns="41275" rIns="82550" bIns="41275" anchor="b"/>
          <a:lstStyle/>
          <a:p>
            <a:pPr algn="l">
              <a:lnSpc>
                <a:spcPct val="90000"/>
              </a:lnSpc>
            </a:pPr>
            <a:r>
              <a:rPr lang="en-US" dirty="0"/>
              <a:t>              Smart Cards </a:t>
            </a:r>
          </a:p>
        </p:txBody>
      </p:sp>
      <p:sp>
        <p:nvSpPr>
          <p:cNvPr id="70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2250"/>
            <a:ext cx="7772400" cy="4343400"/>
          </a:xfrm>
          <a:noFill/>
          <a:ln/>
        </p:spPr>
        <p:txBody>
          <a:bodyPr lIns="82550" tIns="41275" rIns="82550" bIns="41275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Magnetic stripe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140 bytes, cost $0.20-0.75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Memory cards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1-4 KB memory, no processor, cost $1.00-2.50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Optical memory cards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4 megabytes read-only (CD-like), cost $7.00-12.00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Microprocessor 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Imbedded microprocessor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(OLD) 8-bit processor, 16 KB ROM, 512 bytes RAM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Equivalent power to IBM XT PC, cost $7.00-15.00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32-bit processors now available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Intelligent, active devices with defenses</a:t>
            </a:r>
            <a:endParaRPr lang="en-US" sz="2000" dirty="0"/>
          </a:p>
        </p:txBody>
      </p:sp>
      <p:pic>
        <p:nvPicPr>
          <p:cNvPr id="7004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3938" y="706438"/>
            <a:ext cx="2695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37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4" y="1371600"/>
            <a:ext cx="7464425" cy="21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709613" y="454025"/>
            <a:ext cx="7772400" cy="722313"/>
          </a:xfrm>
          <a:noFill/>
          <a:ln/>
        </p:spPr>
        <p:txBody>
          <a:bodyPr lIns="82550" tIns="41275" rIns="82550" bIns="41275" anchor="b"/>
          <a:lstStyle/>
          <a:p>
            <a:pPr>
              <a:lnSpc>
                <a:spcPct val="90000"/>
              </a:lnSpc>
            </a:pPr>
            <a:r>
              <a:rPr lang="en-US"/>
              <a:t>Smart Card Structure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5029200" y="6461125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2000" dirty="0"/>
              <a:t>Contacts (8)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3251200"/>
            <a:ext cx="6954837" cy="3378200"/>
            <a:chOff x="431" y="885"/>
            <a:chExt cx="4867" cy="260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09" y="2798"/>
              <a:ext cx="4386" cy="370"/>
              <a:chOff x="849" y="1963"/>
              <a:chExt cx="4386" cy="370"/>
            </a:xfrm>
          </p:grpSpPr>
          <p:pic>
            <p:nvPicPr>
              <p:cNvPr id="704521" name="Picture 9"/>
              <p:cNvPicPr>
                <a:picLocks noChangeAspect="1" noChangeArrowheads="1"/>
              </p:cNvPicPr>
              <p:nvPr/>
            </p:nvPicPr>
            <p:blipFill>
              <a:blip r:embed="rId4"/>
              <a:srcRect l="21750" t="68129" r="20157" b="25162"/>
              <a:stretch>
                <a:fillRect/>
              </a:stretch>
            </p:blipFill>
            <p:spPr bwMode="auto">
              <a:xfrm>
                <a:off x="858" y="1963"/>
                <a:ext cx="4377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4522" name="Rectangle 10"/>
              <p:cNvSpPr>
                <a:spLocks noChangeArrowheads="1"/>
              </p:cNvSpPr>
              <p:nvPr/>
            </p:nvSpPr>
            <p:spPr bwMode="auto">
              <a:xfrm>
                <a:off x="849" y="1964"/>
                <a:ext cx="4380" cy="3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04523" name="Picture 11"/>
            <p:cNvPicPr>
              <a:picLocks noChangeAspect="1" noChangeArrowheads="1"/>
            </p:cNvPicPr>
            <p:nvPr/>
          </p:nvPicPr>
          <p:blipFill>
            <a:blip r:embed="rId4"/>
            <a:srcRect l="55782" t="38065" r="30469" b="41290"/>
            <a:stretch>
              <a:fillRect/>
            </a:stretch>
          </p:blipFill>
          <p:spPr bwMode="auto">
            <a:xfrm>
              <a:off x="3111" y="1199"/>
              <a:ext cx="1327" cy="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04524" name="Line 12"/>
            <p:cNvSpPr>
              <a:spLocks noChangeShapeType="1"/>
            </p:cNvSpPr>
            <p:nvPr/>
          </p:nvSpPr>
          <p:spPr bwMode="auto">
            <a:xfrm flipV="1">
              <a:off x="4153" y="2268"/>
              <a:ext cx="110" cy="50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25" name="Line 13"/>
            <p:cNvSpPr>
              <a:spLocks noChangeShapeType="1"/>
            </p:cNvSpPr>
            <p:nvPr/>
          </p:nvSpPr>
          <p:spPr bwMode="auto">
            <a:xfrm flipH="1" flipV="1">
              <a:off x="3346" y="2310"/>
              <a:ext cx="108" cy="48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4635" y="2092"/>
              <a:ext cx="66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2000"/>
                <a:t>Epoxy</a:t>
              </a:r>
              <a:endParaRPr lang="en-US" sz="1800"/>
            </a:p>
          </p:txBody>
        </p:sp>
        <p:sp>
          <p:nvSpPr>
            <p:cNvPr id="704527" name="Line 15"/>
            <p:cNvSpPr>
              <a:spLocks noChangeShapeType="1"/>
            </p:cNvSpPr>
            <p:nvPr/>
          </p:nvSpPr>
          <p:spPr bwMode="auto">
            <a:xfrm flipV="1">
              <a:off x="4372" y="2354"/>
              <a:ext cx="374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28" name="Line 16"/>
            <p:cNvSpPr>
              <a:spLocks noChangeShapeType="1"/>
            </p:cNvSpPr>
            <p:nvPr/>
          </p:nvSpPr>
          <p:spPr bwMode="auto">
            <a:xfrm flipH="1" flipV="1">
              <a:off x="2994" y="3175"/>
              <a:ext cx="53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29" name="Line 17"/>
            <p:cNvSpPr>
              <a:spLocks noChangeShapeType="1"/>
            </p:cNvSpPr>
            <p:nvPr/>
          </p:nvSpPr>
          <p:spPr bwMode="auto">
            <a:xfrm flipV="1">
              <a:off x="3947" y="3162"/>
              <a:ext cx="60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30" name="Rectangle 18"/>
            <p:cNvSpPr>
              <a:spLocks noChangeArrowheads="1"/>
            </p:cNvSpPr>
            <p:nvPr/>
          </p:nvSpPr>
          <p:spPr bwMode="auto">
            <a:xfrm>
              <a:off x="3041" y="885"/>
              <a:ext cx="1462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2000"/>
                <a:t>Microprocessor</a:t>
              </a:r>
            </a:p>
          </p:txBody>
        </p:sp>
        <p:sp>
          <p:nvSpPr>
            <p:cNvPr id="704531" name="Text Box 19"/>
            <p:cNvSpPr txBox="1">
              <a:spLocks noChangeArrowheads="1"/>
            </p:cNvSpPr>
            <p:nvPr/>
          </p:nvSpPr>
          <p:spPr bwMode="auto">
            <a:xfrm>
              <a:off x="2072" y="1691"/>
              <a:ext cx="65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Contacts</a:t>
              </a:r>
            </a:p>
          </p:txBody>
        </p:sp>
        <p:sp>
          <p:nvSpPr>
            <p:cNvPr id="704532" name="Line 20"/>
            <p:cNvSpPr>
              <a:spLocks noChangeShapeType="1"/>
            </p:cNvSpPr>
            <p:nvPr/>
          </p:nvSpPr>
          <p:spPr bwMode="auto">
            <a:xfrm flipV="1">
              <a:off x="2688" y="1364"/>
              <a:ext cx="54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33" name="Line 21"/>
            <p:cNvSpPr>
              <a:spLocks noChangeShapeType="1"/>
            </p:cNvSpPr>
            <p:nvPr/>
          </p:nvSpPr>
          <p:spPr bwMode="auto">
            <a:xfrm flipV="1">
              <a:off x="2692" y="1794"/>
              <a:ext cx="5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34" name="Line 22"/>
            <p:cNvSpPr>
              <a:spLocks noChangeShapeType="1"/>
            </p:cNvSpPr>
            <p:nvPr/>
          </p:nvSpPr>
          <p:spPr bwMode="auto">
            <a:xfrm>
              <a:off x="2698" y="1857"/>
              <a:ext cx="539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704535" name="Rectangle 23"/>
            <p:cNvSpPr>
              <a:spLocks noChangeArrowheads="1"/>
            </p:cNvSpPr>
            <p:nvPr/>
          </p:nvSpPr>
          <p:spPr bwMode="auto">
            <a:xfrm>
              <a:off x="431" y="1827"/>
              <a:ext cx="1363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2000"/>
                <a:t>Card</a:t>
              </a:r>
            </a:p>
            <a:p>
              <a:pPr algn="ctr"/>
              <a:r>
                <a:rPr lang="en-US" sz="2000"/>
                <a:t>(Upside-down)</a:t>
              </a:r>
            </a:p>
          </p:txBody>
        </p:sp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>
              <a:off x="1239" y="2291"/>
              <a:ext cx="35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04538" name="Rectangle 26"/>
          <p:cNvSpPr>
            <a:spLocks noChangeArrowheads="1"/>
          </p:cNvSpPr>
          <p:nvPr/>
        </p:nvSpPr>
        <p:spPr bwMode="auto">
          <a:xfrm>
            <a:off x="2133600" y="1143000"/>
            <a:ext cx="1023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 sz="1400" dirty="0"/>
              <a:t>Contacts: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295400" y="1524000"/>
            <a:ext cx="6858000" cy="41148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Characteristics of payment system; 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Classification of payment systems –</a:t>
            </a:r>
          </a:p>
          <a:p>
            <a:r>
              <a:rPr lang="en-US" dirty="0" smtClean="0">
                <a:latin typeface="Verdana" pitchFamily="34" charset="0"/>
              </a:rPr>
              <a:t>	- E-cash, </a:t>
            </a:r>
          </a:p>
          <a:p>
            <a:r>
              <a:rPr lang="en-US" dirty="0" smtClean="0">
                <a:latin typeface="Verdana" pitchFamily="34" charset="0"/>
              </a:rPr>
              <a:t>	- E-check,</a:t>
            </a:r>
          </a:p>
          <a:p>
            <a:r>
              <a:rPr lang="en-US" dirty="0" smtClean="0">
                <a:latin typeface="Verdana" pitchFamily="34" charset="0"/>
              </a:rPr>
              <a:t>	- overview of smart card; 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Verdana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Applications of IPSec.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– Seven</a:t>
            </a:r>
          </a:p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E-payment System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effectLst/>
              </a:rPr>
              <a:t>E-Payment</a:t>
            </a:r>
            <a:endParaRPr lang="en-US" sz="4400" dirty="0">
              <a:solidFill>
                <a:srgbClr val="FF0000"/>
              </a:solidFill>
              <a:effectLst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98379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E-payment-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295401"/>
            <a:ext cx="8153400" cy="590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Electronic Payment process</a:t>
            </a:r>
          </a:p>
          <a:p>
            <a:pPr lvl="2"/>
            <a:r>
              <a:rPr lang="en-US" sz="2400" dirty="0" smtClean="0"/>
              <a:t>A monetary transactions taking place using computer systems of buyers and sellers.</a:t>
            </a:r>
          </a:p>
          <a:p>
            <a:pPr lvl="1"/>
            <a:r>
              <a:rPr lang="en-US" sz="2400" dirty="0" smtClean="0"/>
              <a:t>- Most vital step of e-commerce due to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 A complex task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Security is the main issue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Wide variety of payment alternatives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New process are under development and testing</a:t>
            </a:r>
          </a:p>
          <a:p>
            <a:pPr lvl="1"/>
            <a:endParaRPr lang="en-US" sz="1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</a:rPr>
              <a:t>Variety of e-payments </a:t>
            </a:r>
          </a:p>
          <a:p>
            <a:pPr lvl="1"/>
            <a:r>
              <a:rPr lang="en-US" sz="2400" dirty="0" smtClean="0"/>
              <a:t>- Web payment process</a:t>
            </a:r>
          </a:p>
          <a:p>
            <a:pPr lvl="1">
              <a:buFontTx/>
              <a:buChar char="-"/>
            </a:pPr>
            <a:r>
              <a:rPr lang="en-US" sz="2400" dirty="0" smtClean="0"/>
              <a:t> Electronic fund transfer</a:t>
            </a:r>
          </a:p>
          <a:p>
            <a:pPr lvl="1">
              <a:buFontTx/>
              <a:buChar char="-"/>
            </a:pPr>
            <a:r>
              <a:rPr lang="en-US" sz="2400" dirty="0" smtClean="0"/>
              <a:t> Secure electronic payments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E-Payment classification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E-Payment classification basis: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I- Classification based on amount of money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II- Confidentiality and anonymity of transaction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III- Time of Payment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III- Technical Solution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E-Payment classification 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9399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E-Payment classification II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1235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E-Payment classification III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37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9091</TotalTime>
  <Words>295</Words>
  <Application>Microsoft Office PowerPoint</Application>
  <PresentationFormat>On-screen Show (4:3)</PresentationFormat>
  <Paragraphs>105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Comic Sans MS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E-Payment</vt:lpstr>
      <vt:lpstr>E-payment- characteristics</vt:lpstr>
      <vt:lpstr>E-Payment classification</vt:lpstr>
      <vt:lpstr>E-Payment classification I</vt:lpstr>
      <vt:lpstr>E-Payment classification II</vt:lpstr>
      <vt:lpstr>E-Payment classification III</vt:lpstr>
      <vt:lpstr>E-Payment classification IV</vt:lpstr>
      <vt:lpstr>E-Payment with Cards</vt:lpstr>
      <vt:lpstr>E-Payment with Cards- Example: PayPal</vt:lpstr>
      <vt:lpstr>E-Payment with Cards- Example: PayPal (payment between two Individuals)</vt:lpstr>
      <vt:lpstr>E-Cash  An Innovative micropayment solution</vt:lpstr>
      <vt:lpstr>The E-Cash  solution</vt:lpstr>
      <vt:lpstr>Security Solution on E-Payment: Secured Socket layer</vt:lpstr>
      <vt:lpstr>Secure Electronic Transaction (SET)</vt:lpstr>
      <vt:lpstr>Use of Dual Signature: Public &amp; Private Key</vt:lpstr>
      <vt:lpstr>Security Issues on E-Payment systems Protection of Personal Data</vt:lpstr>
      <vt:lpstr>Security Issues on E-Payment systems Protection of Personal Data</vt:lpstr>
      <vt:lpstr>Security Issues on E-Payment systems Protection of Ownership</vt:lpstr>
      <vt:lpstr>Security Issues on E-Payment systems Application of Digital Watermark</vt:lpstr>
      <vt:lpstr>Security Issues on E-Payment systems Holistic Approach: Security Approach</vt:lpstr>
      <vt:lpstr>Security Issues on E-Payment systems Holistic Approach: Security Management</vt:lpstr>
      <vt:lpstr>              Smart Cards </vt:lpstr>
      <vt:lpstr>Smart Card Structure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Chapter-1: Market Driven Strategy</dc:title>
  <dc:creator/>
  <cp:lastModifiedBy>Microsoft</cp:lastModifiedBy>
  <cp:revision>432</cp:revision>
  <dcterms:created xsi:type="dcterms:W3CDTF">2006-08-16T00:00:00Z</dcterms:created>
  <dcterms:modified xsi:type="dcterms:W3CDTF">2016-11-09T14:32:44Z</dcterms:modified>
</cp:coreProperties>
</file>