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handoutMasterIdLst>
    <p:handoutMasterId r:id="rId15"/>
  </p:handoutMasterIdLst>
  <p:sldIdLst>
    <p:sldId id="264" r:id="rId2"/>
    <p:sldId id="418" r:id="rId3"/>
    <p:sldId id="419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 varScale="1">
        <p:scale>
          <a:sx n="64" d="100"/>
          <a:sy n="64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34FFE-2252-4330-A770-9FCF887D40B0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D5DD-C7DC-4E6B-9E7D-5A8CB8A7F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DC50-D19A-494B-887F-15CD89259C8A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08B8-25B5-4365-B190-3B2A3D4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90600" y="1066800"/>
            <a:ext cx="8077200" cy="54864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1: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Introduction 					6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 of e-business; Nature, scope, and impact of e-business technologies; Difference between e-business and e-commerce; History and development of e-business; Advantages of e-business; Business model for e-products and e-services; Contribution of e-business technologies to economic growth, market, competitiveness, and productivity.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2: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Technologies in e-business			8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Introduction; e-business technologies - hardware, e-business software applications, internet and World Wide Web; Database management system; e-business security; Online payment technology; IT/IS evaluation and e-business; Social consequences of e-business technologies.  </a:t>
            </a:r>
          </a:p>
          <a:p>
            <a:endParaRPr lang="en-US" dirty="0" smtClean="0">
              <a:latin typeface="Verdana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3: Digital Marketing				7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Concept; Effects of e-business technologies on marketing strategy, customer retention and e-CRM; Measuring the extent of digital marketing activity; Market analysis; Digital marketing tools; Viral marketing.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pPr marL="457200" indent="-457200">
              <a:buSzPct val="120000"/>
            </a:pPr>
            <a:endParaRPr lang="en-US" dirty="0" smtClean="0">
              <a:latin typeface="Verdana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SzPct val="120000"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7620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153400" cy="6248400"/>
          </a:xfrm>
        </p:spPr>
        <p:txBody>
          <a:bodyPr>
            <a:normAutofit lnSpcReduction="10000"/>
          </a:bodyPr>
          <a:lstStyle/>
          <a:p>
            <a:pPr marL="653796" indent="-57150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Market Summary:</a:t>
            </a:r>
            <a:endParaRPr lang="en-US" sz="3600" dirty="0" smtClean="0">
              <a:solidFill>
                <a:srgbClr val="C00000"/>
              </a:solidFill>
            </a:endParaRPr>
          </a:p>
          <a:p>
            <a:pPr marL="653796" indent="-571500">
              <a:buNone/>
            </a:pPr>
            <a:r>
              <a:rPr lang="en-US" sz="2000" dirty="0" smtClean="0"/>
              <a:t>Currently, the telecom industry is among the strongest growth industries and is responsible for huge gains in the capital markets in </a:t>
            </a:r>
            <a:r>
              <a:rPr lang="en-US" sz="2000" dirty="0" smtClean="0"/>
              <a:t>Nepal. Our </a:t>
            </a:r>
            <a:r>
              <a:rPr lang="en-US" sz="2000" dirty="0" smtClean="0"/>
              <a:t>company will try to take advantage of these developments and serve its customers with devices that take advantage of all these new trends and developments </a:t>
            </a:r>
            <a:r>
              <a:rPr lang="en-US" sz="2000" dirty="0" smtClean="0"/>
              <a:t>to enable themselves to use all kinds of e-services online through their mobile phones.</a:t>
            </a:r>
          </a:p>
          <a:p>
            <a:pPr marL="653796" indent="-57150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Industry Analysis:</a:t>
            </a:r>
            <a:endParaRPr lang="en-US" sz="3600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US" sz="2000" dirty="0" smtClean="0"/>
              <a:t>12 </a:t>
            </a:r>
            <a:r>
              <a:rPr lang="en-US" sz="2000" dirty="0" smtClean="0"/>
              <a:t>million </a:t>
            </a:r>
            <a:r>
              <a:rPr lang="en-US" sz="2000" dirty="0" smtClean="0"/>
              <a:t>subscribers of Nepal telecom, 13 million Subscribers of </a:t>
            </a:r>
            <a:r>
              <a:rPr lang="en-US" sz="2000" dirty="0" err="1" smtClean="0"/>
              <a:t>NCell</a:t>
            </a:r>
            <a:r>
              <a:rPr lang="en-US" sz="2000" dirty="0" smtClean="0"/>
              <a:t>, 1 million Subscribers of Smart Tel, three other companies are starting to start the same services in Nepal in near future.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Competition and Buying </a:t>
            </a:r>
            <a:r>
              <a:rPr lang="en-US" sz="2000" dirty="0" smtClean="0">
                <a:solidFill>
                  <a:srgbClr val="C00000"/>
                </a:solidFill>
              </a:rPr>
              <a:t>Patterns:</a:t>
            </a:r>
          </a:p>
          <a:p>
            <a:pPr>
              <a:buNone/>
            </a:pPr>
            <a:r>
              <a:rPr lang="en-US" sz="2000" dirty="0" smtClean="0"/>
              <a:t>We </a:t>
            </a:r>
            <a:r>
              <a:rPr lang="en-US" sz="2000" dirty="0" smtClean="0"/>
              <a:t>found out that consumers do not usually bother with retail brand in product evaluation but with the manufacturer brand </a:t>
            </a:r>
            <a:r>
              <a:rPr lang="en-US" sz="2000" dirty="0" smtClean="0"/>
              <a:t>only.  The </a:t>
            </a:r>
            <a:r>
              <a:rPr lang="en-US" sz="2000" dirty="0" smtClean="0"/>
              <a:t>needs to attract, acquire, leverage, and retain customer’s remains a primary concern to our business</a:t>
            </a:r>
            <a:r>
              <a:rPr lang="en-US" sz="2000" dirty="0" smtClean="0"/>
              <a:t>. Revenue </a:t>
            </a:r>
            <a:r>
              <a:rPr lang="en-US" sz="2000" dirty="0" smtClean="0"/>
              <a:t>growth through customer acquisition and retention is important. </a:t>
            </a:r>
            <a:r>
              <a:rPr lang="en-US" sz="2000" dirty="0" smtClean="0"/>
              <a:t>Our </a:t>
            </a:r>
            <a:r>
              <a:rPr lang="en-US" sz="2000" dirty="0" smtClean="0"/>
              <a:t>customers will associate our brand with quality and excellence through positive first impression and sustained top class customer services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marL="653796" indent="-571500"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153400" cy="6248400"/>
          </a:xfrm>
        </p:spPr>
        <p:txBody>
          <a:bodyPr>
            <a:normAutofit lnSpcReduction="10000"/>
          </a:bodyPr>
          <a:lstStyle/>
          <a:p>
            <a:pPr marL="653796" indent="-57150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Target Market segment strategy:</a:t>
            </a:r>
            <a:endParaRPr lang="en-US" sz="3600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US" sz="2000" dirty="0" smtClean="0"/>
              <a:t>Cellular phones </a:t>
            </a:r>
            <a:r>
              <a:rPr lang="en-US" sz="2000" dirty="0" smtClean="0"/>
              <a:t>current niche in its location, variety of products and expertise in serving the public will assure the viability of the </a:t>
            </a:r>
            <a:r>
              <a:rPr lang="en-US" sz="2000" dirty="0" smtClean="0"/>
              <a:t>enterprise. Penetrate </a:t>
            </a:r>
            <a:r>
              <a:rPr lang="en-US" sz="2000" dirty="0" smtClean="0"/>
              <a:t>the market with new innovations and gadgets — mainly with the younger generation, using advertisements and </a:t>
            </a:r>
            <a:r>
              <a:rPr lang="en-US" sz="2000" dirty="0" smtClean="0"/>
              <a:t>demonstrations. To help </a:t>
            </a:r>
            <a:r>
              <a:rPr lang="en-US" sz="2000" dirty="0" smtClean="0"/>
              <a:t>independent small sellers to join our effort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Operation </a:t>
            </a:r>
            <a:r>
              <a:rPr lang="en-US" sz="2000" dirty="0" smtClean="0">
                <a:solidFill>
                  <a:srgbClr val="C00000"/>
                </a:solidFill>
              </a:rPr>
              <a:t>Strategy:</a:t>
            </a:r>
            <a:r>
              <a:rPr lang="en-US" sz="2000" dirty="0" smtClean="0"/>
              <a:t> The easy-com Cellular </a:t>
            </a:r>
            <a:r>
              <a:rPr lang="en-US" sz="2000" dirty="0" smtClean="0"/>
              <a:t>Phones' </a:t>
            </a:r>
            <a:r>
              <a:rPr lang="en-US" sz="2000" dirty="0" smtClean="0"/>
              <a:t>shops </a:t>
            </a:r>
            <a:r>
              <a:rPr lang="en-US" sz="2000" dirty="0" smtClean="0"/>
              <a:t>will operate 7 days a week. The store’s opening hours will be officially </a:t>
            </a:r>
            <a:r>
              <a:rPr lang="en-US" sz="2000" dirty="0" smtClean="0"/>
              <a:t>08:00 </a:t>
            </a:r>
            <a:r>
              <a:rPr lang="en-US" sz="2000" dirty="0" smtClean="0"/>
              <a:t>a.m. to </a:t>
            </a:r>
            <a:r>
              <a:rPr lang="en-US" sz="2000" dirty="0" smtClean="0"/>
              <a:t>08:00 </a:t>
            </a:r>
            <a:r>
              <a:rPr lang="en-US" sz="2000" dirty="0" smtClean="0"/>
              <a:t>p.m. </a:t>
            </a:r>
            <a:r>
              <a:rPr lang="en-US" sz="2000" dirty="0" smtClean="0"/>
              <a:t>We </a:t>
            </a:r>
            <a:r>
              <a:rPr lang="en-US" sz="2000" dirty="0" smtClean="0"/>
              <a:t>intend to achieve competitive advantage over our competitors by integrating electronic commerce into our operations. </a:t>
            </a:r>
            <a:r>
              <a:rPr lang="en-US" sz="2000" dirty="0" smtClean="0"/>
              <a:t>The </a:t>
            </a:r>
            <a:r>
              <a:rPr lang="en-US" sz="2000" dirty="0" smtClean="0"/>
              <a:t>company intends to use all electronic means available to it in enhancing the purchasing process for our customers. This would include an e-store, e-mail, electronic transaction system solution </a:t>
            </a:r>
            <a:r>
              <a:rPr lang="en-US" sz="2000" dirty="0" smtClean="0"/>
              <a:t>etc</a:t>
            </a:r>
            <a:endParaRPr lang="en-US" sz="2000" dirty="0" smtClean="0"/>
          </a:p>
          <a:p>
            <a:pPr lvl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E-Commerce Solution: </a:t>
            </a:r>
            <a:r>
              <a:rPr lang="en-US" sz="2000" dirty="0" smtClean="0"/>
              <a:t>The </a:t>
            </a:r>
            <a:r>
              <a:rPr lang="en-US" sz="2000" dirty="0" smtClean="0"/>
              <a:t>Company would outsource the design of our e-store site to an E-Commerce solution provider with a proven track record in the industry for developing efficient, effective and aesthetic web site</a:t>
            </a:r>
            <a:r>
              <a:rPr lang="en-US" sz="2000" dirty="0" smtClean="0"/>
              <a:t>. Our </a:t>
            </a:r>
            <a:r>
              <a:rPr lang="en-US" sz="2000" dirty="0" smtClean="0"/>
              <a:t>developers would be told to design an E-Commerce site that not only allows us to sell our products online but enhance business operations</a:t>
            </a:r>
            <a:r>
              <a:rPr lang="en-US" sz="2000" dirty="0" smtClean="0"/>
              <a:t>.  The </a:t>
            </a:r>
            <a:r>
              <a:rPr lang="en-US" sz="2000" dirty="0" smtClean="0"/>
              <a:t>networks of our E-Store and our physical store would be integrated to provide a seamless collaboration between our online and offline operations</a:t>
            </a:r>
            <a:r>
              <a:rPr lang="en-US" sz="2000" dirty="0" smtClean="0"/>
              <a:t>. T</a:t>
            </a: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marL="653796" indent="-571500"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153400" cy="6248400"/>
          </a:xfrm>
        </p:spPr>
        <p:txBody>
          <a:bodyPr>
            <a:normAutofit/>
          </a:bodyPr>
          <a:lstStyle/>
          <a:p>
            <a:pPr marL="653796" indent="-57150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Marketing Strategy:</a:t>
            </a:r>
            <a:endParaRPr lang="en-US" sz="3600" dirty="0" smtClean="0">
              <a:solidFill>
                <a:srgbClr val="C00000"/>
              </a:solidFill>
            </a:endParaRPr>
          </a:p>
          <a:p>
            <a:pPr lvl="0"/>
            <a:r>
              <a:rPr lang="en-US" sz="2000" dirty="0" smtClean="0"/>
              <a:t>Short-term marketing </a:t>
            </a:r>
            <a:r>
              <a:rPr lang="en-US" sz="2000" dirty="0" smtClean="0"/>
              <a:t>strategies: example, online ads </a:t>
            </a:r>
          </a:p>
          <a:p>
            <a:pPr lvl="0"/>
            <a:r>
              <a:rPr lang="en-US" sz="2000" dirty="0" smtClean="0"/>
              <a:t>Long-term marketing strategies: e-CRM. E-SCM, ERP </a:t>
            </a:r>
          </a:p>
          <a:p>
            <a:pPr marL="653796" indent="-57150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Offers:</a:t>
            </a:r>
            <a:endParaRPr lang="en-US" sz="3600" dirty="0" smtClean="0">
              <a:solidFill>
                <a:srgbClr val="C00000"/>
              </a:solidFill>
            </a:endParaRPr>
          </a:p>
          <a:p>
            <a:pPr lvl="0"/>
            <a:r>
              <a:rPr lang="en-US" sz="2000" dirty="0" smtClean="0"/>
              <a:t>Special Offers for online </a:t>
            </a:r>
            <a:r>
              <a:rPr lang="en-US" sz="2000" dirty="0" smtClean="0"/>
              <a:t>Subscribers only.</a:t>
            </a:r>
          </a:p>
          <a:p>
            <a:r>
              <a:rPr lang="en-US" sz="2000" dirty="0" smtClean="0"/>
              <a:t>Bonuses and </a:t>
            </a:r>
            <a:r>
              <a:rPr lang="en-US" sz="2000" dirty="0" smtClean="0"/>
              <a:t>Discounts for early bird scheme customers,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The Sales Forecasts:</a:t>
            </a:r>
          </a:p>
          <a:p>
            <a:pPr lvl="0">
              <a:buNone/>
            </a:pPr>
            <a:r>
              <a:rPr lang="en-US" sz="2000" dirty="0" smtClean="0"/>
              <a:t>Although we aim very high, we decided to expect a very slow growth and revise the plan on a yearly basis and expand the volume much more </a:t>
            </a:r>
            <a:r>
              <a:rPr lang="en-US" sz="2000" dirty="0" smtClean="0"/>
              <a:t>rapidly.  We </a:t>
            </a:r>
            <a:r>
              <a:rPr lang="en-US" sz="2000" dirty="0" smtClean="0"/>
              <a:t>also expect alternate income streams through the sale of Ad space (Advertising Space) and marketing surveys on our website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0" algn="ctr">
              <a:buNone/>
            </a:pPr>
            <a:r>
              <a:rPr lang="en-US" sz="2000" u="sng" dirty="0" smtClean="0">
                <a:solidFill>
                  <a:srgbClr val="C00000"/>
                </a:solidFill>
              </a:rPr>
              <a:t>Contacts:</a:t>
            </a:r>
          </a:p>
          <a:p>
            <a:pPr lvl="0" algn="ctr">
              <a:buNone/>
            </a:pPr>
            <a:r>
              <a:rPr lang="en-US" sz="2000" dirty="0" smtClean="0"/>
              <a:t>Cell Phone:</a:t>
            </a:r>
          </a:p>
          <a:p>
            <a:pPr lvl="0" algn="ctr">
              <a:buNone/>
            </a:pPr>
            <a:r>
              <a:rPr lang="en-US" sz="2000" dirty="0" smtClean="0"/>
              <a:t>E-mail:</a:t>
            </a:r>
          </a:p>
          <a:p>
            <a:pPr lvl="0" algn="ctr">
              <a:buNone/>
            </a:pPr>
            <a:r>
              <a:rPr lang="en-US" sz="2000" dirty="0" smtClean="0"/>
              <a:t>Website:</a:t>
            </a:r>
          </a:p>
          <a:p>
            <a:pPr lvl="0" algn="ctr">
              <a:buNone/>
            </a:pPr>
            <a:r>
              <a:rPr lang="en-US" sz="2000" dirty="0" smtClean="0"/>
              <a:t>Social networks:  </a:t>
            </a: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marL="653796" indent="-571500"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066800" y="762000"/>
            <a:ext cx="8077200" cy="54102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4: E-Business and Operations management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Difference between purchase and procurement; Market solutions - sell-side, buy-side, and market place; Integration of product catalogue; Procurement service providing.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5: E-Contracting					4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Concept of generic services - information, negotiation, archiving, enforcement, reconciliation; Structure of a contract; Digital signature; Legal affairs.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6: Online Distribution				5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Components of a distribution system; Characterization of online distribution; hybrid distribution networks; Model for electronic software distribution.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7: E-Payment System			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Characteristics of payment system; Classification of payment systems - E-cash, E-check, overview of smart card; Applications of IPSec.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8: E-Business Plan Development 			3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Students must develop an E-Business Plan; The business plan must incorporate IT-features that would address complete requirements to run a specified business.</a:t>
            </a:r>
          </a:p>
          <a:p>
            <a:endParaRPr lang="en-US" sz="1700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3810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295400" y="1524000"/>
            <a:ext cx="6858000" cy="41148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E-Business Plan Development 		3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Students must develop an E-Business Plan;</a:t>
            </a:r>
          </a:p>
          <a:p>
            <a:endParaRPr lang="en-US" dirty="0" smtClean="0"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The business plan must incorporate IT-features that would address complete requirements to run a specified business</a:t>
            </a:r>
            <a:r>
              <a:rPr lang="en-US" dirty="0" smtClean="0">
                <a:latin typeface="Verdana" pitchFamily="34" charset="0"/>
              </a:rPr>
              <a:t>.</a:t>
            </a:r>
          </a:p>
          <a:p>
            <a:endParaRPr lang="en-US" dirty="0" smtClean="0"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Verdana" pitchFamily="34" charset="0"/>
              </a:rPr>
              <a:t>(limit your Business plan in 5 pages)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Verdana" pitchFamily="34" charset="0"/>
              </a:rPr>
              <a:t>Submit in Hard copy standard report format in computer print. 			</a:t>
            </a:r>
          </a:p>
          <a:p>
            <a:endParaRPr lang="en-US" sz="2000" dirty="0" smtClean="0">
              <a:solidFill>
                <a:srgbClr val="C00000"/>
              </a:solidFill>
              <a:latin typeface="Verdana" pitchFamily="34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Verdana" pitchFamily="34" charset="0"/>
              </a:rPr>
              <a:t>20 Marks</a:t>
            </a:r>
            <a:endParaRPr lang="en-US" sz="2000" dirty="0" smtClean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8077200" cy="685800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– Eight</a:t>
            </a:r>
          </a:p>
          <a:p>
            <a:pPr marL="27432" lvl="0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E-business plan Development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fontScale="77500" lnSpcReduction="20000"/>
          </a:bodyPr>
          <a:lstStyle/>
          <a:p>
            <a:pPr marL="596646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Introduction-</a:t>
            </a:r>
            <a:r>
              <a:rPr lang="en-US" dirty="0" smtClean="0"/>
              <a:t> </a:t>
            </a:r>
            <a:r>
              <a:rPr lang="en-US" dirty="0" err="1" smtClean="0"/>
              <a:t>Easycom</a:t>
            </a:r>
            <a:r>
              <a:rPr lang="en-US" dirty="0" smtClean="0"/>
              <a:t>- Cellular Phones </a:t>
            </a:r>
            <a:r>
              <a:rPr lang="en-US" dirty="0" smtClean="0"/>
              <a:t>Incorporated (Mobile phone distributor) a privately owned company.</a:t>
            </a:r>
          </a:p>
          <a:p>
            <a:pPr marL="596646" lvl="0" indent="-514350">
              <a:buNone/>
            </a:pPr>
            <a:r>
              <a:rPr lang="en-US" dirty="0" err="1" smtClean="0"/>
              <a:t>Easycom</a:t>
            </a:r>
            <a:r>
              <a:rPr lang="en-US" dirty="0" smtClean="0"/>
              <a:t> </a:t>
            </a:r>
            <a:r>
              <a:rPr lang="en-US" dirty="0" smtClean="0"/>
              <a:t>Cellular Phones, Inc. </a:t>
            </a:r>
            <a:r>
              <a:rPr lang="en-US" dirty="0" smtClean="0"/>
              <a:t>offers</a:t>
            </a:r>
            <a:r>
              <a:rPr lang="en-US" dirty="0" smtClean="0"/>
              <a:t> GSM cellular </a:t>
            </a:r>
            <a:r>
              <a:rPr lang="en-US" dirty="0" smtClean="0"/>
              <a:t>smart mobile phones</a:t>
            </a:r>
            <a:r>
              <a:rPr lang="en-US" dirty="0" smtClean="0"/>
              <a:t>, and cellular phones accessories. </a:t>
            </a:r>
            <a:r>
              <a:rPr lang="en-US" dirty="0" smtClean="0"/>
              <a:t>We </a:t>
            </a:r>
            <a:r>
              <a:rPr lang="en-US" dirty="0" smtClean="0"/>
              <a:t>believe that </a:t>
            </a:r>
            <a:r>
              <a:rPr lang="en-US" dirty="0" smtClean="0"/>
              <a:t>our customer service to </a:t>
            </a:r>
            <a:r>
              <a:rPr lang="en-US" dirty="0" smtClean="0"/>
              <a:t>be the </a:t>
            </a:r>
            <a:r>
              <a:rPr lang="en-US" dirty="0" smtClean="0"/>
              <a:t>industry best. Our best thing is our willingness </a:t>
            </a:r>
            <a:r>
              <a:rPr lang="en-US" dirty="0" smtClean="0"/>
              <a:t>to try new </a:t>
            </a:r>
            <a:r>
              <a:rPr lang="en-US" dirty="0" smtClean="0"/>
              <a:t>things. We explore </a:t>
            </a:r>
            <a:r>
              <a:rPr lang="en-US" dirty="0" smtClean="0"/>
              <a:t>new opportunities and </a:t>
            </a:r>
            <a:r>
              <a:rPr lang="en-US" dirty="0" smtClean="0"/>
              <a:t>stay </a:t>
            </a:r>
            <a:r>
              <a:rPr lang="en-US" dirty="0" smtClean="0"/>
              <a:t>at the edge of innovative service </a:t>
            </a:r>
            <a:r>
              <a:rPr lang="en-US" dirty="0" smtClean="0"/>
              <a:t>and </a:t>
            </a:r>
            <a:r>
              <a:rPr lang="en-US" dirty="0" smtClean="0"/>
              <a:t>product </a:t>
            </a:r>
            <a:r>
              <a:rPr lang="en-US" dirty="0" smtClean="0"/>
              <a:t>delivery. </a:t>
            </a:r>
          </a:p>
          <a:p>
            <a:pPr marL="596646" indent="-514350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Executive Summary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(Description of your Business</a:t>
            </a:r>
            <a:r>
              <a:rPr lang="en-US" dirty="0" smtClean="0"/>
              <a:t>)</a:t>
            </a:r>
          </a:p>
          <a:p>
            <a:pPr marL="596646" indent="-514350">
              <a:buNone/>
            </a:pPr>
            <a:r>
              <a:rPr lang="en-US" dirty="0" smtClean="0"/>
              <a:t>	</a:t>
            </a:r>
            <a:r>
              <a:rPr lang="en-US" sz="3000" dirty="0" smtClean="0">
                <a:solidFill>
                  <a:srgbClr val="0070C0"/>
                </a:solidFill>
              </a:rPr>
              <a:t>Cellular </a:t>
            </a:r>
            <a:r>
              <a:rPr lang="en-US" sz="3000" dirty="0" smtClean="0">
                <a:solidFill>
                  <a:srgbClr val="0070C0"/>
                </a:solidFill>
              </a:rPr>
              <a:t>telephones have revolutionized the </a:t>
            </a:r>
            <a:r>
              <a:rPr lang="en-US" sz="3000" dirty="0" smtClean="0">
                <a:solidFill>
                  <a:srgbClr val="0070C0"/>
                </a:solidFill>
              </a:rPr>
              <a:t>personal communications. Nepali people are using </a:t>
            </a:r>
            <a:r>
              <a:rPr lang="en-US" sz="3000" dirty="0" smtClean="0">
                <a:solidFill>
                  <a:srgbClr val="0070C0"/>
                </a:solidFill>
              </a:rPr>
              <a:t>the cellular phones as an essential and imperative tool for daily activities</a:t>
            </a:r>
            <a:r>
              <a:rPr lang="en-US" sz="3000" dirty="0" smtClean="0">
                <a:solidFill>
                  <a:srgbClr val="0070C0"/>
                </a:solidFill>
              </a:rPr>
              <a:t>. </a:t>
            </a:r>
            <a:r>
              <a:rPr lang="en-US" sz="3000" dirty="0" err="1" smtClean="0">
                <a:solidFill>
                  <a:srgbClr val="0070C0"/>
                </a:solidFill>
              </a:rPr>
              <a:t>Easycom</a:t>
            </a:r>
            <a:r>
              <a:rPr lang="en-US" sz="3000" dirty="0" smtClean="0">
                <a:solidFill>
                  <a:srgbClr val="0070C0"/>
                </a:solidFill>
              </a:rPr>
              <a:t>-Cellular </a:t>
            </a:r>
            <a:r>
              <a:rPr lang="en-US" sz="3000" dirty="0" smtClean="0">
                <a:solidFill>
                  <a:srgbClr val="0070C0"/>
                </a:solidFill>
              </a:rPr>
              <a:t>Phones, Inc. is taking advantage of this opportunity to become a leading distributor of wireless communications products in </a:t>
            </a:r>
            <a:r>
              <a:rPr lang="en-US" sz="3000" dirty="0" smtClean="0">
                <a:solidFill>
                  <a:srgbClr val="0070C0"/>
                </a:solidFill>
              </a:rPr>
              <a:t>Nepal.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8305800" cy="6248400"/>
          </a:xfrm>
        </p:spPr>
        <p:txBody>
          <a:bodyPr>
            <a:noAutofit/>
          </a:bodyPr>
          <a:lstStyle/>
          <a:p>
            <a:pPr marL="596646" indent="-51435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2. Vision/ Mission/ Objectives:</a:t>
            </a:r>
            <a:r>
              <a:rPr lang="en-US" sz="1800" b="1" dirty="0" smtClean="0"/>
              <a:t>  </a:t>
            </a:r>
            <a:r>
              <a:rPr lang="en-US" sz="1800" b="1" dirty="0" smtClean="0">
                <a:solidFill>
                  <a:srgbClr val="0070C0"/>
                </a:solidFill>
              </a:rPr>
              <a:t>Vision-</a:t>
            </a:r>
            <a:r>
              <a:rPr lang="en-US" sz="1800" b="1" dirty="0" smtClean="0"/>
              <a:t>  to become a market leader mobile phone distributor in Nepal within 3 years.</a:t>
            </a:r>
          </a:p>
          <a:p>
            <a:pPr marL="596646" indent="-51435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Mission-</a:t>
            </a:r>
            <a:r>
              <a:rPr lang="en-US" sz="1800" b="1" dirty="0" smtClean="0"/>
              <a:t> </a:t>
            </a:r>
            <a:r>
              <a:rPr lang="en-US" sz="1800" b="1" dirty="0" smtClean="0"/>
              <a:t>To offer our customers the highest quality cellular phone products and after-sales services. </a:t>
            </a:r>
            <a:endParaRPr lang="en-US" sz="1800" b="1" dirty="0" smtClean="0"/>
          </a:p>
          <a:p>
            <a:pPr marL="596646" indent="-51435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Objectives: </a:t>
            </a:r>
            <a:r>
              <a:rPr lang="en-US" sz="1800" b="1" dirty="0" smtClean="0">
                <a:solidFill>
                  <a:srgbClr val="0070C0"/>
                </a:solidFill>
              </a:rPr>
              <a:t>General Objectives:</a:t>
            </a:r>
            <a:endParaRPr lang="en-US" sz="1800" b="1" dirty="0" smtClean="0"/>
          </a:p>
          <a:p>
            <a:pPr marL="653796" indent="-571500">
              <a:buAutoNum type="romanLcPeriod"/>
            </a:pPr>
            <a:r>
              <a:rPr lang="en-US" sz="1800" b="1" dirty="0" smtClean="0"/>
              <a:t>To achieve greatest </a:t>
            </a:r>
            <a:r>
              <a:rPr lang="en-US" sz="1800" b="1" dirty="0" smtClean="0"/>
              <a:t>market </a:t>
            </a:r>
            <a:r>
              <a:rPr lang="en-US" sz="1800" b="1" dirty="0" smtClean="0"/>
              <a:t>penetration into the target market. </a:t>
            </a:r>
          </a:p>
          <a:p>
            <a:pPr marL="653796" indent="-571500">
              <a:buAutoNum type="romanLcPeriod"/>
            </a:pPr>
            <a:r>
              <a:rPr lang="en-US" sz="1800" b="1" dirty="0" smtClean="0"/>
              <a:t>Offer </a:t>
            </a:r>
            <a:r>
              <a:rPr lang="en-US" sz="1800" b="1" dirty="0" smtClean="0"/>
              <a:t>products and service packages that are priced appropriately for each segment of </a:t>
            </a:r>
            <a:r>
              <a:rPr lang="en-US" sz="1800" b="1" dirty="0" smtClean="0"/>
              <a:t>Nepali market</a:t>
            </a:r>
          </a:p>
          <a:p>
            <a:pPr marL="653796" indent="-571500">
              <a:buAutoNum type="romanLcPeriod"/>
            </a:pPr>
            <a:r>
              <a:rPr lang="en-US" sz="1800" b="1" dirty="0" smtClean="0"/>
              <a:t>Provide customers </a:t>
            </a:r>
            <a:r>
              <a:rPr lang="en-US" sz="1800" b="1" dirty="0" smtClean="0"/>
              <a:t>with the Variety of brand and </a:t>
            </a:r>
            <a:r>
              <a:rPr lang="en-US" sz="1800" b="1" dirty="0" smtClean="0"/>
              <a:t>products</a:t>
            </a:r>
          </a:p>
          <a:p>
            <a:pPr marL="653796" indent="-571500">
              <a:buAutoNum type="romanLcPeriod"/>
            </a:pPr>
            <a:r>
              <a:rPr lang="en-US" sz="1800" b="1" dirty="0" smtClean="0"/>
              <a:t>To offer services through outlets well </a:t>
            </a:r>
            <a:r>
              <a:rPr lang="en-US" sz="1800" b="1" dirty="0" smtClean="0"/>
              <a:t>designed and </a:t>
            </a:r>
            <a:r>
              <a:rPr lang="en-US" sz="1800" b="1" dirty="0" smtClean="0"/>
              <a:t>located</a:t>
            </a:r>
          </a:p>
          <a:p>
            <a:pPr marL="653796" indent="-571500">
              <a:buAutoNum type="romanLcPeriod"/>
            </a:pPr>
            <a:r>
              <a:rPr lang="en-US" sz="1800" b="1" dirty="0" smtClean="0"/>
              <a:t>Our </a:t>
            </a:r>
            <a:r>
              <a:rPr lang="en-US" sz="1800" b="1" dirty="0" smtClean="0"/>
              <a:t>product </a:t>
            </a:r>
            <a:r>
              <a:rPr lang="en-US" sz="1800" b="1" dirty="0" smtClean="0"/>
              <a:t> well advertised using digital marketing tools.</a:t>
            </a:r>
          </a:p>
          <a:p>
            <a:pPr marL="653796" indent="-57150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Business Objectives:</a:t>
            </a:r>
          </a:p>
          <a:p>
            <a:pPr marL="653796" indent="-571500">
              <a:buAutoNum type="romanLcPeriod"/>
            </a:pPr>
            <a:r>
              <a:rPr lang="en-US" sz="1800" b="1" dirty="0" smtClean="0"/>
              <a:t>Company </a:t>
            </a:r>
            <a:r>
              <a:rPr lang="en-US" sz="1800" b="1" dirty="0" smtClean="0"/>
              <a:t>growth and increased profitability</a:t>
            </a:r>
            <a:r>
              <a:rPr lang="en-US" sz="1800" b="1" dirty="0" smtClean="0"/>
              <a:t>.</a:t>
            </a:r>
          </a:p>
          <a:p>
            <a:pPr marL="653796" indent="-571500">
              <a:buAutoNum type="romanLcPeriod"/>
            </a:pPr>
            <a:r>
              <a:rPr lang="en-US" sz="1800" b="1" dirty="0" smtClean="0"/>
              <a:t>Become </a:t>
            </a:r>
            <a:r>
              <a:rPr lang="en-US" sz="1800" b="1" dirty="0" smtClean="0"/>
              <a:t>established as the leading distributor of cellular phones and wireless communications services</a:t>
            </a:r>
            <a:r>
              <a:rPr lang="en-US" sz="1800" b="1" dirty="0" smtClean="0"/>
              <a:t>.</a:t>
            </a:r>
          </a:p>
          <a:p>
            <a:pPr marL="653796" indent="-571500">
              <a:buAutoNum type="romanLcPeriod"/>
            </a:pPr>
            <a:r>
              <a:rPr lang="en-US" sz="1800" b="1" dirty="0" smtClean="0"/>
              <a:t>Increase </a:t>
            </a:r>
            <a:r>
              <a:rPr lang="en-US" sz="1800" b="1" dirty="0" smtClean="0"/>
              <a:t>number of retail outlets in </a:t>
            </a:r>
            <a:r>
              <a:rPr lang="en-US" sz="1800" b="1" dirty="0" smtClean="0"/>
              <a:t>Nepal </a:t>
            </a:r>
            <a:r>
              <a:rPr lang="en-US" sz="1800" b="1" dirty="0" smtClean="0"/>
              <a:t>and expand into new </a:t>
            </a:r>
            <a:r>
              <a:rPr lang="en-US" sz="1800" b="1" dirty="0" smtClean="0"/>
              <a:t>markets</a:t>
            </a:r>
          </a:p>
          <a:p>
            <a:pPr marL="653796" indent="-571500">
              <a:buAutoNum type="romanLcPeriod"/>
            </a:pPr>
            <a:r>
              <a:rPr lang="en-US" sz="1800" b="1" dirty="0" smtClean="0"/>
              <a:t>To </a:t>
            </a:r>
            <a:r>
              <a:rPr lang="en-US" sz="1800" b="1" dirty="0" smtClean="0"/>
              <a:t>develop an E-Commerce solution that will not only improve profitability </a:t>
            </a:r>
            <a:r>
              <a:rPr lang="en-US" sz="1800" b="1" dirty="0" smtClean="0"/>
              <a:t>but also the  value based services. </a:t>
            </a:r>
          </a:p>
          <a:p>
            <a:pPr marL="653796" indent="-571500">
              <a:buNone/>
            </a:pPr>
            <a:endParaRPr lang="en-US" sz="19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4419600"/>
          </a:xfrm>
        </p:spPr>
        <p:txBody>
          <a:bodyPr>
            <a:normAutofit fontScale="92500"/>
          </a:bodyPr>
          <a:lstStyle/>
          <a:p>
            <a:pPr marL="653796" indent="-57150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Financial Objectives:</a:t>
            </a:r>
          </a:p>
          <a:p>
            <a:pPr marL="653796" indent="-571500">
              <a:buAutoNum type="romanLcPeriod"/>
            </a:pPr>
            <a:r>
              <a:rPr lang="en-US" sz="2800" b="1" dirty="0" smtClean="0"/>
              <a:t>Create </a:t>
            </a:r>
            <a:r>
              <a:rPr lang="en-US" sz="2800" b="1" dirty="0" smtClean="0"/>
              <a:t>and increase revenue</a:t>
            </a:r>
            <a:r>
              <a:rPr lang="en-US" sz="2800" b="1" dirty="0" smtClean="0"/>
              <a:t>.</a:t>
            </a:r>
          </a:p>
          <a:p>
            <a:pPr marL="653796" indent="-571500">
              <a:buAutoNum type="romanLcPeriod"/>
            </a:pPr>
            <a:r>
              <a:rPr lang="en-US" sz="2800" b="1" dirty="0" smtClean="0"/>
              <a:t>Increase </a:t>
            </a:r>
            <a:r>
              <a:rPr lang="en-US" sz="2800" b="1" dirty="0" smtClean="0"/>
              <a:t>company brand value</a:t>
            </a:r>
            <a:r>
              <a:rPr lang="en-US" sz="2800" b="1" dirty="0" smtClean="0"/>
              <a:t>.</a:t>
            </a:r>
          </a:p>
          <a:p>
            <a:pPr marL="653796" indent="-571500">
              <a:buAutoNum type="romanLcPeriod"/>
            </a:pPr>
            <a:r>
              <a:rPr lang="en-US" sz="2800" b="1" dirty="0" smtClean="0"/>
              <a:t>E-payment facilities</a:t>
            </a:r>
          </a:p>
          <a:p>
            <a:pPr marL="653796" indent="-57150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Marketing Objectives:</a:t>
            </a:r>
          </a:p>
          <a:p>
            <a:pPr marL="653796" lvl="0" indent="-571500">
              <a:buAutoNum type="arabicPeriod"/>
            </a:pPr>
            <a:r>
              <a:rPr lang="en-US" sz="2400" dirty="0" smtClean="0"/>
              <a:t>Increase </a:t>
            </a:r>
            <a:r>
              <a:rPr lang="en-US" sz="2400" dirty="0" smtClean="0"/>
              <a:t>marketing efforts</a:t>
            </a:r>
            <a:r>
              <a:rPr lang="en-US" sz="2400" dirty="0" smtClean="0"/>
              <a:t>.</a:t>
            </a:r>
          </a:p>
          <a:p>
            <a:pPr marL="653796" lvl="0" indent="-571500">
              <a:buAutoNum type="arabicPeriod"/>
            </a:pPr>
            <a:r>
              <a:rPr lang="en-US" sz="2400" dirty="0" smtClean="0"/>
              <a:t>Expand </a:t>
            </a:r>
            <a:r>
              <a:rPr lang="en-US" sz="2400" dirty="0" smtClean="0"/>
              <a:t>market reach</a:t>
            </a:r>
            <a:r>
              <a:rPr lang="en-US" sz="2400" dirty="0" smtClean="0"/>
              <a:t>.</a:t>
            </a:r>
          </a:p>
          <a:p>
            <a:pPr marL="653796" lvl="0" indent="-571500">
              <a:buAutoNum type="arabicPeriod"/>
            </a:pPr>
            <a:r>
              <a:rPr lang="en-US" sz="2400" dirty="0" smtClean="0"/>
              <a:t>Brand </a:t>
            </a:r>
            <a:r>
              <a:rPr lang="en-US" sz="2400" dirty="0" smtClean="0"/>
              <a:t>recognition. </a:t>
            </a:r>
            <a:endParaRPr lang="en-US" sz="2400" dirty="0" smtClean="0"/>
          </a:p>
          <a:p>
            <a:pPr marL="653796" lvl="0" indent="-571500">
              <a:buAutoNum type="arabicPeriod"/>
            </a:pPr>
            <a:r>
              <a:rPr lang="en-US" sz="2400" dirty="0" smtClean="0"/>
              <a:t>Priority in digital marketing </a:t>
            </a:r>
            <a:r>
              <a:rPr lang="en-US" sz="2400" dirty="0" smtClean="0"/>
              <a:t>efforts</a:t>
            </a:r>
            <a:r>
              <a:rPr lang="en-US" sz="2400" dirty="0" smtClean="0"/>
              <a:t>.</a:t>
            </a:r>
          </a:p>
          <a:p>
            <a:pPr marL="653796" lvl="0" indent="-571500">
              <a:buAutoNum type="arabicPeriod"/>
            </a:pPr>
            <a:r>
              <a:rPr lang="en-US" sz="2400" dirty="0" smtClean="0"/>
              <a:t>Integration of digital marketing with conventional marketing.</a:t>
            </a:r>
            <a:endParaRPr lang="en-US" sz="2400" dirty="0" smtClean="0"/>
          </a:p>
          <a:p>
            <a:pPr marL="653796" indent="-571500"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153400" cy="6248400"/>
          </a:xfrm>
        </p:spPr>
        <p:txBody>
          <a:bodyPr>
            <a:normAutofit/>
          </a:bodyPr>
          <a:lstStyle/>
          <a:p>
            <a:pPr marL="653796" indent="-571500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Our Areas of Focus:</a:t>
            </a:r>
          </a:p>
          <a:p>
            <a:pPr marL="825246" lvl="0" indent="-742950">
              <a:buAutoNum type="arabicPeriod"/>
            </a:pPr>
            <a:r>
              <a:rPr lang="en-US" sz="3600" dirty="0" smtClean="0"/>
              <a:t>Provide </a:t>
            </a:r>
            <a:r>
              <a:rPr lang="en-US" sz="3600" dirty="0" smtClean="0"/>
              <a:t>excellent customer-centric service</a:t>
            </a:r>
            <a:r>
              <a:rPr lang="en-US" sz="3600" dirty="0" smtClean="0"/>
              <a:t>.</a:t>
            </a:r>
          </a:p>
          <a:p>
            <a:pPr marL="825246" lvl="0" indent="-742950">
              <a:buAutoNum type="arabicPeriod"/>
            </a:pPr>
            <a:r>
              <a:rPr lang="en-US" sz="3600" dirty="0" smtClean="0"/>
              <a:t> </a:t>
            </a:r>
            <a:r>
              <a:rPr lang="en-US" sz="3600" dirty="0" smtClean="0"/>
              <a:t>Grow </a:t>
            </a:r>
            <a:r>
              <a:rPr lang="en-US" sz="3600" dirty="0" smtClean="0"/>
              <a:t>and maintain a referral network of customers. </a:t>
            </a:r>
            <a:endParaRPr lang="en-US" sz="3600" dirty="0" smtClean="0"/>
          </a:p>
          <a:p>
            <a:pPr marL="825246" lvl="0" indent="-742950">
              <a:buAutoNum type="arabicPeriod"/>
            </a:pPr>
            <a:r>
              <a:rPr lang="en-US" sz="3600" dirty="0" smtClean="0"/>
              <a:t>Focus </a:t>
            </a:r>
            <a:r>
              <a:rPr lang="en-US" sz="3600" dirty="0" smtClean="0"/>
              <a:t>expertise in GSM cellular </a:t>
            </a:r>
            <a:r>
              <a:rPr lang="en-US" sz="3600" dirty="0" smtClean="0"/>
              <a:t>smart phone </a:t>
            </a:r>
            <a:r>
              <a:rPr lang="en-US" sz="3600" dirty="0" smtClean="0"/>
              <a:t>sales</a:t>
            </a:r>
            <a:r>
              <a:rPr lang="en-US" sz="3600" dirty="0" smtClean="0"/>
              <a:t>.</a:t>
            </a:r>
          </a:p>
          <a:p>
            <a:pPr marL="825246" lvl="0" indent="-742950">
              <a:buAutoNum type="arabicPeriod"/>
            </a:pPr>
            <a:r>
              <a:rPr lang="en-US" sz="3600" dirty="0" smtClean="0"/>
              <a:t>Respond </a:t>
            </a:r>
            <a:r>
              <a:rPr lang="en-US" sz="3600" dirty="0" smtClean="0"/>
              <a:t>rapidly to customer feedback (Positive or </a:t>
            </a:r>
            <a:r>
              <a:rPr lang="en-US" sz="3600" dirty="0" smtClean="0"/>
              <a:t>Negative with in 24 hours.</a:t>
            </a:r>
            <a:endParaRPr lang="en-US" sz="3600" dirty="0" smtClean="0"/>
          </a:p>
          <a:p>
            <a:pPr marL="653796" indent="-5715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153400" cy="6248400"/>
          </a:xfrm>
        </p:spPr>
        <p:txBody>
          <a:bodyPr>
            <a:normAutofit/>
          </a:bodyPr>
          <a:lstStyle/>
          <a:p>
            <a:pPr marL="653796" indent="-57150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Company </a:t>
            </a:r>
            <a:r>
              <a:rPr lang="en-US" sz="3600" dirty="0" smtClean="0">
                <a:solidFill>
                  <a:srgbClr val="C00000"/>
                </a:solidFill>
              </a:rPr>
              <a:t>Structure:</a:t>
            </a:r>
          </a:p>
          <a:p>
            <a:pPr lvl="0"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Chairman/Chief Executive Officer (CEO): </a:t>
            </a:r>
            <a:r>
              <a:rPr lang="en-US" sz="3600" dirty="0" smtClean="0">
                <a:solidFill>
                  <a:srgbClr val="0070C0"/>
                </a:solidFill>
              </a:rPr>
              <a:t>Mr. X Y Z</a:t>
            </a:r>
          </a:p>
          <a:p>
            <a:pPr lvl="0"/>
            <a:r>
              <a:rPr lang="en-US" sz="3600" dirty="0" smtClean="0"/>
              <a:t>Chief </a:t>
            </a:r>
            <a:r>
              <a:rPr lang="en-US" sz="3600" dirty="0" smtClean="0"/>
              <a:t>Operations Officer (COO): </a:t>
            </a:r>
            <a:r>
              <a:rPr lang="en-US" sz="3600" dirty="0" smtClean="0"/>
              <a:t>Mr. A B C </a:t>
            </a:r>
          </a:p>
          <a:p>
            <a:pPr lvl="0"/>
            <a:r>
              <a:rPr lang="en-US" sz="3600" dirty="0" smtClean="0"/>
              <a:t>Chief </a:t>
            </a:r>
            <a:r>
              <a:rPr lang="en-US" sz="3600" dirty="0" smtClean="0"/>
              <a:t>Financial Officer (CFO): </a:t>
            </a:r>
            <a:r>
              <a:rPr lang="en-US" sz="3600" dirty="0" smtClean="0"/>
              <a:t>Mr. B. A. A </a:t>
            </a:r>
          </a:p>
          <a:p>
            <a:pPr lvl="0"/>
            <a:r>
              <a:rPr lang="en-US" sz="3600" dirty="0" smtClean="0"/>
              <a:t>Chief </a:t>
            </a:r>
            <a:r>
              <a:rPr lang="en-US" sz="3600" dirty="0" smtClean="0"/>
              <a:t>Marketing Officer (CMO</a:t>
            </a:r>
            <a:r>
              <a:rPr lang="en-US" sz="3600" dirty="0" smtClean="0"/>
              <a:t>):Mr. M</a:t>
            </a:r>
          </a:p>
          <a:p>
            <a:pPr lvl="0"/>
            <a:r>
              <a:rPr lang="en-US" sz="3600" dirty="0" smtClean="0"/>
              <a:t>Chief </a:t>
            </a:r>
            <a:r>
              <a:rPr lang="en-US" sz="3600" dirty="0" smtClean="0"/>
              <a:t>Procurement Officer (CPO</a:t>
            </a:r>
            <a:r>
              <a:rPr lang="en-US" sz="3600" dirty="0" smtClean="0"/>
              <a:t>): Mr. P</a:t>
            </a:r>
          </a:p>
          <a:p>
            <a:pPr lvl="0"/>
            <a:r>
              <a:rPr lang="en-US" sz="3600" dirty="0" smtClean="0"/>
              <a:t> Company Secretary – Mr. S.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E-Business Plan-components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153400" cy="6248400"/>
          </a:xfrm>
        </p:spPr>
        <p:txBody>
          <a:bodyPr>
            <a:normAutofit lnSpcReduction="10000"/>
          </a:bodyPr>
          <a:lstStyle/>
          <a:p>
            <a:pPr marL="653796" indent="-57150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Our Products:</a:t>
            </a:r>
          </a:p>
          <a:p>
            <a:pPr lvl="0"/>
            <a:r>
              <a:rPr lang="en-US" sz="3600" dirty="0" smtClean="0">
                <a:solidFill>
                  <a:srgbClr val="0070C0"/>
                </a:solidFill>
              </a:rPr>
              <a:t>GSM Cellular Phones:</a:t>
            </a:r>
            <a:r>
              <a:rPr lang="en-US" sz="3600" dirty="0" smtClean="0"/>
              <a:t>  </a:t>
            </a:r>
            <a:r>
              <a:rPr lang="en-US" sz="3600" dirty="0" smtClean="0"/>
              <a:t>Samsung, Huawei, MI, </a:t>
            </a:r>
            <a:r>
              <a:rPr lang="en-US" sz="3600" dirty="0" err="1" smtClean="0"/>
              <a:t>Gionee</a:t>
            </a:r>
            <a:r>
              <a:rPr lang="en-US" sz="3600" dirty="0" smtClean="0"/>
              <a:t>, Motorola</a:t>
            </a:r>
            <a:r>
              <a:rPr lang="en-US" sz="3600" dirty="0" smtClean="0"/>
              <a:t>, Nokia, </a:t>
            </a:r>
            <a:r>
              <a:rPr lang="en-US" sz="3600" dirty="0" smtClean="0"/>
              <a:t>Alcatel</a:t>
            </a:r>
            <a:r>
              <a:rPr lang="en-US" sz="3600" dirty="0" smtClean="0"/>
              <a:t>, Ericsson</a:t>
            </a:r>
            <a:r>
              <a:rPr lang="en-US" sz="3600" dirty="0" smtClean="0"/>
              <a:t>, LG, Sony, and </a:t>
            </a:r>
            <a:r>
              <a:rPr lang="en-US" sz="3600" dirty="0" smtClean="0"/>
              <a:t>others</a:t>
            </a:r>
            <a:r>
              <a:rPr lang="en-US" sz="3600" dirty="0" smtClean="0"/>
              <a:t>.</a:t>
            </a:r>
          </a:p>
          <a:p>
            <a:pPr lvl="0"/>
            <a:r>
              <a:rPr lang="en-US" sz="3600" dirty="0" smtClean="0">
                <a:solidFill>
                  <a:srgbClr val="0070C0"/>
                </a:solidFill>
              </a:rPr>
              <a:t>Smart </a:t>
            </a:r>
            <a:r>
              <a:rPr lang="en-US" sz="3600" dirty="0" smtClean="0">
                <a:solidFill>
                  <a:srgbClr val="0070C0"/>
                </a:solidFill>
              </a:rPr>
              <a:t>Phones:</a:t>
            </a:r>
            <a:r>
              <a:rPr lang="en-US" sz="3600" dirty="0" smtClean="0"/>
              <a:t> </a:t>
            </a:r>
            <a:r>
              <a:rPr lang="en-US" sz="3600" dirty="0" smtClean="0"/>
              <a:t>Blackberry</a:t>
            </a:r>
            <a:r>
              <a:rPr lang="en-US" sz="3600" dirty="0" smtClean="0"/>
              <a:t>, </a:t>
            </a:r>
            <a:r>
              <a:rPr lang="en-US" sz="3600" dirty="0" smtClean="0"/>
              <a:t>Apple’s </a:t>
            </a:r>
            <a:r>
              <a:rPr lang="en-US" sz="3600" dirty="0" err="1" smtClean="0"/>
              <a:t>iPhone</a:t>
            </a:r>
            <a:r>
              <a:rPr lang="en-US" sz="3600" dirty="0" smtClean="0"/>
              <a:t>, Google’s </a:t>
            </a:r>
            <a:r>
              <a:rPr lang="en-US" sz="3600" dirty="0" err="1" smtClean="0"/>
              <a:t>Nexsus</a:t>
            </a:r>
            <a:r>
              <a:rPr lang="en-US" sz="3600" dirty="0" smtClean="0"/>
              <a:t>, Android phones and others</a:t>
            </a:r>
            <a:r>
              <a:rPr lang="en-US" sz="3600" dirty="0" smtClean="0"/>
              <a:t>.</a:t>
            </a:r>
          </a:p>
          <a:p>
            <a:pPr lvl="0"/>
            <a:r>
              <a:rPr lang="en-US" sz="3600" dirty="0" smtClean="0">
                <a:solidFill>
                  <a:srgbClr val="0070C0"/>
                </a:solidFill>
              </a:rPr>
              <a:t>Cellular </a:t>
            </a:r>
            <a:r>
              <a:rPr lang="en-US" sz="3600" dirty="0" smtClean="0">
                <a:solidFill>
                  <a:srgbClr val="0070C0"/>
                </a:solidFill>
              </a:rPr>
              <a:t>Phone Accessories:</a:t>
            </a:r>
            <a:r>
              <a:rPr lang="en-US" sz="3600" dirty="0" smtClean="0"/>
              <a:t> Batteries, belt clips, cables (USB and Serials) and adapters, phone casings, and </a:t>
            </a:r>
            <a:r>
              <a:rPr lang="en-US" sz="3600" dirty="0" smtClean="0"/>
              <a:t>chargers, screen savers.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9103</TotalTime>
  <Words>547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Slide 1</vt:lpstr>
      <vt:lpstr>Slide 2</vt:lpstr>
      <vt:lpstr>Slide 3</vt:lpstr>
      <vt:lpstr>E-Business Plan-components</vt:lpstr>
      <vt:lpstr>E-Business Plan-components</vt:lpstr>
      <vt:lpstr>E-Business Plan-components</vt:lpstr>
      <vt:lpstr>E-Business Plan-components</vt:lpstr>
      <vt:lpstr>E-Business Plan-components</vt:lpstr>
      <vt:lpstr>E-Business Plan-components</vt:lpstr>
      <vt:lpstr>E-Business Plan-components</vt:lpstr>
      <vt:lpstr>E-Business Plan-components</vt:lpstr>
      <vt:lpstr>E-Business Plan-components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Chapter-1: Market Driven Strategy</dc:title>
  <dc:creator/>
  <cp:lastModifiedBy>user</cp:lastModifiedBy>
  <cp:revision>451</cp:revision>
  <dcterms:created xsi:type="dcterms:W3CDTF">2006-08-16T00:00:00Z</dcterms:created>
  <dcterms:modified xsi:type="dcterms:W3CDTF">2016-08-29T17:57:33Z</dcterms:modified>
</cp:coreProperties>
</file>