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73" r:id="rId3"/>
    <p:sldId id="274" r:id="rId4"/>
    <p:sldId id="261" r:id="rId5"/>
    <p:sldId id="266" r:id="rId6"/>
    <p:sldId id="267" r:id="rId7"/>
    <p:sldId id="268" r:id="rId8"/>
    <p:sldId id="269" r:id="rId9"/>
    <p:sldId id="270" r:id="rId10"/>
    <p:sldId id="271" r:id="rId11"/>
    <p:sldId id="27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159" autoAdjust="0"/>
  </p:normalViewPr>
  <p:slideViewPr>
    <p:cSldViewPr snapToGrid="0">
      <p:cViewPr varScale="1">
        <p:scale>
          <a:sx n="74" d="100"/>
          <a:sy n="74" d="100"/>
        </p:scale>
        <p:origin x="3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02ABA-901B-4BEF-A76E-2A6AF2A8D713}" type="datetimeFigureOut">
              <a:rPr lang="en-US" smtClean="0"/>
              <a:t>3/11/2015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D2D17-02F7-4704-BD02-928B97003610}" type="slidenum">
              <a:rPr lang="en-US" smtClean="0"/>
              <a:t>‹#›</a:t>
            </a:fld>
            <a:endParaRPr lang="en-US"/>
          </a:p>
        </p:txBody>
      </p:sp>
    </p:spTree>
    <p:extLst>
      <p:ext uri="{BB962C8B-B14F-4D97-AF65-F5344CB8AC3E}">
        <p14:creationId xmlns:p14="http://schemas.microsoft.com/office/powerpoint/2010/main" val="3143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8900" y="-38100"/>
            <a:ext cx="12763500" cy="2743200"/>
          </a:xfrm>
        </p:spPr>
        <p:txBody>
          <a:bodyPr/>
          <a:lstStyle/>
          <a:p>
            <a:r>
              <a:rPr lang="en-US" smtClean="0"/>
              <a:t>Ryan</a:t>
            </a:r>
            <a:endParaRPr lang="en-US" dirty="0"/>
          </a:p>
        </p:txBody>
      </p:sp>
      <p:sp>
        <p:nvSpPr>
          <p:cNvPr id="4" name="Slide Number Placeholder 3"/>
          <p:cNvSpPr>
            <a:spLocks noGrp="1"/>
          </p:cNvSpPr>
          <p:nvPr>
            <p:ph type="sldNum" sz="quarter" idx="10"/>
          </p:nvPr>
        </p:nvSpPr>
        <p:spPr/>
        <p:txBody>
          <a:bodyPr/>
          <a:lstStyle/>
          <a:p>
            <a:fld id="{29FD2D17-02F7-4704-BD02-928B97003610}" type="slidenum">
              <a:rPr lang="en-US" smtClean="0"/>
              <a:t>1</a:t>
            </a:fld>
            <a:endParaRPr lang="en-US"/>
          </a:p>
        </p:txBody>
      </p:sp>
    </p:spTree>
    <p:extLst>
      <p:ext uri="{BB962C8B-B14F-4D97-AF65-F5344CB8AC3E}">
        <p14:creationId xmlns:p14="http://schemas.microsoft.com/office/powerpoint/2010/main" val="980259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Ryan</a:t>
            </a:r>
          </a:p>
          <a:p>
            <a:r>
              <a:rPr lang="en-US" sz="1200" kern="1200" dirty="0" smtClean="0">
                <a:solidFill>
                  <a:schemeClr val="tx1"/>
                </a:solidFill>
                <a:effectLst/>
                <a:latin typeface="+mn-lt"/>
                <a:ea typeface="+mn-ea"/>
                <a:cs typeface="+mn-cs"/>
              </a:rPr>
              <a:t>From the Main Activity, the user selects the Trail/POI List button which starts the Trail/POI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The user then utilizes the search bar to enter a keyword which will be used to query the database. The results from this query will be used to update the Trail/POI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D2D17-02F7-4704-BD02-928B97003610}" type="slidenum">
              <a:rPr lang="en-US" smtClean="0"/>
              <a:t>10</a:t>
            </a:fld>
            <a:endParaRPr lang="en-US"/>
          </a:p>
        </p:txBody>
      </p:sp>
    </p:spTree>
    <p:extLst>
      <p:ext uri="{BB962C8B-B14F-4D97-AF65-F5344CB8AC3E}">
        <p14:creationId xmlns:p14="http://schemas.microsoft.com/office/powerpoint/2010/main" val="101645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dirty="0" smtClean="0"/>
              <a:t>Ethan</a:t>
            </a:r>
          </a:p>
          <a:p>
            <a:pPr>
              <a:buFont typeface="Wingdings" panose="05000000000000000000" pitchFamily="2" charset="2"/>
              <a:buChar char="§"/>
            </a:pPr>
            <a:r>
              <a:rPr lang="en-US" dirty="0" smtClean="0"/>
              <a:t>Primary focus of development is currently shifted to implementing functional requirements</a:t>
            </a:r>
          </a:p>
          <a:p>
            <a:pPr>
              <a:buFont typeface="Wingdings" panose="05000000000000000000" pitchFamily="2" charset="2"/>
              <a:buChar char="§"/>
            </a:pPr>
            <a:r>
              <a:rPr lang="en-US" dirty="0" smtClean="0"/>
              <a:t>Likelihood of abandoning certain low priority features are becoming greater as the semester continues</a:t>
            </a:r>
          </a:p>
          <a:p>
            <a:endParaRPr lang="en-US" dirty="0"/>
          </a:p>
        </p:txBody>
      </p:sp>
      <p:sp>
        <p:nvSpPr>
          <p:cNvPr id="4" name="Slide Number Placeholder 3"/>
          <p:cNvSpPr>
            <a:spLocks noGrp="1"/>
          </p:cNvSpPr>
          <p:nvPr>
            <p:ph type="sldNum" sz="quarter" idx="10"/>
          </p:nvPr>
        </p:nvSpPr>
        <p:spPr/>
        <p:txBody>
          <a:bodyPr/>
          <a:lstStyle/>
          <a:p>
            <a:fld id="{29FD2D17-02F7-4704-BD02-928B97003610}" type="slidenum">
              <a:rPr lang="en-US" smtClean="0"/>
              <a:t>11</a:t>
            </a:fld>
            <a:endParaRPr lang="en-US"/>
          </a:p>
        </p:txBody>
      </p:sp>
    </p:spTree>
    <p:extLst>
      <p:ext uri="{BB962C8B-B14F-4D97-AF65-F5344CB8AC3E}">
        <p14:creationId xmlns:p14="http://schemas.microsoft.com/office/powerpoint/2010/main" val="414376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Derek</a:t>
            </a:r>
            <a:endParaRPr lang="en-US"/>
          </a:p>
        </p:txBody>
      </p:sp>
      <p:sp>
        <p:nvSpPr>
          <p:cNvPr id="4" name="Slide Number Placeholder 3"/>
          <p:cNvSpPr>
            <a:spLocks noGrp="1"/>
          </p:cNvSpPr>
          <p:nvPr>
            <p:ph type="sldNum" sz="quarter" idx="10"/>
          </p:nvPr>
        </p:nvSpPr>
        <p:spPr/>
        <p:txBody>
          <a:bodyPr/>
          <a:lstStyle/>
          <a:p>
            <a:fld id="{29FD2D17-02F7-4704-BD02-928B97003610}" type="slidenum">
              <a:rPr lang="en-US" smtClean="0"/>
              <a:t>12</a:t>
            </a:fld>
            <a:endParaRPr lang="en-US"/>
          </a:p>
        </p:txBody>
      </p:sp>
    </p:spTree>
    <p:extLst>
      <p:ext uri="{BB962C8B-B14F-4D97-AF65-F5344CB8AC3E}">
        <p14:creationId xmlns:p14="http://schemas.microsoft.com/office/powerpoint/2010/main" val="22785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8900" y="-38100"/>
            <a:ext cx="9715500" cy="4152900"/>
          </a:xfrm>
        </p:spPr>
        <p:txBody>
          <a:bodyPr/>
          <a:lstStyle/>
          <a:p>
            <a:r>
              <a:rPr lang="en-US" dirty="0" smtClean="0"/>
              <a:t>Jonathan</a:t>
            </a:r>
            <a:endParaRPr lang="en-US" dirty="0"/>
          </a:p>
        </p:txBody>
      </p:sp>
      <p:sp>
        <p:nvSpPr>
          <p:cNvPr id="4" name="Slide Number Placeholder 3"/>
          <p:cNvSpPr>
            <a:spLocks noGrp="1"/>
          </p:cNvSpPr>
          <p:nvPr>
            <p:ph type="sldNum" sz="quarter" idx="10"/>
          </p:nvPr>
        </p:nvSpPr>
        <p:spPr/>
        <p:txBody>
          <a:bodyPr/>
          <a:lstStyle/>
          <a:p>
            <a:fld id="{29FD2D17-02F7-4704-BD02-928B97003610}" type="slidenum">
              <a:rPr lang="en-US" smtClean="0"/>
              <a:t>2</a:t>
            </a:fld>
            <a:endParaRPr lang="en-US"/>
          </a:p>
        </p:txBody>
      </p:sp>
    </p:spTree>
    <p:extLst>
      <p:ext uri="{BB962C8B-B14F-4D97-AF65-F5344CB8AC3E}">
        <p14:creationId xmlns:p14="http://schemas.microsoft.com/office/powerpoint/2010/main" val="382412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8900" y="-38100"/>
            <a:ext cx="9715500" cy="4152900"/>
          </a:xfrm>
        </p:spPr>
        <p:txBody>
          <a:bodyPr/>
          <a:lstStyle/>
          <a:p>
            <a:r>
              <a:rPr lang="en-US" dirty="0" smtClean="0"/>
              <a:t>Jonathan</a:t>
            </a:r>
            <a:endParaRPr lang="en-US" dirty="0"/>
          </a:p>
        </p:txBody>
      </p:sp>
      <p:sp>
        <p:nvSpPr>
          <p:cNvPr id="4" name="Slide Number Placeholder 3"/>
          <p:cNvSpPr>
            <a:spLocks noGrp="1"/>
          </p:cNvSpPr>
          <p:nvPr>
            <p:ph type="sldNum" sz="quarter" idx="10"/>
          </p:nvPr>
        </p:nvSpPr>
        <p:spPr/>
        <p:txBody>
          <a:bodyPr/>
          <a:lstStyle/>
          <a:p>
            <a:fld id="{29FD2D17-02F7-4704-BD02-928B97003610}" type="slidenum">
              <a:rPr lang="en-US" smtClean="0"/>
              <a:t>3</a:t>
            </a:fld>
            <a:endParaRPr lang="en-US"/>
          </a:p>
        </p:txBody>
      </p:sp>
    </p:spTree>
    <p:extLst>
      <p:ext uri="{BB962C8B-B14F-4D97-AF65-F5344CB8AC3E}">
        <p14:creationId xmlns:p14="http://schemas.microsoft.com/office/powerpoint/2010/main" val="26701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8900" y="-38100"/>
            <a:ext cx="9715500" cy="12395200"/>
          </a:xfrm>
        </p:spPr>
        <p:txBody>
          <a:bodyPr/>
          <a:lstStyle/>
          <a:p>
            <a:r>
              <a:rPr lang="en-US" dirty="0" smtClean="0"/>
              <a:t>Jonathan</a:t>
            </a:r>
            <a:endParaRPr lang="en-US" dirty="0"/>
          </a:p>
        </p:txBody>
      </p:sp>
      <p:sp>
        <p:nvSpPr>
          <p:cNvPr id="4" name="Slide Number Placeholder 3"/>
          <p:cNvSpPr>
            <a:spLocks noGrp="1"/>
          </p:cNvSpPr>
          <p:nvPr>
            <p:ph type="sldNum" sz="quarter" idx="10"/>
          </p:nvPr>
        </p:nvSpPr>
        <p:spPr/>
        <p:txBody>
          <a:bodyPr/>
          <a:lstStyle/>
          <a:p>
            <a:fld id="{29FD2D17-02F7-4704-BD02-928B97003610}" type="slidenum">
              <a:rPr lang="en-US" smtClean="0"/>
              <a:t>4</a:t>
            </a:fld>
            <a:endParaRPr lang="en-US"/>
          </a:p>
        </p:txBody>
      </p:sp>
    </p:spTree>
    <p:extLst>
      <p:ext uri="{BB962C8B-B14F-4D97-AF65-F5344CB8AC3E}">
        <p14:creationId xmlns:p14="http://schemas.microsoft.com/office/powerpoint/2010/main" val="60680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8900" y="-38100"/>
            <a:ext cx="9715500" cy="4152900"/>
          </a:xfrm>
        </p:spPr>
        <p:txBody>
          <a:bodyPr/>
          <a:lstStyle/>
          <a:p>
            <a:r>
              <a:rPr lang="en-US" sz="1200" kern="1200" dirty="0" smtClean="0">
                <a:solidFill>
                  <a:schemeClr val="tx1"/>
                </a:solidFill>
                <a:effectLst/>
                <a:latin typeface="+mn-lt"/>
                <a:ea typeface="+mn-ea"/>
                <a:cs typeface="+mn-cs"/>
              </a:rPr>
              <a:t>Derek</a:t>
            </a:r>
          </a:p>
          <a:p>
            <a:r>
              <a:rPr lang="en-US" sz="1200" kern="1200" dirty="0" smtClean="0">
                <a:solidFill>
                  <a:schemeClr val="tx1"/>
                </a:solidFill>
                <a:effectLst/>
                <a:latin typeface="+mn-lt"/>
                <a:ea typeface="+mn-ea"/>
                <a:cs typeface="+mn-cs"/>
              </a:rPr>
              <a:t>The edit/add trail sequence diagram describes the user's ability to manage the set of trails that are stored in the database. The add trail functionality allows a user to begin recording a new trail which will be added to the database upon entering metadata. For the edit trail functionality, a user is given the alternative to edit information about a trail such as the trail's name, description, and any notes they may have regarding the trail; or rerecord a trail in the case that the trail has changed.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D2D17-02F7-4704-BD02-928B97003610}" type="slidenum">
              <a:rPr lang="en-US" smtClean="0"/>
              <a:t>5</a:t>
            </a:fld>
            <a:endParaRPr lang="en-US"/>
          </a:p>
        </p:txBody>
      </p:sp>
    </p:spTree>
    <p:extLst>
      <p:ext uri="{BB962C8B-B14F-4D97-AF65-F5344CB8AC3E}">
        <p14:creationId xmlns:p14="http://schemas.microsoft.com/office/powerpoint/2010/main" val="32353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Derek</a:t>
            </a:r>
          </a:p>
          <a:p>
            <a:r>
              <a:rPr lang="en-US" sz="1200" kern="1200" dirty="0" smtClean="0">
                <a:solidFill>
                  <a:schemeClr val="tx1"/>
                </a:solidFill>
                <a:effectLst/>
                <a:latin typeface="+mn-lt"/>
                <a:ea typeface="+mn-ea"/>
                <a:cs typeface="+mn-cs"/>
              </a:rPr>
              <a:t>When a user wants to select a trail or a number of points of interest, they will press the Trail/POI List button located in the Main Activity. This will start the </a:t>
            </a:r>
            <a:r>
              <a:rPr lang="en-US" sz="1200" kern="1200" dirty="0" err="1" smtClean="0">
                <a:solidFill>
                  <a:schemeClr val="tx1"/>
                </a:solidFill>
                <a:effectLst/>
                <a:latin typeface="+mn-lt"/>
                <a:ea typeface="+mn-ea"/>
                <a:cs typeface="+mn-cs"/>
              </a:rPr>
              <a:t>TrailPOIListView</a:t>
            </a:r>
            <a:r>
              <a:rPr lang="en-US" sz="1200" kern="1200" dirty="0" smtClean="0">
                <a:solidFill>
                  <a:schemeClr val="tx1"/>
                </a:solidFill>
                <a:effectLst/>
                <a:latin typeface="+mn-lt"/>
                <a:ea typeface="+mn-ea"/>
                <a:cs typeface="+mn-cs"/>
              </a:rPr>
              <a:t> fragment as an overlay on the Main Activity. At this point, the user will manipulate the </a:t>
            </a:r>
            <a:r>
              <a:rPr lang="en-US" sz="1200" kern="1200" dirty="0" err="1" smtClean="0">
                <a:solidFill>
                  <a:schemeClr val="tx1"/>
                </a:solidFill>
                <a:effectLst/>
                <a:latin typeface="+mn-lt"/>
                <a:ea typeface="+mn-ea"/>
                <a:cs typeface="+mn-cs"/>
              </a:rPr>
              <a:t>TrailPOIListView</a:t>
            </a:r>
            <a:r>
              <a:rPr lang="en-US" sz="1200" kern="1200" dirty="0" smtClean="0">
                <a:solidFill>
                  <a:schemeClr val="tx1"/>
                </a:solidFill>
                <a:effectLst/>
                <a:latin typeface="+mn-lt"/>
                <a:ea typeface="+mn-ea"/>
                <a:cs typeface="+mn-cs"/>
              </a:rPr>
              <a:t> to indicate which elements should be drawn on the map. These elements are then returned to the Main Activity which updates the UI for the user.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D2D17-02F7-4704-BD02-928B97003610}" type="slidenum">
              <a:rPr lang="en-US" smtClean="0"/>
              <a:t>6</a:t>
            </a:fld>
            <a:endParaRPr lang="en-US"/>
          </a:p>
        </p:txBody>
      </p:sp>
    </p:spTree>
    <p:extLst>
      <p:ext uri="{BB962C8B-B14F-4D97-AF65-F5344CB8AC3E}">
        <p14:creationId xmlns:p14="http://schemas.microsoft.com/office/powerpoint/2010/main" val="301389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Ethan</a:t>
            </a:r>
          </a:p>
          <a:p>
            <a:r>
              <a:rPr lang="en-US" sz="1200" kern="1200" dirty="0" smtClean="0">
                <a:solidFill>
                  <a:schemeClr val="tx1"/>
                </a:solidFill>
                <a:effectLst/>
                <a:latin typeface="+mn-lt"/>
                <a:ea typeface="+mn-ea"/>
                <a:cs typeface="+mn-cs"/>
              </a:rPr>
              <a:t>The add/edit POI sequence diagram describes how a user manipulates and creates POIs. From the main activity, the user would select the options menu and choose either “Add POI” or “Edit POI.” If the user chooses “Add POI,” the POI Info Overlay is started which allows the user to position a marker on the map. Once the marker has been positioned, the POI Info Overlay requests metadata about the point of interest. If the user chooses “Edit POI,” they will be presented with a POI list from which they will select a desired POI. The POI Info Overlay is started, and the user is able to edit information regarding the point of interest.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D2D17-02F7-4704-BD02-928B97003610}" type="slidenum">
              <a:rPr lang="en-US" smtClean="0"/>
              <a:t>7</a:t>
            </a:fld>
            <a:endParaRPr lang="en-US"/>
          </a:p>
        </p:txBody>
      </p:sp>
    </p:spTree>
    <p:extLst>
      <p:ext uri="{BB962C8B-B14F-4D97-AF65-F5344CB8AC3E}">
        <p14:creationId xmlns:p14="http://schemas.microsoft.com/office/powerpoint/2010/main" val="3377561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Ethan</a:t>
            </a:r>
          </a:p>
          <a:p>
            <a:r>
              <a:rPr lang="en-US" sz="1200" kern="1200" dirty="0" smtClean="0">
                <a:solidFill>
                  <a:schemeClr val="tx1"/>
                </a:solidFill>
                <a:effectLst/>
                <a:latin typeface="+mn-lt"/>
                <a:ea typeface="+mn-ea"/>
                <a:cs typeface="+mn-cs"/>
              </a:rPr>
              <a:t>For the Backtrack functionality of </a:t>
            </a:r>
            <a:r>
              <a:rPr lang="en-US" sz="1200" kern="1200" dirty="0" err="1" smtClean="0">
                <a:solidFill>
                  <a:schemeClr val="tx1"/>
                </a:solidFill>
                <a:effectLst/>
                <a:latin typeface="+mn-lt"/>
                <a:ea typeface="+mn-ea"/>
                <a:cs typeface="+mn-cs"/>
              </a:rPr>
              <a:t>Trekr</a:t>
            </a:r>
            <a:r>
              <a:rPr lang="en-US" sz="1200" kern="1200" dirty="0" smtClean="0">
                <a:solidFill>
                  <a:schemeClr val="tx1"/>
                </a:solidFill>
                <a:effectLst/>
                <a:latin typeface="+mn-lt"/>
                <a:ea typeface="+mn-ea"/>
                <a:cs typeface="+mn-cs"/>
              </a:rPr>
              <a:t>, the Main Activity first detects that the user has deviated from a known trail and starts the recording overlay. The recording overlay is displayed and begins logging the user’s location. Once the user has completed the recording activity and wants to save the new trail, a trail info request is performed by the recording overlay which asks for metadata about the new trail.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D2D17-02F7-4704-BD02-928B97003610}" type="slidenum">
              <a:rPr lang="en-US" smtClean="0"/>
              <a:t>8</a:t>
            </a:fld>
            <a:endParaRPr lang="en-US"/>
          </a:p>
        </p:txBody>
      </p:sp>
    </p:spTree>
    <p:extLst>
      <p:ext uri="{BB962C8B-B14F-4D97-AF65-F5344CB8AC3E}">
        <p14:creationId xmlns:p14="http://schemas.microsoft.com/office/powerpoint/2010/main" val="173592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Ryan</a:t>
            </a:r>
          </a:p>
          <a:p>
            <a:r>
              <a:rPr lang="en-US" sz="1200" kern="1200" dirty="0" smtClean="0">
                <a:solidFill>
                  <a:schemeClr val="tx1"/>
                </a:solidFill>
                <a:effectLst/>
                <a:latin typeface="+mn-lt"/>
                <a:ea typeface="+mn-ea"/>
                <a:cs typeface="+mn-cs"/>
              </a:rPr>
              <a:t>A user can engage the emergency mode functionality by selecting it from the options menu. This will display the emergency activity to the user and allow the user to optionally send a message requesting help.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FD2D17-02F7-4704-BD02-928B97003610}" type="slidenum">
              <a:rPr lang="en-US" smtClean="0"/>
              <a:t>9</a:t>
            </a:fld>
            <a:endParaRPr lang="en-US"/>
          </a:p>
        </p:txBody>
      </p:sp>
    </p:spTree>
    <p:extLst>
      <p:ext uri="{BB962C8B-B14F-4D97-AF65-F5344CB8AC3E}">
        <p14:creationId xmlns:p14="http://schemas.microsoft.com/office/powerpoint/2010/main" val="154673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3/11/2015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3/11/2015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3/11/2015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3/11/2015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3/11/2015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3/11/2015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3/11/2015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Trekr</a:t>
            </a:r>
            <a:endParaRPr lang="en-US" dirty="0"/>
          </a:p>
        </p:txBody>
      </p:sp>
      <p:sp>
        <p:nvSpPr>
          <p:cNvPr id="3" name="Subtitle 2"/>
          <p:cNvSpPr>
            <a:spLocks noGrp="1"/>
          </p:cNvSpPr>
          <p:nvPr>
            <p:ph type="subTitle" idx="1"/>
          </p:nvPr>
        </p:nvSpPr>
        <p:spPr/>
        <p:txBody>
          <a:bodyPr/>
          <a:lstStyle/>
          <a:p>
            <a:r>
              <a:rPr lang="en-US" cap="small" dirty="0" smtClean="0"/>
              <a:t>Jonathan Harris, Derek Kidd, Ethan McKenzie, Ryan Thomas</a:t>
            </a:r>
            <a:endParaRPr lang="en-US" cap="small" dirty="0"/>
          </a:p>
        </p:txBody>
      </p:sp>
    </p:spTree>
    <p:extLst>
      <p:ext uri="{BB962C8B-B14F-4D97-AF65-F5344CB8AC3E}">
        <p14:creationId xmlns:p14="http://schemas.microsoft.com/office/powerpoint/2010/main" val="54996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Sequence Diagram</a:t>
            </a:r>
            <a:endParaRPr lang="en-US" sz="3200" dirty="0"/>
          </a:p>
        </p:txBody>
      </p:sp>
      <p:sp>
        <p:nvSpPr>
          <p:cNvPr id="4" name="Text Placeholder 3"/>
          <p:cNvSpPr>
            <a:spLocks noGrp="1"/>
          </p:cNvSpPr>
          <p:nvPr>
            <p:ph type="body" sz="half" idx="2"/>
          </p:nvPr>
        </p:nvSpPr>
        <p:spPr/>
        <p:txBody>
          <a:bodyPr/>
          <a:lstStyle/>
          <a:p>
            <a:r>
              <a:rPr lang="en-US" dirty="0" smtClean="0"/>
              <a:t>Search Trail/POI</a:t>
            </a:r>
            <a:endParaRPr lang="en-US" dirty="0"/>
          </a:p>
        </p:txBody>
      </p:sp>
      <p:pic>
        <p:nvPicPr>
          <p:cNvPr id="3" name="Picture 2"/>
          <p:cNvPicPr>
            <a:picLocks noChangeAspect="1"/>
          </p:cNvPicPr>
          <p:nvPr/>
        </p:nvPicPr>
        <p:blipFill>
          <a:blip r:embed="rId3"/>
          <a:stretch>
            <a:fillRect/>
          </a:stretch>
        </p:blipFill>
        <p:spPr>
          <a:xfrm>
            <a:off x="5596829" y="755111"/>
            <a:ext cx="4719148" cy="4978610"/>
          </a:xfrm>
          <a:prstGeom prst="rect">
            <a:avLst/>
          </a:prstGeom>
        </p:spPr>
      </p:pic>
    </p:spTree>
    <p:extLst>
      <p:ext uri="{BB962C8B-B14F-4D97-AF65-F5344CB8AC3E}">
        <p14:creationId xmlns:p14="http://schemas.microsoft.com/office/powerpoint/2010/main" val="343915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600" dirty="0" smtClean="0"/>
              <a:t>Priority Focus Changes</a:t>
            </a:r>
            <a:endParaRPr lang="en-US" sz="6600"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879030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Summary</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307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Definition</a:t>
            </a:r>
            <a:endParaRPr lang="en-US" dirty="0"/>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018986" y="1982695"/>
            <a:ext cx="2917616" cy="3777320"/>
          </a:xfrm>
        </p:spPr>
      </p:pic>
      <p:sp>
        <p:nvSpPr>
          <p:cNvPr id="4" name="Text Placeholder 3"/>
          <p:cNvSpPr>
            <a:spLocks noGrp="1"/>
          </p:cNvSpPr>
          <p:nvPr>
            <p:ph sz="half" idx="2"/>
          </p:nvPr>
        </p:nvSpPr>
        <p:spPr>
          <a:xfrm>
            <a:off x="1188720" y="1982059"/>
            <a:ext cx="4937760" cy="4023360"/>
          </a:xfrm>
        </p:spPr>
        <p:txBody>
          <a:bodyPr/>
          <a:lstStyle/>
          <a:p>
            <a:pPr>
              <a:buFont typeface="Wingdings" panose="05000000000000000000" pitchFamily="2" charset="2"/>
              <a:buChar char="§"/>
            </a:pPr>
            <a:r>
              <a:rPr lang="en-US" dirty="0" smtClean="0"/>
              <a:t>Physical maps are typically maintained by a park association or volunteer group which tends to lead to maps that are out of date</a:t>
            </a:r>
          </a:p>
          <a:p>
            <a:pPr>
              <a:buFont typeface="Wingdings" panose="05000000000000000000" pitchFamily="2" charset="2"/>
              <a:buChar char="§"/>
            </a:pPr>
            <a:r>
              <a:rPr lang="en-US" dirty="0" smtClean="0"/>
              <a:t>Physical maps require frequent effort to maintain</a:t>
            </a:r>
          </a:p>
          <a:p>
            <a:pPr>
              <a:buFont typeface="Wingdings" panose="05000000000000000000" pitchFamily="2" charset="2"/>
              <a:buChar char="§"/>
            </a:pPr>
            <a:r>
              <a:rPr lang="en-US" dirty="0" smtClean="0"/>
              <a:t>Users of the trails are unable to provide updates or mark interesting points on a trail</a:t>
            </a:r>
            <a:endParaRPr lang="en-US" dirty="0"/>
          </a:p>
          <a:p>
            <a:pPr>
              <a:buFont typeface="Wingdings" panose="05000000000000000000" pitchFamily="2" charset="2"/>
              <a:buChar char="§"/>
            </a:pPr>
            <a:r>
              <a:rPr lang="en-US" dirty="0" smtClean="0"/>
              <a:t>User location </a:t>
            </a:r>
            <a:r>
              <a:rPr lang="en-US" dirty="0"/>
              <a:t>on map may be hard to </a:t>
            </a:r>
            <a:r>
              <a:rPr lang="en-US" dirty="0" smtClean="0"/>
              <a:t>determine without the use of technology.</a:t>
            </a:r>
            <a:endParaRPr lang="en-US" dirty="0"/>
          </a:p>
        </p:txBody>
      </p:sp>
    </p:spTree>
    <p:extLst>
      <p:ext uri="{BB962C8B-B14F-4D97-AF65-F5344CB8AC3E}">
        <p14:creationId xmlns:p14="http://schemas.microsoft.com/office/powerpoint/2010/main" val="185302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smtClean="0"/>
              <a:t>Our target users include hikers, mountain bikers, geocachers, and outdoor enthusiast</a:t>
            </a:r>
          </a:p>
          <a:p>
            <a:pPr>
              <a:buFont typeface="Wingdings" panose="05000000000000000000" pitchFamily="2" charset="2"/>
              <a:buChar char="§"/>
            </a:pPr>
            <a:r>
              <a:rPr lang="en-US" dirty="0" smtClean="0"/>
              <a:t>Family and friends of the target users benefit from the emergency feature</a:t>
            </a:r>
          </a:p>
          <a:p>
            <a:pPr>
              <a:buFont typeface="Wingdings" panose="05000000000000000000" pitchFamily="2" charset="2"/>
              <a:buChar char="§"/>
            </a:pPr>
            <a:r>
              <a:rPr lang="en-US" dirty="0" err="1" smtClean="0"/>
              <a:t>Trekr</a:t>
            </a:r>
            <a:r>
              <a:rPr lang="en-US" dirty="0" smtClean="0"/>
              <a:t> provides a dynamic system for trails and points of interest</a:t>
            </a:r>
          </a:p>
          <a:p>
            <a:pPr>
              <a:buFont typeface="Wingdings" panose="05000000000000000000" pitchFamily="2" charset="2"/>
              <a:buChar char="§"/>
            </a:pPr>
            <a:r>
              <a:rPr lang="en-US" dirty="0" smtClean="0"/>
              <a:t>Users do not have to wait for trail updates from a park association or volunteer group</a:t>
            </a:r>
          </a:p>
          <a:p>
            <a:pPr>
              <a:buFont typeface="Wingdings" panose="05000000000000000000" pitchFamily="2" charset="2"/>
              <a:buChar char="§"/>
            </a:pPr>
            <a:r>
              <a:rPr lang="en-US" dirty="0" smtClean="0"/>
              <a:t>Users are able to precisely determine their geographical location as well as relation to other trails and points of interest</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67600" y="2136150"/>
            <a:ext cx="2438400" cy="2438400"/>
          </a:xfrm>
        </p:spPr>
      </p:pic>
    </p:spTree>
    <p:extLst>
      <p:ext uri="{BB962C8B-B14F-4D97-AF65-F5344CB8AC3E}">
        <p14:creationId xmlns:p14="http://schemas.microsoft.com/office/powerpoint/2010/main" val="541120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Class Diagram</a:t>
            </a:r>
            <a:endParaRPr lang="en-US" dirty="0"/>
          </a:p>
        </p:txBody>
      </p:sp>
      <p:sp>
        <p:nvSpPr>
          <p:cNvPr id="7" name="Text Placeholder 6"/>
          <p:cNvSpPr>
            <a:spLocks noGrp="1"/>
          </p:cNvSpPr>
          <p:nvPr>
            <p:ph type="body" sz="half" idx="2"/>
          </p:nvPr>
        </p:nvSpPr>
        <p:spPr/>
        <p:txBody>
          <a:bodyPr/>
          <a:lstStyle/>
          <a:p>
            <a:endParaRPr lang="en-US"/>
          </a:p>
        </p:txBody>
      </p:sp>
      <p:pic>
        <p:nvPicPr>
          <p:cNvPr id="3" name="Picture 2"/>
          <p:cNvPicPr>
            <a:picLocks noChangeAspect="1"/>
          </p:cNvPicPr>
          <p:nvPr/>
        </p:nvPicPr>
        <p:blipFill>
          <a:blip r:embed="rId3"/>
          <a:stretch>
            <a:fillRect/>
          </a:stretch>
        </p:blipFill>
        <p:spPr>
          <a:xfrm>
            <a:off x="1625442" y="60160"/>
            <a:ext cx="9056940" cy="4827261"/>
          </a:xfrm>
          <a:prstGeom prst="rect">
            <a:avLst/>
          </a:prstGeom>
        </p:spPr>
      </p:pic>
    </p:spTree>
    <p:extLst>
      <p:ext uri="{BB962C8B-B14F-4D97-AF65-F5344CB8AC3E}">
        <p14:creationId xmlns:p14="http://schemas.microsoft.com/office/powerpoint/2010/main" val="14445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Sequence Diagram</a:t>
            </a:r>
            <a:endParaRPr lang="en-US" sz="3200" dirty="0"/>
          </a:p>
        </p:txBody>
      </p:sp>
      <p:sp>
        <p:nvSpPr>
          <p:cNvPr id="5" name="Text Placeholder 4"/>
          <p:cNvSpPr>
            <a:spLocks noGrp="1"/>
          </p:cNvSpPr>
          <p:nvPr>
            <p:ph type="body" sz="half" idx="2"/>
          </p:nvPr>
        </p:nvSpPr>
        <p:spPr/>
        <p:txBody>
          <a:bodyPr/>
          <a:lstStyle/>
          <a:p>
            <a:r>
              <a:rPr lang="en-US" dirty="0" smtClean="0"/>
              <a:t>Add/Edit </a:t>
            </a:r>
            <a:r>
              <a:rPr lang="en-US" dirty="0" smtClean="0"/>
              <a:t>Trail</a:t>
            </a:r>
            <a:endParaRPr lang="en-US" dirty="0"/>
          </a:p>
        </p:txBody>
      </p:sp>
      <p:pic>
        <p:nvPicPr>
          <p:cNvPr id="3" name="Picture 2"/>
          <p:cNvPicPr>
            <a:picLocks noChangeAspect="1"/>
          </p:cNvPicPr>
          <p:nvPr/>
        </p:nvPicPr>
        <p:blipFill>
          <a:blip r:embed="rId3"/>
          <a:stretch>
            <a:fillRect/>
          </a:stretch>
        </p:blipFill>
        <p:spPr>
          <a:xfrm>
            <a:off x="4980194" y="0"/>
            <a:ext cx="6275355" cy="6858000"/>
          </a:xfrm>
          <a:prstGeom prst="rect">
            <a:avLst/>
          </a:prstGeom>
        </p:spPr>
      </p:pic>
    </p:spTree>
    <p:extLst>
      <p:ext uri="{BB962C8B-B14F-4D97-AF65-F5344CB8AC3E}">
        <p14:creationId xmlns:p14="http://schemas.microsoft.com/office/powerpoint/2010/main" val="65706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Sequence Diagram</a:t>
            </a:r>
            <a:endParaRPr lang="en-US" sz="3200" dirty="0"/>
          </a:p>
        </p:txBody>
      </p:sp>
      <p:sp>
        <p:nvSpPr>
          <p:cNvPr id="4" name="Text Placeholder 3"/>
          <p:cNvSpPr>
            <a:spLocks noGrp="1"/>
          </p:cNvSpPr>
          <p:nvPr>
            <p:ph type="body" sz="half" idx="2"/>
          </p:nvPr>
        </p:nvSpPr>
        <p:spPr/>
        <p:txBody>
          <a:bodyPr/>
          <a:lstStyle/>
          <a:p>
            <a:r>
              <a:rPr lang="en-US" dirty="0" smtClean="0"/>
              <a:t>Select Trail/POI</a:t>
            </a:r>
            <a:endParaRPr lang="en-US" dirty="0"/>
          </a:p>
        </p:txBody>
      </p:sp>
      <p:pic>
        <p:nvPicPr>
          <p:cNvPr id="3" name="Picture 2"/>
          <p:cNvPicPr>
            <a:picLocks noChangeAspect="1"/>
          </p:cNvPicPr>
          <p:nvPr/>
        </p:nvPicPr>
        <p:blipFill>
          <a:blip r:embed="rId3"/>
          <a:stretch>
            <a:fillRect/>
          </a:stretch>
        </p:blipFill>
        <p:spPr>
          <a:xfrm>
            <a:off x="5783656" y="783879"/>
            <a:ext cx="4738857" cy="4999403"/>
          </a:xfrm>
          <a:prstGeom prst="rect">
            <a:avLst/>
          </a:prstGeom>
        </p:spPr>
      </p:pic>
    </p:spTree>
    <p:extLst>
      <p:ext uri="{BB962C8B-B14F-4D97-AF65-F5344CB8AC3E}">
        <p14:creationId xmlns:p14="http://schemas.microsoft.com/office/powerpoint/2010/main" val="428973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Sequence Diagram</a:t>
            </a:r>
            <a:endParaRPr lang="en-US" sz="3200" dirty="0"/>
          </a:p>
        </p:txBody>
      </p:sp>
      <p:sp>
        <p:nvSpPr>
          <p:cNvPr id="4" name="Text Placeholder 3"/>
          <p:cNvSpPr>
            <a:spLocks noGrp="1"/>
          </p:cNvSpPr>
          <p:nvPr>
            <p:ph type="body" sz="half" idx="2"/>
          </p:nvPr>
        </p:nvSpPr>
        <p:spPr/>
        <p:txBody>
          <a:bodyPr/>
          <a:lstStyle/>
          <a:p>
            <a:r>
              <a:rPr lang="en-US" dirty="0" smtClean="0"/>
              <a:t>Add/Edit POI</a:t>
            </a:r>
            <a:endParaRPr lang="en-US" dirty="0"/>
          </a:p>
        </p:txBody>
      </p:sp>
      <p:pic>
        <p:nvPicPr>
          <p:cNvPr id="5" name="Picture 4"/>
          <p:cNvPicPr>
            <a:picLocks noChangeAspect="1"/>
          </p:cNvPicPr>
          <p:nvPr/>
        </p:nvPicPr>
        <p:blipFill>
          <a:blip r:embed="rId3"/>
          <a:stretch>
            <a:fillRect/>
          </a:stretch>
        </p:blipFill>
        <p:spPr>
          <a:xfrm>
            <a:off x="5176363" y="120147"/>
            <a:ext cx="5564618" cy="6425627"/>
          </a:xfrm>
          <a:prstGeom prst="rect">
            <a:avLst/>
          </a:prstGeom>
        </p:spPr>
      </p:pic>
    </p:spTree>
    <p:extLst>
      <p:ext uri="{BB962C8B-B14F-4D97-AF65-F5344CB8AC3E}">
        <p14:creationId xmlns:p14="http://schemas.microsoft.com/office/powerpoint/2010/main" val="50894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Sequence Diagram</a:t>
            </a:r>
            <a:endParaRPr lang="en-US" sz="3200" dirty="0"/>
          </a:p>
        </p:txBody>
      </p:sp>
      <p:sp>
        <p:nvSpPr>
          <p:cNvPr id="4" name="Text Placeholder 3"/>
          <p:cNvSpPr>
            <a:spLocks noGrp="1"/>
          </p:cNvSpPr>
          <p:nvPr>
            <p:ph type="body" sz="half" idx="2"/>
          </p:nvPr>
        </p:nvSpPr>
        <p:spPr/>
        <p:txBody>
          <a:bodyPr/>
          <a:lstStyle/>
          <a:p>
            <a:r>
              <a:rPr lang="en-US" dirty="0" smtClean="0"/>
              <a:t>Backtrack</a:t>
            </a:r>
            <a:endParaRPr lang="en-US" dirty="0"/>
          </a:p>
        </p:txBody>
      </p:sp>
      <p:pic>
        <p:nvPicPr>
          <p:cNvPr id="5" name="Picture 4"/>
          <p:cNvPicPr>
            <a:picLocks noChangeAspect="1"/>
          </p:cNvPicPr>
          <p:nvPr/>
        </p:nvPicPr>
        <p:blipFill>
          <a:blip r:embed="rId3"/>
          <a:stretch>
            <a:fillRect/>
          </a:stretch>
        </p:blipFill>
        <p:spPr>
          <a:xfrm>
            <a:off x="5365115" y="407382"/>
            <a:ext cx="5104779" cy="5259322"/>
          </a:xfrm>
          <a:prstGeom prst="rect">
            <a:avLst/>
          </a:prstGeom>
        </p:spPr>
      </p:pic>
    </p:spTree>
    <p:extLst>
      <p:ext uri="{BB962C8B-B14F-4D97-AF65-F5344CB8AC3E}">
        <p14:creationId xmlns:p14="http://schemas.microsoft.com/office/powerpoint/2010/main" val="295939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Sequence Diagram</a:t>
            </a:r>
            <a:endParaRPr lang="en-US" sz="3200" dirty="0"/>
          </a:p>
        </p:txBody>
      </p:sp>
      <p:sp>
        <p:nvSpPr>
          <p:cNvPr id="4" name="Text Placeholder 3"/>
          <p:cNvSpPr>
            <a:spLocks noGrp="1"/>
          </p:cNvSpPr>
          <p:nvPr>
            <p:ph type="body" sz="half" idx="2"/>
          </p:nvPr>
        </p:nvSpPr>
        <p:spPr/>
        <p:txBody>
          <a:bodyPr/>
          <a:lstStyle/>
          <a:p>
            <a:r>
              <a:rPr lang="en-US" dirty="0" smtClean="0"/>
              <a:t>Emergency Mode</a:t>
            </a:r>
            <a:endParaRPr lang="en-US" dirty="0"/>
          </a:p>
        </p:txBody>
      </p:sp>
      <p:pic>
        <p:nvPicPr>
          <p:cNvPr id="3" name="Picture 2"/>
          <p:cNvPicPr>
            <a:picLocks noChangeAspect="1"/>
          </p:cNvPicPr>
          <p:nvPr/>
        </p:nvPicPr>
        <p:blipFill>
          <a:blip r:embed="rId3"/>
          <a:stretch>
            <a:fillRect/>
          </a:stretch>
        </p:blipFill>
        <p:spPr>
          <a:xfrm>
            <a:off x="5194468" y="742232"/>
            <a:ext cx="5576881" cy="5027502"/>
          </a:xfrm>
          <a:prstGeom prst="rect">
            <a:avLst/>
          </a:prstGeom>
        </p:spPr>
      </p:pic>
    </p:spTree>
    <p:extLst>
      <p:ext uri="{BB962C8B-B14F-4D97-AF65-F5344CB8AC3E}">
        <p14:creationId xmlns:p14="http://schemas.microsoft.com/office/powerpoint/2010/main" val="254646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689</TotalTime>
  <Words>696</Words>
  <Application>Microsoft Office PowerPoint</Application>
  <PresentationFormat>Widescreen</PresentationFormat>
  <Paragraphs>60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Trekr</vt:lpstr>
      <vt:lpstr>Problem Definition</vt:lpstr>
      <vt:lpstr>Scope</vt:lpstr>
      <vt:lpstr>Updated Class Diagram</vt:lpstr>
      <vt:lpstr>Sequence Diagram</vt:lpstr>
      <vt:lpstr>Sequence Diagram</vt:lpstr>
      <vt:lpstr>Sequence Diagram</vt:lpstr>
      <vt:lpstr>Sequence Diagram</vt:lpstr>
      <vt:lpstr>Sequence Diagram</vt:lpstr>
      <vt:lpstr>Sequence Diagram</vt:lpstr>
      <vt:lpstr>Priority Focus Changes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Trekr</dc:title>
  <dc:creator>Jonathan Harris</dc:creator>
  <cp:lastModifiedBy>Jonathan Harris</cp:lastModifiedBy>
  <cp:revision>38</cp:revision>
  <dcterms:created xsi:type="dcterms:W3CDTF">2015-02-16T15:19:26Z</dcterms:created>
  <dcterms:modified xsi:type="dcterms:W3CDTF">2015-03-12T01:09:45Z</dcterms:modified>
</cp:coreProperties>
</file>