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72" r:id="rId4"/>
    <p:sldId id="273" r:id="rId5"/>
    <p:sldId id="274" r:id="rId6"/>
    <p:sldId id="280" r:id="rId7"/>
    <p:sldId id="275" r:id="rId8"/>
    <p:sldId id="279" r:id="rId9"/>
    <p:sldId id="276" r:id="rId10"/>
    <p:sldId id="277" r:id="rId11"/>
    <p:sldId id="278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Buying Pattern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Jai Holkar (Task 1)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Patterns – Online vs. In-store Prediction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981202"/>
            <a:ext cx="4581524" cy="3762374"/>
          </a:xfrm>
        </p:spPr>
        <p:txBody>
          <a:bodyPr/>
          <a:lstStyle/>
          <a:p>
            <a:r>
              <a:rPr lang="en-US" dirty="0"/>
              <a:t>The cross validation tool was used construct a trained models to access the accuracy.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We can predict with 82 % accuracy where the transaction took place (online or in-store) using region, amount of transaction and age.</a:t>
            </a:r>
          </a:p>
          <a:p>
            <a:pPr lvl="1"/>
            <a:r>
              <a:rPr lang="en-US" dirty="0"/>
              <a:t>No . Of items purchased and transaction amount does seem be the correlated and models accuracy is below 50%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317339"/>
              </p:ext>
            </p:extLst>
          </p:nvPr>
        </p:nvGraphicFramePr>
        <p:xfrm>
          <a:off x="1295399" y="1981202"/>
          <a:ext cx="5095876" cy="32632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343">
                  <a:extLst>
                    <a:ext uri="{9D8B030D-6E8A-4147-A177-3AD203B41FA5}">
                      <a16:colId xmlns:a16="http://schemas.microsoft.com/office/drawing/2014/main" val="1179447381"/>
                    </a:ext>
                  </a:extLst>
                </a:gridCol>
              </a:tblGrid>
              <a:tr h="761998">
                <a:tc>
                  <a:txBody>
                    <a:bodyPr/>
                    <a:lstStyle/>
                    <a:p>
                      <a:r>
                        <a:rPr lang="en-US" dirty="0"/>
                        <a:t>Algorithm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(Attribute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Instore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(Attribute</a:t>
                      </a:r>
                      <a:r>
                        <a:rPr lang="en-US" baseline="0" dirty="0"/>
                        <a:t> – Items)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r>
                        <a:rPr lang="en-US" dirty="0"/>
                        <a:t>Gradient Boosted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77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Blackwell Electronics to consider following</a:t>
            </a:r>
          </a:p>
          <a:p>
            <a:pPr lvl="1"/>
            <a:r>
              <a:rPr lang="en-US" dirty="0"/>
              <a:t>Focus on online marketing and sales for</a:t>
            </a:r>
          </a:p>
          <a:p>
            <a:pPr lvl="2"/>
            <a:r>
              <a:rPr lang="en-US" dirty="0"/>
              <a:t>Customers in west region</a:t>
            </a:r>
          </a:p>
          <a:p>
            <a:pPr lvl="2"/>
            <a:r>
              <a:rPr lang="en-US" dirty="0"/>
              <a:t>Central region customers with age &gt; 50 years</a:t>
            </a:r>
          </a:p>
          <a:p>
            <a:pPr lvl="2"/>
            <a:r>
              <a:rPr lang="en-US" dirty="0"/>
              <a:t>Higher value items (&gt; $2,000) for Central region customers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Focus on in-store marketing and sales for </a:t>
            </a:r>
          </a:p>
          <a:p>
            <a:pPr lvl="2"/>
            <a:r>
              <a:rPr lang="en-US" dirty="0"/>
              <a:t>Customers in east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76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Leveraging Data Mining for e-Business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206138"/>
            <a:ext cx="9601200" cy="3809999"/>
          </a:xfrm>
        </p:spPr>
        <p:txBody>
          <a:bodyPr/>
          <a:lstStyle/>
          <a:p>
            <a:r>
              <a:rPr lang="en-US" dirty="0"/>
              <a:t>Data Mining can be utilized to see patterns, make predictions, take action, measure results, and correct courses to optimize strategies.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191462"/>
              </p:ext>
            </p:extLst>
          </p:nvPr>
        </p:nvGraphicFramePr>
        <p:xfrm>
          <a:off x="862147" y="2024745"/>
          <a:ext cx="10746377" cy="40799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694">
                  <a:extLst>
                    <a:ext uri="{9D8B030D-6E8A-4147-A177-3AD203B41FA5}">
                      <a16:colId xmlns:a16="http://schemas.microsoft.com/office/drawing/2014/main" val="1179447381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r>
                        <a:rPr lang="en-US" dirty="0"/>
                        <a:t>What?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8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prospective customers are seeking from a site?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Are they purposefully shopping or just browsing?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Buying something they’re familiar with or something they know little about?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Are they shopping from home, from work, or on the move?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Customer Profiling</a:t>
                      </a:r>
                    </a:p>
                    <a:p>
                      <a:pPr algn="l"/>
                      <a:endParaRPr lang="en-US" sz="1400" b="1" dirty="0"/>
                    </a:p>
                    <a:p>
                      <a:pPr algn="l"/>
                      <a:r>
                        <a:rPr lang="en-US" sz="1400" dirty="0"/>
                        <a:t>Use Data Mining tools that take care of knowledge representation of customer profiles and predictive modelling of scenarios of customer interaction.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Predicting buyer behavior will improve the availability of products and services and hence the profits.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the purchase information for capacity planning and infrastructure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54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customers may respond to promotional offers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Recommendation systems</a:t>
                      </a:r>
                    </a:p>
                    <a:p>
                      <a:pPr algn="l"/>
                      <a:endParaRPr lang="en-US" sz="1400" b="1" dirty="0"/>
                    </a:p>
                    <a:p>
                      <a:pPr algn="l"/>
                      <a:r>
                        <a:rPr lang="en-US" sz="1400" dirty="0"/>
                        <a:t>Develop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event-prediction system based on association rule-mining and clustering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 to not only notify customers of events, but also to predict events and event classes that are likely to be triggered by customers.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forecast the demand of product categories better.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9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2551"/>
            <a:ext cx="9601200" cy="3809999"/>
          </a:xfrm>
        </p:spPr>
        <p:txBody>
          <a:bodyPr/>
          <a:lstStyle/>
          <a:p>
            <a:r>
              <a:rPr lang="en-US" dirty="0"/>
              <a:t>Summarize the findings on customer buying pattern by exploring the customer transaction data collected from recent online and in-store sales</a:t>
            </a:r>
          </a:p>
          <a:p>
            <a:r>
              <a:rPr lang="en-US" dirty="0"/>
              <a:t>Provide Recommendations based on findings.</a:t>
            </a:r>
          </a:p>
        </p:txBody>
      </p:sp>
    </p:spTree>
    <p:extLst>
      <p:ext uri="{BB962C8B-B14F-4D97-AF65-F5344CB8AC3E}">
        <p14:creationId xmlns:p14="http://schemas.microsoft.com/office/powerpoint/2010/main" val="6405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Source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85876"/>
            <a:ext cx="9601200" cy="3809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Following attributes were analyzed for 10000 customer purchase transactions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Type of Purchase </a:t>
            </a:r>
          </a:p>
          <a:p>
            <a:pPr lvl="2"/>
            <a:r>
              <a:rPr lang="en-US" sz="1500" dirty="0"/>
              <a:t>Online </a:t>
            </a:r>
          </a:p>
          <a:p>
            <a:pPr lvl="2"/>
            <a:r>
              <a:rPr lang="en-US" sz="1500" dirty="0"/>
              <a:t>In-store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Age of Customer</a:t>
            </a:r>
          </a:p>
          <a:p>
            <a:pPr lvl="2"/>
            <a:r>
              <a:rPr lang="en-US" sz="1500" dirty="0"/>
              <a:t>Grouped (&gt; 35, 35-50, 51-68, &gt;68)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Number of Items Purchased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Amount spent per transaction</a:t>
            </a:r>
          </a:p>
          <a:p>
            <a:pPr lvl="2"/>
            <a:r>
              <a:rPr lang="en-US" sz="1500" dirty="0"/>
              <a:t>Grouped in 3 bins (0-1000, 1000-2000, &gt; 2000) for ease of analysis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Region of Purchase</a:t>
            </a:r>
          </a:p>
          <a:p>
            <a:pPr lvl="2"/>
            <a:r>
              <a:rPr lang="en-US" dirty="0"/>
              <a:t>East</a:t>
            </a:r>
          </a:p>
          <a:p>
            <a:pPr lvl="2"/>
            <a:r>
              <a:rPr lang="en-US" dirty="0"/>
              <a:t>West</a:t>
            </a:r>
          </a:p>
          <a:p>
            <a:pPr lvl="2"/>
            <a:r>
              <a:rPr lang="en-US" dirty="0"/>
              <a:t>South</a:t>
            </a:r>
          </a:p>
          <a:p>
            <a:pPr lvl="2"/>
            <a:r>
              <a:rPr lang="en-US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14366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Patterns - Spend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76351"/>
            <a:ext cx="4191000" cy="3809999"/>
          </a:xfrm>
        </p:spPr>
        <p:txBody>
          <a:bodyPr/>
          <a:lstStyle/>
          <a:p>
            <a:r>
              <a:rPr lang="en-US" sz="1400" b="1" dirty="0"/>
              <a:t>Question: </a:t>
            </a:r>
            <a:r>
              <a:rPr lang="en-US" sz="1400" dirty="0"/>
              <a:t>Do customers in different regions spend more per transaction? Which regions spend the most/least?</a:t>
            </a:r>
          </a:p>
          <a:p>
            <a:r>
              <a:rPr lang="en-US" sz="1400" b="1" dirty="0"/>
              <a:t>Answer</a:t>
            </a:r>
            <a:r>
              <a:rPr lang="en-US" sz="1400" dirty="0"/>
              <a:t>: Yes</a:t>
            </a:r>
          </a:p>
          <a:p>
            <a:r>
              <a:rPr lang="en-US" sz="1400" b="1" dirty="0"/>
              <a:t>Findings:</a:t>
            </a:r>
          </a:p>
          <a:p>
            <a:r>
              <a:rPr lang="en-US" sz="1400" dirty="0"/>
              <a:t>Central Region spends most at average spend $1,280 per transaction. </a:t>
            </a:r>
          </a:p>
          <a:p>
            <a:r>
              <a:rPr lang="en-US" sz="1400" dirty="0"/>
              <a:t>West region spends least with average spend $250 per transaction.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94" y="1276351"/>
            <a:ext cx="6032486" cy="42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Patterns - Spend by Region and Age of Customer (1)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419226"/>
            <a:ext cx="4876800" cy="4686299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Question: </a:t>
            </a:r>
            <a:r>
              <a:rPr lang="en-US" sz="1400" dirty="0"/>
              <a:t>Are there differences in the age of customers between regions? If so, can we predict the age of a customer in a region based on other demographic data?</a:t>
            </a:r>
          </a:p>
          <a:p>
            <a:r>
              <a:rPr lang="en-US" sz="1600" b="1" dirty="0"/>
              <a:t>Answer: </a:t>
            </a:r>
            <a:r>
              <a:rPr lang="en-US" sz="1200" dirty="0"/>
              <a:t>Yes, there are some difference in average age of consumers by region.</a:t>
            </a:r>
          </a:p>
          <a:p>
            <a:pPr lvl="1"/>
            <a:r>
              <a:rPr lang="en-US" sz="1200" dirty="0"/>
              <a:t>Yes, information such as purchase type (online vs. </a:t>
            </a:r>
            <a:r>
              <a:rPr lang="en-US" sz="1200" dirty="0" err="1"/>
              <a:t>instore</a:t>
            </a:r>
            <a:r>
              <a:rPr lang="en-US" sz="1200" dirty="0"/>
              <a:t>, amount of transaction can be used to predict the age of a customer in region to some extent.</a:t>
            </a:r>
          </a:p>
          <a:p>
            <a:r>
              <a:rPr lang="en-US" sz="1400" b="1" dirty="0"/>
              <a:t>Findings:</a:t>
            </a:r>
          </a:p>
          <a:p>
            <a:pPr lvl="1"/>
            <a:r>
              <a:rPr lang="en-US" sz="1200" dirty="0"/>
              <a:t>Average age of customer in West region is higher than other regions. </a:t>
            </a:r>
          </a:p>
          <a:p>
            <a:pPr lvl="1"/>
            <a:r>
              <a:rPr lang="en-US" sz="1200" dirty="0"/>
              <a:t>Using decision tree to predict the region (see next slide):</a:t>
            </a:r>
          </a:p>
          <a:p>
            <a:pPr lvl="2"/>
            <a:r>
              <a:rPr lang="en-US" sz="1200" dirty="0"/>
              <a:t>Customers with age &gt; 75 are mostly from West Region</a:t>
            </a:r>
          </a:p>
          <a:p>
            <a:pPr lvl="2"/>
            <a:r>
              <a:rPr lang="en-US" sz="1200" dirty="0"/>
              <a:t>Customer making in-store purchase of less than $1,000 </a:t>
            </a:r>
          </a:p>
          <a:p>
            <a:pPr lvl="3">
              <a:lnSpc>
                <a:spcPct val="100000"/>
              </a:lnSpc>
            </a:pPr>
            <a:r>
              <a:rPr lang="en-US" sz="1000" dirty="0"/>
              <a:t>And age between 23 and 75 likely to be from South region</a:t>
            </a:r>
          </a:p>
          <a:p>
            <a:pPr lvl="3">
              <a:lnSpc>
                <a:spcPct val="100000"/>
              </a:lnSpc>
            </a:pPr>
            <a:r>
              <a:rPr lang="en-US" sz="1000" dirty="0"/>
              <a:t>And age less than 23 are likely to be from Central region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Customer making in-store purchase of less than $1,000 </a:t>
            </a:r>
          </a:p>
          <a:p>
            <a:pPr lvl="3"/>
            <a:r>
              <a:rPr lang="en-US" sz="1000" dirty="0"/>
              <a:t>And age between 27 and 75 likely to be from West region</a:t>
            </a:r>
          </a:p>
          <a:p>
            <a:pPr lvl="3"/>
            <a:r>
              <a:rPr lang="en-US" sz="1000" dirty="0"/>
              <a:t>And age less than 27 are likely to be from Central region</a:t>
            </a:r>
          </a:p>
          <a:p>
            <a:pPr lvl="2"/>
            <a:endParaRPr lang="en-US" sz="1000" dirty="0"/>
          </a:p>
          <a:p>
            <a:pPr lvl="2"/>
            <a:endParaRPr lang="en-US" sz="1000" dirty="0"/>
          </a:p>
          <a:p>
            <a:pPr lvl="2"/>
            <a:endParaRPr lang="en-US" sz="1000" dirty="0"/>
          </a:p>
          <a:p>
            <a:pPr lvl="1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18" y="1419227"/>
            <a:ext cx="5521715" cy="43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Patterns - Spend by Region and Age of Customer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03" y="1279666"/>
            <a:ext cx="6339835" cy="48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Patterns - Online vs. In-store Prediction (1)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4191000" cy="4981303"/>
          </a:xfrm>
        </p:spPr>
        <p:txBody>
          <a:bodyPr>
            <a:normAutofit fontScale="92500"/>
          </a:bodyPr>
          <a:lstStyle/>
          <a:p>
            <a:r>
              <a:rPr lang="en-US" sz="1400" b="1" dirty="0"/>
              <a:t>Question: </a:t>
            </a:r>
            <a:r>
              <a:rPr lang="en-US" sz="1400" dirty="0"/>
              <a:t>Is there any correlation between age of a customer and if the transaction was made online or in the store? Do any other factors predict if a customer will buy online or in our stores?</a:t>
            </a:r>
          </a:p>
          <a:p>
            <a:r>
              <a:rPr lang="en-US" sz="1400" b="1" dirty="0"/>
              <a:t>Answer: </a:t>
            </a:r>
          </a:p>
          <a:p>
            <a:pPr lvl="1"/>
            <a:r>
              <a:rPr lang="en-US" sz="1200" dirty="0"/>
              <a:t>Age of customer helps predict type of purchase for central region for transaction amount less than $2,000.</a:t>
            </a:r>
          </a:p>
          <a:p>
            <a:pPr lvl="1"/>
            <a:r>
              <a:rPr lang="en-US" sz="1200" dirty="0"/>
              <a:t>Region and transaction amount are other factors help predict online or </a:t>
            </a:r>
            <a:r>
              <a:rPr lang="en-US" sz="1200" dirty="0" err="1"/>
              <a:t>instore</a:t>
            </a:r>
            <a:r>
              <a:rPr lang="en-US" sz="1200" dirty="0"/>
              <a:t> purchase.</a:t>
            </a:r>
          </a:p>
          <a:p>
            <a:r>
              <a:rPr lang="en-US" sz="1400" b="1" dirty="0"/>
              <a:t>Findings: </a:t>
            </a:r>
          </a:p>
          <a:p>
            <a:pPr lvl="1"/>
            <a:r>
              <a:rPr lang="en-US" sz="1200" dirty="0"/>
              <a:t>Nearly 100% of Customer in West region are likely to make online purchase.</a:t>
            </a:r>
          </a:p>
          <a:p>
            <a:pPr lvl="1"/>
            <a:r>
              <a:rPr lang="en-US" sz="1200" dirty="0"/>
              <a:t>Majority of East region customers prefer in-store purchases.</a:t>
            </a:r>
          </a:p>
          <a:p>
            <a:pPr lvl="1"/>
            <a:r>
              <a:rPr lang="en-US" sz="1200" dirty="0"/>
              <a:t>Central region, customers with age &gt; 50 most likely to make purchases online.</a:t>
            </a:r>
          </a:p>
          <a:p>
            <a:pPr lvl="1"/>
            <a:r>
              <a:rPr lang="en-US" sz="1200" dirty="0"/>
              <a:t>Central region customers prefer purchasing higher value (&gt; $2000) online.</a:t>
            </a:r>
          </a:p>
          <a:p>
            <a:pPr lvl="1"/>
            <a:r>
              <a:rPr lang="en-US" sz="1200" dirty="0"/>
              <a:t>Southern region customer are more likely to purchase items with value $1,000 or more online</a:t>
            </a:r>
          </a:p>
          <a:p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44" y="1314450"/>
            <a:ext cx="628697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10572"/>
          </a:xfrm>
        </p:spPr>
        <p:txBody>
          <a:bodyPr anchor="t">
            <a:normAutofit/>
          </a:bodyPr>
          <a:lstStyle/>
          <a:p>
            <a:r>
              <a:rPr lang="en-US" sz="2800" dirty="0"/>
              <a:t>Buying Patterns - Online vs. In-store Prediction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4" y="1444999"/>
            <a:ext cx="11104606" cy="46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Buying Pattern –Items Purchased vs. Transaction Amount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3816531" cy="3809999"/>
          </a:xfrm>
        </p:spPr>
        <p:txBody>
          <a:bodyPr/>
          <a:lstStyle/>
          <a:p>
            <a:r>
              <a:rPr lang="en-US" sz="1400" b="1" dirty="0"/>
              <a:t>Question: </a:t>
            </a:r>
            <a:r>
              <a:rPr lang="en-US" sz="1400" dirty="0"/>
              <a:t>Finally, is there a relationship between number of items purchased and amount spent?</a:t>
            </a:r>
          </a:p>
          <a:p>
            <a:r>
              <a:rPr lang="en-US" sz="1400" b="1" dirty="0"/>
              <a:t>Answer: </a:t>
            </a:r>
            <a:r>
              <a:rPr lang="en-US" sz="1400" dirty="0"/>
              <a:t>No</a:t>
            </a:r>
          </a:p>
          <a:p>
            <a:r>
              <a:rPr lang="en-US" sz="1400" b="1" dirty="0"/>
              <a:t>Findings: </a:t>
            </a:r>
            <a:r>
              <a:rPr lang="en-US" sz="1400" dirty="0"/>
              <a:t> </a:t>
            </a:r>
          </a:p>
          <a:p>
            <a:pPr lvl="1"/>
            <a:r>
              <a:rPr lang="en-US" sz="1200" dirty="0"/>
              <a:t>There is no observed correlation between number of items purchased and amount spent.</a:t>
            </a:r>
          </a:p>
          <a:p>
            <a:pPr lvl="1"/>
            <a:r>
              <a:rPr lang="en-US" sz="1200" dirty="0"/>
              <a:t>If we consider region, the no. of items are evenly spread with central region customer buying higher value items and West region customer buying lower value items.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67" y="1703478"/>
            <a:ext cx="6647873" cy="40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873</TotalTime>
  <Words>943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Customer Buying Pattern Study</vt:lpstr>
      <vt:lpstr>Objective</vt:lpstr>
      <vt:lpstr>Data Source Information</vt:lpstr>
      <vt:lpstr>Buying Patterns - Spend By Region</vt:lpstr>
      <vt:lpstr>Buying Patterns - Spend by Region and Age of Customer (1)</vt:lpstr>
      <vt:lpstr>Buying Patterns - Spend by Region and Age of Customer (2)</vt:lpstr>
      <vt:lpstr>Buying Patterns - Online vs. In-store Prediction (1)</vt:lpstr>
      <vt:lpstr>Buying Patterns - Online vs. In-store Prediction (2)</vt:lpstr>
      <vt:lpstr>Buying Pattern –Items Purchased vs. Transaction Amount</vt:lpstr>
      <vt:lpstr>Buying Patterns – Online vs. In-store Prediction Accuracy</vt:lpstr>
      <vt:lpstr>Recommendations</vt:lpstr>
      <vt:lpstr>Leveraging Data Mining for e-Business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Buying Pattern Study</dc:title>
  <dc:creator>Jai Holkar</dc:creator>
  <cp:lastModifiedBy>Jai Holkar</cp:lastModifiedBy>
  <cp:revision>39</cp:revision>
  <dcterms:created xsi:type="dcterms:W3CDTF">2018-11-02T03:30:10Z</dcterms:created>
  <dcterms:modified xsi:type="dcterms:W3CDTF">2021-01-05T16:40:14Z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