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2AC6-A322-4890-A7F3-A7409C909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Science Framework  for Predicting Loan Default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274D7-7671-4100-8FC9-E5ECB4AE3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F1A5-5D63-4DF1-B4D5-5A82C53B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67C7C-C145-44C7-A748-62A2F6DF5988}"/>
              </a:ext>
            </a:extLst>
          </p:cNvPr>
          <p:cNvSpPr txBox="1"/>
          <p:nvPr/>
        </p:nvSpPr>
        <p:spPr>
          <a:xfrm>
            <a:off x="1097280" y="2034989"/>
            <a:ext cx="1005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build a </a:t>
            </a:r>
            <a:r>
              <a:rPr lang="en-US" sz="2000" b="1" dirty="0"/>
              <a:t>Predicting Credit Default </a:t>
            </a:r>
            <a:r>
              <a:rPr lang="en-US" sz="2000" dirty="0"/>
              <a:t>model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	For borrowers can use to help make the best financial decisions,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	For lenders to foresee when a borrower might lead into financial distress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i="1" dirty="0"/>
              <a:t>The intent is to improve on the state of the art in credit scoring by predicting probability of credit default </a:t>
            </a:r>
          </a:p>
          <a:p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compare data mining techniques and to employ the best of ensemble models and algorithms (like </a:t>
            </a:r>
            <a:r>
              <a:rPr lang="en-US" sz="2000" dirty="0" err="1"/>
              <a:t>XGBoost</a:t>
            </a:r>
            <a:r>
              <a:rPr lang="en-US" sz="2000" dirty="0"/>
              <a:t>, Gradient Boosting, Random Forest, Restricted </a:t>
            </a:r>
            <a:r>
              <a:rPr lang="en-US" sz="2000" dirty="0" err="1"/>
              <a:t>Boltzman</a:t>
            </a:r>
            <a:r>
              <a:rPr lang="en-US" sz="2000" dirty="0"/>
              <a:t> Machine Neural Networks, </a:t>
            </a:r>
            <a:r>
              <a:rPr lang="en-US" sz="2000" dirty="0" err="1"/>
              <a:t>Adaboost</a:t>
            </a:r>
            <a:r>
              <a:rPr lang="en-US" sz="2000" dirty="0"/>
              <a:t>) to accurately predict the probability of default</a:t>
            </a:r>
          </a:p>
        </p:txBody>
      </p:sp>
    </p:spTree>
    <p:extLst>
      <p:ext uri="{BB962C8B-B14F-4D97-AF65-F5344CB8AC3E}">
        <p14:creationId xmlns:p14="http://schemas.microsoft.com/office/powerpoint/2010/main" val="106736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1A91-B362-4FE7-A0A2-72F52B06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Science Process Framework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87FF6-0771-49EE-86B0-52E070E61DFE}"/>
              </a:ext>
            </a:extLst>
          </p:cNvPr>
          <p:cNvSpPr txBox="1"/>
          <p:nvPr/>
        </p:nvSpPr>
        <p:spPr>
          <a:xfrm>
            <a:off x="540207" y="1885950"/>
            <a:ext cx="2488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BADIR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564901-4102-48BE-B4D0-5F6D0E26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99" y="2255282"/>
            <a:ext cx="10925102" cy="337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1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DE3-60F5-4199-B107-F9D334D2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Descriptions and location of related 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230A4-6C9F-422E-8C23-59A291087E29}"/>
              </a:ext>
            </a:extLst>
          </p:cNvPr>
          <p:cNvSpPr/>
          <p:nvPr/>
        </p:nvSpPr>
        <p:spPr>
          <a:xfrm>
            <a:off x="1097280" y="1859833"/>
            <a:ext cx="103876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cs typeface="Arial" panose="020B0604020202020204" pitchFamily="34" charset="0"/>
              </a:rPr>
              <a:t>Dataset: Probability of default of credit card clients</a:t>
            </a:r>
          </a:p>
          <a:p>
            <a:endParaRPr lang="en-US" sz="1100" b="1" dirty="0">
              <a:cs typeface="Arial" panose="020B0604020202020204" pitchFamily="34" charset="0"/>
            </a:endParaRPr>
          </a:p>
          <a:p>
            <a:r>
              <a:rPr lang="en-US" sz="1100" b="1" dirty="0">
                <a:cs typeface="Arial" panose="020B0604020202020204" pitchFamily="34" charset="0"/>
              </a:rPr>
              <a:t>Abstract</a:t>
            </a:r>
            <a:r>
              <a:rPr lang="en-US" sz="1100" dirty="0">
                <a:cs typeface="Arial" panose="020B0604020202020204" pitchFamily="34" charset="0"/>
              </a:rPr>
              <a:t>: Estimated probability of payment default  against credit card loans based on customer demographic information along with past history payment, amount of bill statement and amount of previous payment</a:t>
            </a:r>
          </a:p>
          <a:p>
            <a:br>
              <a:rPr lang="en-US" sz="1100" dirty="0">
                <a:cs typeface="Arial" panose="020B0604020202020204" pitchFamily="34" charset="0"/>
              </a:rPr>
            </a:br>
            <a:r>
              <a:rPr lang="en-US" sz="1100" b="1" dirty="0">
                <a:cs typeface="Arial" panose="020B0604020202020204" pitchFamily="34" charset="0"/>
              </a:rPr>
              <a:t>Source</a:t>
            </a:r>
            <a:r>
              <a:rPr lang="en-US" sz="1100" dirty="0">
                <a:cs typeface="Arial" panose="020B0604020202020204" pitchFamily="34" charset="0"/>
              </a:rPr>
              <a:t>: Name: I-Cheng Yeh email addresses: (1) </a:t>
            </a:r>
            <a:r>
              <a:rPr lang="en-US" sz="1100" dirty="0" err="1">
                <a:cs typeface="Arial" panose="020B0604020202020204" pitchFamily="34" charset="0"/>
              </a:rPr>
              <a:t>icyeh</a:t>
            </a:r>
            <a:r>
              <a:rPr lang="en-US" sz="1100" dirty="0">
                <a:cs typeface="Arial" panose="020B0604020202020204" pitchFamily="34" charset="0"/>
              </a:rPr>
              <a:t> '@' chu.edu.tw (2) 140910 '@' mail.tku.edu.tw institutions: (1) Department of Information Management, Chung Hua University, Taiwan. (2) Department of Civil Engineering, </a:t>
            </a:r>
            <a:r>
              <a:rPr lang="en-US" sz="1100" dirty="0" err="1">
                <a:cs typeface="Arial" panose="020B0604020202020204" pitchFamily="34" charset="0"/>
              </a:rPr>
              <a:t>Tamkang</a:t>
            </a:r>
            <a:r>
              <a:rPr lang="en-US" sz="1100" dirty="0">
                <a:cs typeface="Arial" panose="020B0604020202020204" pitchFamily="34" charset="0"/>
              </a:rPr>
              <a:t> University</a:t>
            </a:r>
          </a:p>
          <a:p>
            <a:endParaRPr lang="en-US" sz="1100" dirty="0">
              <a:cs typeface="Arial" panose="020B0604020202020204" pitchFamily="34" charset="0"/>
            </a:endParaRPr>
          </a:p>
          <a:p>
            <a:r>
              <a:rPr lang="en-US" sz="1100" b="1" dirty="0">
                <a:cs typeface="Arial" panose="020B0604020202020204" pitchFamily="34" charset="0"/>
              </a:rPr>
              <a:t>Data Set Information: </a:t>
            </a:r>
            <a:r>
              <a:rPr lang="en-US" sz="1100" dirty="0">
                <a:cs typeface="Arial" panose="020B0604020202020204" pitchFamily="34" charset="0"/>
              </a:rPr>
              <a:t>This research employed a binary variable, default payment (Yes = 1, No = 0), as the response variable. This study reviewed the literature and used the following 23 variables as explanatory variables with 30,000 observations.</a:t>
            </a:r>
            <a:br>
              <a:rPr lang="en-US" sz="1100" dirty="0">
                <a:cs typeface="Arial" panose="020B0604020202020204" pitchFamily="34" charset="0"/>
              </a:rPr>
            </a:br>
            <a:endParaRPr lang="en-US" sz="1100" dirty="0">
              <a:cs typeface="Arial" panose="020B0604020202020204" pitchFamily="34" charset="0"/>
            </a:endParaRPr>
          </a:p>
          <a:p>
            <a:r>
              <a:rPr lang="en-US" sz="1100" b="1" dirty="0">
                <a:cs typeface="Arial" panose="020B0604020202020204" pitchFamily="34" charset="0"/>
              </a:rPr>
              <a:t>Key Attributes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EA13C3-EAD6-4CDA-B7BB-08DCDC498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87686"/>
              </p:ext>
            </p:extLst>
          </p:nvPr>
        </p:nvGraphicFramePr>
        <p:xfrm>
          <a:off x="1183341" y="3890067"/>
          <a:ext cx="5047129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2378">
                  <a:extLst>
                    <a:ext uri="{9D8B030D-6E8A-4147-A177-3AD203B41FA5}">
                      <a16:colId xmlns:a16="http://schemas.microsoft.com/office/drawing/2014/main" val="3866287744"/>
                    </a:ext>
                  </a:extLst>
                </a:gridCol>
                <a:gridCol w="4214751">
                  <a:extLst>
                    <a:ext uri="{9D8B030D-6E8A-4147-A177-3AD203B41FA5}">
                      <a16:colId xmlns:a16="http://schemas.microsoft.com/office/drawing/2014/main" val="298865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Amount of the given credit (NT 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7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 (1 = male; 2 = female)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796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6637ED-9078-4916-AD19-CEDB5BEF7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62348"/>
              </p:ext>
            </p:extLst>
          </p:nvPr>
        </p:nvGraphicFramePr>
        <p:xfrm>
          <a:off x="1183341" y="4631747"/>
          <a:ext cx="5047129" cy="1569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6783">
                  <a:extLst>
                    <a:ext uri="{9D8B030D-6E8A-4147-A177-3AD203B41FA5}">
                      <a16:colId xmlns:a16="http://schemas.microsoft.com/office/drawing/2014/main" val="3866287744"/>
                    </a:ext>
                  </a:extLst>
                </a:gridCol>
                <a:gridCol w="4210346">
                  <a:extLst>
                    <a:ext uri="{9D8B030D-6E8A-4147-A177-3AD203B41FA5}">
                      <a16:colId xmlns:a16="http://schemas.microsoft.com/office/drawing/2014/main" val="298865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Education (1 = graduate school; 2 = university; 3 = high school; 0, 4, 5, 6 = others).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Marital status (1 = married; 2 = single; 3 = divorce; 0=others).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6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Age (year).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X6 - X11: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History of past payment with most recent payment first.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694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2F625D-BFB2-41B5-959D-6366EE08E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8208"/>
              </p:ext>
            </p:extLst>
          </p:nvPr>
        </p:nvGraphicFramePr>
        <p:xfrm>
          <a:off x="6364941" y="3890067"/>
          <a:ext cx="5047129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2378">
                  <a:extLst>
                    <a:ext uri="{9D8B030D-6E8A-4147-A177-3AD203B41FA5}">
                      <a16:colId xmlns:a16="http://schemas.microsoft.com/office/drawing/2014/main" val="3866287744"/>
                    </a:ext>
                  </a:extLst>
                </a:gridCol>
                <a:gridCol w="4214751">
                  <a:extLst>
                    <a:ext uri="{9D8B030D-6E8A-4147-A177-3AD203B41FA5}">
                      <a16:colId xmlns:a16="http://schemas.microsoft.com/office/drawing/2014/main" val="298865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X12-X17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Amount of bill statement (NT dollar) with most recent bill statement first.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7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X18-X23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Amount of previous payment (NT dollar) with most recent payment first.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796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4C1F6D-DFF1-4B7B-B462-E9757F58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43626"/>
              </p:ext>
            </p:extLst>
          </p:nvPr>
        </p:nvGraphicFramePr>
        <p:xfrm>
          <a:off x="6364941" y="4821926"/>
          <a:ext cx="5047129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36783">
                  <a:extLst>
                    <a:ext uri="{9D8B030D-6E8A-4147-A177-3AD203B41FA5}">
                      <a16:colId xmlns:a16="http://schemas.microsoft.com/office/drawing/2014/main" val="3866287744"/>
                    </a:ext>
                  </a:extLst>
                </a:gridCol>
                <a:gridCol w="4210346">
                  <a:extLst>
                    <a:ext uri="{9D8B030D-6E8A-4147-A177-3AD203B41FA5}">
                      <a16:colId xmlns:a16="http://schemas.microsoft.com/office/drawing/2014/main" val="298865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Client's behavior; Y=0 then not default, Y=1 then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79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63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BE12-0B19-4A1A-ADD4-757AC0F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55243-EB18-4414-BCC0-907BDF3CF6D2}"/>
              </a:ext>
            </a:extLst>
          </p:cNvPr>
          <p:cNvSpPr/>
          <p:nvPr/>
        </p:nvSpPr>
        <p:spPr>
          <a:xfrm>
            <a:off x="1097280" y="1941160"/>
            <a:ext cx="101479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Guidelines to manage the data and security for the data during the project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reasonable security procedures and practices to protect a customer's unencrypted electrical consumption data from unauthorized access, destruction, use, modification, or disclosure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to share, disclose or otherwise make accessible to any third party a customer's electrical data, except upon the consent of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ensure that the customer has an option to access that data without being required to agree to the sharing of his or her personally identifiable information with a 3rd party</a:t>
            </a:r>
          </a:p>
        </p:txBody>
      </p:sp>
    </p:spTree>
    <p:extLst>
      <p:ext uri="{BB962C8B-B14F-4D97-AF65-F5344CB8AC3E}">
        <p14:creationId xmlns:p14="http://schemas.microsoft.com/office/powerpoint/2010/main" val="5720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120D-D41D-4283-81C0-D4A61C7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C8CD-2877-4F7F-8286-51B2F620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No observed issues with the sample data provided however small dataset size presents tremendous challenges on generalization that would impact modeling and ultimately, prediction accuracy.</a:t>
            </a:r>
          </a:p>
          <a:p>
            <a:endParaRPr lang="en-US" sz="1600" dirty="0"/>
          </a:p>
          <a:p>
            <a:r>
              <a:rPr lang="en-US" sz="1600" dirty="0"/>
              <a:t>Additional Data listed below can improve the prediction accuracy :</a:t>
            </a:r>
          </a:p>
          <a:p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6 months plus payment &amp; billing history can help with the better prediction such as if any serious delinquency in past 2 years for example Bankruptcy.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Economic parameters such as GDP, Unemployment rates and consumer spending will help to access the macro economic financial risks.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No. of dependents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No. of Open credit lines and Loans split by secured and unsecured (other than credit cards).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677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7205-E4B1-4EF2-9ACA-E306B340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Proposed Process, Potential Pitfalls &amp; Proposed 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39627A-7A1D-4704-92BF-D888BDC30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900057"/>
              </p:ext>
            </p:extLst>
          </p:nvPr>
        </p:nvGraphicFramePr>
        <p:xfrm>
          <a:off x="1096963" y="1846263"/>
          <a:ext cx="100584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4136414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57929512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00138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Pitfalls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 Predictive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Predictive analytics produces “perfect” predictions and are always the best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Predictive analytics  is only effective when it is supported by management, increases ROI, and draws on existing historical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67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 most sophisticated tools for data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Predictive Models are foolproof, i.e. Good software tools implies good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are several key tasks to perform:</a:t>
                      </a:r>
                    </a:p>
                    <a:p>
                      <a:r>
                        <a:rPr lang="en-US" sz="1400" dirty="0"/>
                        <a:t>• Data specification and pull </a:t>
                      </a:r>
                    </a:p>
                    <a:p>
                      <a:r>
                        <a:rPr lang="en-US" sz="1400" dirty="0"/>
                        <a:t>• Data cleaning and preparation </a:t>
                      </a:r>
                    </a:p>
                    <a:p>
                      <a:r>
                        <a:rPr lang="en-US" sz="1400" dirty="0"/>
                        <a:t>• Variable transformation and selection </a:t>
                      </a:r>
                    </a:p>
                    <a:p>
                      <a:r>
                        <a:rPr lang="en-US" sz="1400" dirty="0"/>
                        <a:t>• Model training and validation </a:t>
                      </a:r>
                    </a:p>
                    <a:p>
                      <a:r>
                        <a:rPr lang="en-US" sz="1400" dirty="0"/>
                        <a:t>• Choosing the best model based on business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9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 predictive models to generate incremental for the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Predictive Models always deliver business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reality the projects that drive measurable business results encompass more than just good models. They typically incorporate an effective process such as BADIR i.e. 5 steps from "data to decisions"™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4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EB34-37B1-4644-A857-95656650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8EC1D-4345-4FC3-B702-F7287C4A4475}"/>
              </a:ext>
            </a:extLst>
          </p:cNvPr>
          <p:cNvSpPr txBox="1"/>
          <p:nvPr/>
        </p:nvSpPr>
        <p:spPr>
          <a:xfrm>
            <a:off x="1174375" y="1967752"/>
            <a:ext cx="10219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Tune the parameters for Deep Learning and compare the predictive accuracy and performance against different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the possibility of adding new polynomial and transformed features and evaluate the predictive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5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1935</TotalTime>
  <Words>603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Data Science Framework  for Predicting Loan Default</vt:lpstr>
      <vt:lpstr>Goals</vt:lpstr>
      <vt:lpstr>Data Science Process Framework </vt:lpstr>
      <vt:lpstr>Descriptions and location of related data sources</vt:lpstr>
      <vt:lpstr>Data Management</vt:lpstr>
      <vt:lpstr>Known Issues</vt:lpstr>
      <vt:lpstr>Proposed Process, Potential Pitfalls &amp; Proposed Solution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Holkar</dc:creator>
  <cp:lastModifiedBy>Jai Holkar</cp:lastModifiedBy>
  <cp:revision>28</cp:revision>
  <dcterms:created xsi:type="dcterms:W3CDTF">2019-07-14T20:50:44Z</dcterms:created>
  <dcterms:modified xsi:type="dcterms:W3CDTF">2019-07-30T04:57:55Z</dcterms:modified>
</cp:coreProperties>
</file>