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19B8-3EBE-4CA0-B5F5-B95A04FCB496}" type="datetimeFigureOut">
              <a:rPr lang="pl-PL" smtClean="0"/>
              <a:t>2016-03-01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57C0-409A-4AA7-817A-75AE53AE35D1}" type="slidenum">
              <a:rPr lang="pl-PL" smtClean="0"/>
              <a:t>‹#›</a:t>
            </a:fld>
            <a:endParaRPr lang="pl-PL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19B8-3EBE-4CA0-B5F5-B95A04FCB496}" type="datetimeFigureOut">
              <a:rPr lang="pl-PL" smtClean="0"/>
              <a:t>2016-03-01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57C0-409A-4AA7-817A-75AE53AE35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19B8-3EBE-4CA0-B5F5-B95A04FCB496}" type="datetimeFigureOut">
              <a:rPr lang="pl-PL" smtClean="0"/>
              <a:t>2016-03-01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57C0-409A-4AA7-817A-75AE53AE35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19B8-3EBE-4CA0-B5F5-B95A04FCB496}" type="datetimeFigureOut">
              <a:rPr lang="pl-PL" smtClean="0"/>
              <a:t>2016-03-01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57C0-409A-4AA7-817A-75AE53AE35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19B8-3EBE-4CA0-B5F5-B95A04FCB496}" type="datetimeFigureOut">
              <a:rPr lang="pl-PL" smtClean="0"/>
              <a:t>2016-03-01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C1457C0-409A-4AA7-817A-75AE53AE35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19B8-3EBE-4CA0-B5F5-B95A04FCB496}" type="datetimeFigureOut">
              <a:rPr lang="pl-PL" smtClean="0"/>
              <a:t>2016-03-01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57C0-409A-4AA7-817A-75AE53AE35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19B8-3EBE-4CA0-B5F5-B95A04FCB496}" type="datetimeFigureOut">
              <a:rPr lang="pl-PL" smtClean="0"/>
              <a:t>2016-03-01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57C0-409A-4AA7-817A-75AE53AE35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19B8-3EBE-4CA0-B5F5-B95A04FCB496}" type="datetimeFigureOut">
              <a:rPr lang="pl-PL" smtClean="0"/>
              <a:t>2016-03-01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57C0-409A-4AA7-817A-75AE53AE35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19B8-3EBE-4CA0-B5F5-B95A04FCB496}" type="datetimeFigureOut">
              <a:rPr lang="pl-PL" smtClean="0"/>
              <a:t>2016-03-01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57C0-409A-4AA7-817A-75AE53AE35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19B8-3EBE-4CA0-B5F5-B95A04FCB496}" type="datetimeFigureOut">
              <a:rPr lang="pl-PL" smtClean="0"/>
              <a:t>2016-03-01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57C0-409A-4AA7-817A-75AE53AE35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l-PL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Kliknij ikonę, aby dodać obraz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19B8-3EBE-4CA0-B5F5-B95A04FCB496}" type="datetimeFigureOut">
              <a:rPr lang="pl-PL" smtClean="0"/>
              <a:t>2016-03-01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57C0-409A-4AA7-817A-75AE53AE35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90319B8-3EBE-4CA0-B5F5-B95A04FCB496}" type="datetimeFigureOut">
              <a:rPr lang="pl-PL" smtClean="0"/>
              <a:t>2016-03-01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C1457C0-409A-4AA7-817A-75AE53AE35D1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5400" dirty="0" smtClean="0"/>
              <a:t>Zdrowe odżywianie</a:t>
            </a:r>
            <a:endParaRPr lang="pl-PL" sz="54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027" name="Picture 3" descr="C:\Users\user\Desktop\piramidazywienia_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243833"/>
            <a:ext cx="6696745" cy="2376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dirty="0" smtClean="0">
                <a:effectLst/>
              </a:rPr>
              <a:t>Wpływ diety na </a:t>
            </a:r>
            <a:r>
              <a:rPr lang="pl-PL" sz="3600" dirty="0" err="1" smtClean="0">
                <a:effectLst/>
              </a:rPr>
              <a:t>cere</a:t>
            </a:r>
            <a:r>
              <a:rPr lang="pl-PL" sz="3600" dirty="0" smtClean="0">
                <a:effectLst/>
              </a:rPr>
              <a:t>:</a:t>
            </a:r>
            <a:br>
              <a:rPr lang="pl-PL" sz="3600" dirty="0" smtClean="0">
                <a:effectLst/>
              </a:rPr>
            </a:br>
            <a:endParaRPr lang="pl-PL" sz="3600" dirty="0">
              <a:effectLst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i="1" dirty="0"/>
              <a:t>Mając na szczególnej uwadze swoją cerę w diecie powinno zwraca się uwagę na produkty zawierające drożdże oraz na zielone warzywa. Elementy te dostarczają kwas foliowy, który sprawia, że cera jest promienista. Należy zwrócić również uwagę na obecność w diecie </a:t>
            </a:r>
            <a:r>
              <a:rPr lang="pl-PL" b="1" i="1" dirty="0" smtClean="0"/>
              <a:t>ryb </a:t>
            </a:r>
            <a:r>
              <a:rPr lang="pl-PL" b="1" i="1" dirty="0"/>
              <a:t>czy orzechów, które zawierają witaminę B6. Niedobór tego składnika może powodować ziemistość cery.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dirty="0" smtClean="0">
                <a:effectLst/>
              </a:rPr>
              <a:t>Wpływ diety na paznokcie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i="1" dirty="0"/>
              <a:t>Chcąc zadbać o piękny wygląd swoich paznokcie pamiętać trzeba w diecie nie zabrakło przede wszystkim </a:t>
            </a:r>
            <a:r>
              <a:rPr lang="pl-PL" b="1" i="1" dirty="0" smtClean="0"/>
              <a:t>serów</a:t>
            </a:r>
            <a:r>
              <a:rPr lang="pl-PL" b="1" i="1" dirty="0"/>
              <a:t> </a:t>
            </a:r>
            <a:r>
              <a:rPr lang="pl-PL" b="1" i="1" dirty="0" smtClean="0"/>
              <a:t>i mleka</a:t>
            </a:r>
            <a:r>
              <a:rPr lang="pl-PL" b="1" i="1" dirty="0" smtClean="0"/>
              <a:t>. Jego </a:t>
            </a:r>
            <a:r>
              <a:rPr lang="pl-PL" b="1" i="1" dirty="0"/>
              <a:t>niedobór przede wszystkim cechuje się kruchością i łamliwością paznokci. Z kolei bakalie i czekolada </a:t>
            </a:r>
            <a:r>
              <a:rPr lang="pl-PL" b="1" i="1" dirty="0" smtClean="0"/>
              <a:t>oraz wołowina</a:t>
            </a:r>
            <a:r>
              <a:rPr lang="pl-PL" b="1" i="1" dirty="0"/>
              <a:t>, szpinak i groszek zielony obfitują w zawartość żelaza. Dzięki temu składnikowi paznokcie stają się mocniejsze</a:t>
            </a:r>
            <a:r>
              <a:rPr lang="pl-PL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dirty="0" smtClean="0">
                <a:effectLst/>
              </a:rPr>
              <a:t>Wpływ diety na włosy:</a:t>
            </a:r>
            <a:br>
              <a:rPr lang="pl-PL" sz="3600" dirty="0" smtClean="0">
                <a:effectLst/>
              </a:rPr>
            </a:br>
            <a:endParaRPr lang="pl-PL" sz="3600" dirty="0">
              <a:effectLst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sz="3000" b="1" i="1" dirty="0"/>
              <a:t>Ważnym elementem urody są także włosy. To w jaki sposób się odżywiamy ma niebagatelny wpływ na to jak wyglądają nasze włosy. Wartościowa w tym względzie okazuje się dieta bogata w drożdże, żółtka, mleko czy produkty sojowe. Składniki te zawierają witaminę H – biotynę. Jej niedobór skutkuje przetłuszczaniem się i wypadaniem włosów. Rozdwajaniu się włosów zapobiega spożywanie otrębów pszennych, płatów owsianych, chleba razowego czy  pokrzywy. Składniki te bogate są w krzem zapobiegający rozdwajaniu się końcówek</a:t>
            </a:r>
            <a:r>
              <a:rPr lang="pl-PL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effectLst/>
              </a:rPr>
              <a:t>Najważniejsze informacje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pl-PL" b="1" i="1" dirty="0"/>
              <a:t>Rozsądne odżywiania to przede wszystkim regularne (co 2,5-3 godz.) posiłki i małe porcje. Regularność posiłków jest ważna, aby poziom cukru we krwi był na stałym poziomie. Jego wahania wpływają na Twoją koncentrację, samopoczucie i uczucie głodu. </a:t>
            </a:r>
          </a:p>
          <a:p>
            <a:pPr>
              <a:buFont typeface="Wingdings" pitchFamily="2" charset="2"/>
              <a:buChar char="Ø"/>
            </a:pPr>
            <a:r>
              <a:rPr lang="pl-PL" b="1" i="1" dirty="0" smtClean="0"/>
              <a:t>PAMIETAJ OPRÓCZ DIETY LICZY SIĘ TEŻ AKTYWNOSC FIZYCZNA!</a:t>
            </a:r>
            <a:br>
              <a:rPr lang="pl-PL" b="1" i="1" dirty="0" smtClean="0"/>
            </a:br>
            <a:endParaRPr lang="pl-PL" b="1" i="1" dirty="0" smtClean="0"/>
          </a:p>
          <a:p>
            <a:pPr>
              <a:buFont typeface="Wingdings" pitchFamily="2" charset="2"/>
              <a:buChar char="Ø"/>
            </a:pPr>
            <a:r>
              <a:rPr lang="pl-PL" b="1" i="1" dirty="0" err="1" smtClean="0"/>
              <a:t>Pamietaj</a:t>
            </a:r>
            <a:r>
              <a:rPr lang="pl-PL" b="1" i="1" dirty="0" smtClean="0"/>
              <a:t> o jedzeniu </a:t>
            </a:r>
            <a:r>
              <a:rPr lang="pl-PL" b="1" i="1" dirty="0" err="1" smtClean="0"/>
              <a:t>śniadania</a:t>
            </a:r>
            <a:r>
              <a:rPr lang="pl-PL" b="1" i="1" dirty="0" err="1" smtClean="0">
                <a:sym typeface="Wingdings" pitchFamily="2" charset="2"/>
              </a:rPr>
              <a:t></a:t>
            </a:r>
            <a:r>
              <a:rPr lang="pl-PL" b="1" i="1" dirty="0" smtClean="0"/>
              <a:t/>
            </a:r>
            <a:br>
              <a:rPr lang="pl-PL" b="1" i="1" dirty="0" smtClean="0"/>
            </a:br>
            <a:endParaRPr lang="pl-PL" b="1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6 najważniejszych zasad zdrowego odżywiania: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b="1" i="1" dirty="0"/>
              <a:t>Spożywaj duże ilości </a:t>
            </a:r>
            <a:r>
              <a:rPr lang="pl-PL" b="1" i="1" dirty="0" smtClean="0"/>
              <a:t>warzyw: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pl-PL" b="1" i="1" dirty="0"/>
              <a:t>Według najnowszych zaleceń żywieniowych powinniśmy spożywać 9 porcji warzyw i owoców każdego dnia. W praktyce oznacza to, że warzywa powinny znajdować się praktycznie w każdym naszym posiłku. </a:t>
            </a:r>
            <a:endParaRPr lang="pl-PL" b="1" i="1" dirty="0" smtClean="0"/>
          </a:p>
          <a:p>
            <a:pPr marL="514350" indent="-514350">
              <a:buFont typeface="+mj-lt"/>
              <a:buAutoNum type="arabicPeriod"/>
            </a:pPr>
            <a:endParaRPr lang="pl-PL" b="1" dirty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012974"/>
          </a:xfrm>
        </p:spPr>
        <p:txBody>
          <a:bodyPr>
            <a:noAutofit/>
          </a:bodyPr>
          <a:lstStyle/>
          <a:p>
            <a:r>
              <a:rPr lang="pl-PL" sz="3600" dirty="0" smtClean="0">
                <a:effectLst/>
              </a:rPr>
              <a:t>2.</a:t>
            </a:r>
            <a:r>
              <a:rPr lang="pl-PL" sz="3600" b="1" dirty="0" smtClean="0">
                <a:effectLst/>
              </a:rPr>
              <a:t> Jedz regularnie, najlepiej 5 posiłków dziennie</a:t>
            </a:r>
            <a:br>
              <a:rPr lang="pl-PL" sz="3600" b="1" dirty="0" smtClean="0">
                <a:effectLst/>
              </a:rPr>
            </a:br>
            <a:endParaRPr lang="pl-PL" sz="3600" dirty="0">
              <a:effectLst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§"/>
            </a:pPr>
            <a:r>
              <a:rPr lang="pl-PL" b="1" i="1" dirty="0" smtClean="0"/>
              <a:t> </a:t>
            </a:r>
            <a:r>
              <a:rPr lang="pl-PL" b="1" i="1" dirty="0" err="1" smtClean="0"/>
              <a:t>Najważniesze</a:t>
            </a:r>
            <a:r>
              <a:rPr lang="pl-PL" b="1" i="1" dirty="0" smtClean="0"/>
              <a:t> </a:t>
            </a:r>
            <a:r>
              <a:rPr lang="pl-PL" b="1" i="1" dirty="0"/>
              <a:t>aby rozpocząć swój dzień od zdrowego i sycącego śniadania. Pozwoli to na zwiększenie wydajności Twojego organizmu i zapobiegnie spożycia nadmiaru kalorii w drugiej </a:t>
            </a:r>
            <a:r>
              <a:rPr lang="pl-PL" b="1" i="1" dirty="0" err="1"/>
              <a:t>częsci</a:t>
            </a:r>
            <a:r>
              <a:rPr lang="pl-PL" b="1" i="1" dirty="0"/>
              <a:t> dnia. Kolejne regularne posiłki co 3-4 godziny ustabilizują poziom glukozy we krwi i przyspieszą Twój metabolizm.</a:t>
            </a:r>
          </a:p>
          <a:p>
            <a:pPr marL="514350" indent="-514350"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200" b="1" dirty="0">
                <a:effectLst/>
              </a:rPr>
              <a:t>3. Wzbogać swoją dietę o różnorodne </a:t>
            </a:r>
            <a:r>
              <a:rPr lang="pl-PL" sz="3600" b="1" dirty="0">
                <a:effectLst/>
              </a:rPr>
              <a:t>produkty</a:t>
            </a:r>
            <a:r>
              <a:rPr lang="pl-PL" sz="3200" b="1" dirty="0">
                <a:effectLst/>
              </a:rPr>
              <a:t/>
            </a:r>
            <a:br>
              <a:rPr lang="pl-PL" sz="3200" b="1" dirty="0">
                <a:effectLst/>
              </a:rPr>
            </a:br>
            <a:endParaRPr lang="pl-PL" sz="3200" dirty="0">
              <a:effectLst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sz="3300" b="1" i="1" dirty="0"/>
              <a:t>Postaraj się, aby w Twoim dziennym jadłospisie znalazły się artykuły zakwalifikowane do wszystkich grup produktów spożywczych. Wyróżniamy sześć takich grup – produkty zbożowe (pieczywo, kasze, makarony), mleko i jego przetwory (kefir, sery, jogurty, maślanki), warzywa </a:t>
            </a:r>
            <a:r>
              <a:rPr lang="pl-PL" sz="3300" b="1" i="1" dirty="0" err="1"/>
              <a:t>iowoce</a:t>
            </a:r>
            <a:r>
              <a:rPr lang="pl-PL" sz="3300" b="1" i="1" dirty="0"/>
              <a:t>.</a:t>
            </a:r>
          </a:p>
          <a:p>
            <a:r>
              <a:rPr lang="pl-PL" sz="3300" b="1" i="1" dirty="0"/>
              <a:t>Kolejną całą grupę stanowią mięso, ryby i ich przetwory oraz jaja. Do osobnej grupy należą tłuszcze jadalne, czyli oleje roślinne i tłuszcze zwierzęce (</a:t>
            </a:r>
            <a:r>
              <a:rPr lang="pl-PL" sz="3300" b="1" i="1" dirty="0" smtClean="0"/>
              <a:t>masło). </a:t>
            </a:r>
            <a:r>
              <a:rPr lang="pl-PL" sz="3300" b="1" i="1" dirty="0"/>
              <a:t>Ostatnią grupą produktów są cukier i wyroby cukiernicze, których spożycie należy </a:t>
            </a:r>
            <a:r>
              <a:rPr lang="pl-PL" sz="3300" b="1" i="1" dirty="0" smtClean="0"/>
              <a:t>zdecydowanie ograniczać.</a:t>
            </a:r>
            <a:endParaRPr lang="pl-PL" sz="3300" b="1" i="1" dirty="0"/>
          </a:p>
          <a:p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b="1" dirty="0">
                <a:effectLst/>
              </a:rPr>
              <a:t>4. Unikaj wysoko przetworzonych i sztucznych produktów</a:t>
            </a:r>
            <a:br>
              <a:rPr lang="pl-PL" sz="3600" b="1" dirty="0">
                <a:effectLst/>
              </a:rPr>
            </a:br>
            <a:endParaRPr lang="pl-PL" sz="3600" dirty="0">
              <a:effectLst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i="1" dirty="0"/>
              <a:t>Unikaj wszelkich </a:t>
            </a:r>
            <a:r>
              <a:rPr lang="pl-PL" b="1" i="1" dirty="0" err="1"/>
              <a:t>fast</a:t>
            </a:r>
            <a:r>
              <a:rPr lang="pl-PL" b="1" i="1" dirty="0"/>
              <a:t> </a:t>
            </a:r>
            <a:r>
              <a:rPr lang="pl-PL" b="1" i="1" dirty="0" err="1"/>
              <a:t>foodów</a:t>
            </a:r>
            <a:r>
              <a:rPr lang="pl-PL" b="1" i="1" dirty="0"/>
              <a:t> oraz gotowych dań dostępnych w sklepach. Te wysoce przetworzone produkty nie niosą ze sobą nic dobrego – zawierają masę konserwantów i wzmacniaczy smaku i </a:t>
            </a:r>
            <a:r>
              <a:rPr lang="pl-PL" b="1" i="1" dirty="0" smtClean="0"/>
              <a:t>zapachu.</a:t>
            </a:r>
            <a:endParaRPr lang="pl-PL" b="1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b="1" dirty="0">
                <a:effectLst/>
              </a:rPr>
              <a:t>5. Nawodnij </a:t>
            </a:r>
            <a:r>
              <a:rPr lang="pl-PL" sz="3600" b="1" dirty="0">
                <a:effectLst/>
              </a:rPr>
              <a:t>prawidłowo</a:t>
            </a:r>
            <a:r>
              <a:rPr lang="pl-PL" sz="3200" b="1" dirty="0">
                <a:effectLst/>
              </a:rPr>
              <a:t> swój organizm</a:t>
            </a:r>
            <a:r>
              <a:rPr lang="pl-PL" sz="3200" b="1" dirty="0"/>
              <a:t/>
            </a:r>
            <a:br>
              <a:rPr lang="pl-PL" sz="3200" b="1" dirty="0"/>
            </a:b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i="1" dirty="0"/>
              <a:t>Woda spełnia liczne funkcje w naszym organizmie, bierze udział w wielu procesach oraz jest odpowiedzialna za transport substancji odżywczych. </a:t>
            </a:r>
            <a:r>
              <a:rPr lang="pl-PL" b="1" i="1" dirty="0" smtClean="0"/>
              <a:t>Nastolatek powinien spożywać co najmniej 2l wody dziennie.</a:t>
            </a:r>
            <a:endParaRPr lang="pl-PL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3600" b="1" dirty="0" smtClean="0">
                <a:effectLst/>
              </a:rPr>
              <a:t>6.Ogranicz </a:t>
            </a:r>
            <a:r>
              <a:rPr lang="pl-PL" sz="3600" b="1" dirty="0">
                <a:effectLst/>
              </a:rPr>
              <a:t>spożycie mięsa</a:t>
            </a:r>
            <a:r>
              <a:rPr lang="pl-PL" b="1" dirty="0"/>
              <a:t/>
            </a:r>
            <a:br>
              <a:rPr lang="pl-PL" b="1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i="1" dirty="0"/>
              <a:t>W Polsce mięso spożywamy bardzo często pod postacią MOM (mięso oddzielone mechanicznie) i niskiej jakości </a:t>
            </a:r>
            <a:r>
              <a:rPr lang="pl-PL" b="1" i="1" dirty="0" smtClean="0"/>
              <a:t>przetworów</a:t>
            </a:r>
            <a:r>
              <a:rPr lang="pl-PL" b="1" i="1" dirty="0"/>
              <a:t> co jest szczególnie niebezpieczne dla naszego zdrowia.</a:t>
            </a:r>
          </a:p>
          <a:p>
            <a:r>
              <a:rPr lang="pl-PL" b="1" i="1" dirty="0"/>
              <a:t>Oczywiście nie musisz od razu przerzucać się na wegetarianizm. Jeżeli bardzo lubisz mięso i nie wyobrażasz sobie bez niego życia, zwyczajnie jedz je rzadziej i wybieraj tylko chude</a:t>
            </a:r>
          </a:p>
          <a:p>
            <a:endParaRPr lang="pl-PL" b="1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>
                <a:effectLst/>
              </a:rPr>
              <a:t>Wpływ diety na </a:t>
            </a:r>
            <a:r>
              <a:rPr lang="pl-PL" sz="3600" dirty="0" smtClean="0">
                <a:effectLst/>
              </a:rPr>
              <a:t>zdrowie</a:t>
            </a:r>
            <a:endParaRPr lang="pl-PL" sz="3600" dirty="0">
              <a:effectLst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i="1" dirty="0"/>
              <a:t>Sposób w jaki się odżywiamy ma niewątpliwy wpływ nie tylko na nasze zdrowie, ale także wygląd, samopoczucie i kondycję. Często zdarza się tak że wprowadzenie diety lub po prostu wzbogacenie jadłospisu o odpowiednie produkty, skutkuje tym, że czujemy się znacznie lepiej. </a:t>
            </a:r>
            <a:endParaRPr lang="pl-PL" b="1" i="1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erzchołek">
  <a:themeElements>
    <a:clrScheme name="Energetyczny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ierzchołek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73</TotalTime>
  <Words>198</Words>
  <Application>Microsoft Office PowerPoint</Application>
  <PresentationFormat>Pokaz na ekranie (4:3)</PresentationFormat>
  <Paragraphs>28</Paragraphs>
  <Slides>12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Wierzchołek</vt:lpstr>
      <vt:lpstr>Zdrowe odżywianie</vt:lpstr>
      <vt:lpstr>Najważniejsze informacje: </vt:lpstr>
      <vt:lpstr>6 najważniejszych zasad zdrowego odżywiania:</vt:lpstr>
      <vt:lpstr>2. Jedz regularnie, najlepiej 5 posiłków dziennie </vt:lpstr>
      <vt:lpstr>3. Wzbogać swoją dietę o różnorodne produkty </vt:lpstr>
      <vt:lpstr>4. Unikaj wysoko przetworzonych i sztucznych produktów </vt:lpstr>
      <vt:lpstr>5. Nawodnij prawidłowo swój organizm </vt:lpstr>
      <vt:lpstr>6.Ogranicz spożycie mięsa </vt:lpstr>
      <vt:lpstr>Wpływ diety na zdrowie</vt:lpstr>
      <vt:lpstr>Wpływ diety na cere: </vt:lpstr>
      <vt:lpstr>Wpływ diety na paznokcie:</vt:lpstr>
      <vt:lpstr>Wpływ diety na włosy: </vt:lpstr>
    </vt:vector>
  </TitlesOfParts>
  <Company>Acer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user</dc:creator>
  <cp:lastModifiedBy>Mama</cp:lastModifiedBy>
  <cp:revision>9</cp:revision>
  <dcterms:created xsi:type="dcterms:W3CDTF">2016-02-11T19:20:38Z</dcterms:created>
  <dcterms:modified xsi:type="dcterms:W3CDTF">2016-03-01T15:55:28Z</dcterms:modified>
</cp:coreProperties>
</file>