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64" r:id="rId2"/>
    <p:sldMasterId id="2147483817" r:id="rId3"/>
    <p:sldMasterId id="2147483853" r:id="rId4"/>
    <p:sldMasterId id="2147483871" r:id="rId5"/>
    <p:sldMasterId id="2147483889" r:id="rId6"/>
  </p:sldMasterIdLst>
  <p:notesMasterIdLst>
    <p:notesMasterId r:id="rId16"/>
  </p:notesMasterIdLst>
  <p:sldIdLst>
    <p:sldId id="256" r:id="rId7"/>
    <p:sldId id="257" r:id="rId8"/>
    <p:sldId id="258" r:id="rId9"/>
    <p:sldId id="259" r:id="rId10"/>
    <p:sldId id="260"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2C39DA78-616C-4DD0-9BAA-FF8480DD76EA}">
          <p14:sldIdLst>
            <p14:sldId id="256"/>
            <p14:sldId id="257"/>
            <p14:sldId id="258"/>
            <p14:sldId id="259"/>
            <p14:sldId id="260"/>
          </p14:sldIdLst>
        </p14:section>
        <p14:section name="Sekcja bez tytułu" id="{26EB31B9-B35B-4DE5-98CD-C047C4DBD6BD}">
          <p14:sldIdLst>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2" d="100"/>
          <a:sy n="102" d="100"/>
        </p:scale>
        <p:origin x="5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46844-03A7-4BB6-80CC-224DF27A023D}" type="datetimeFigureOut">
              <a:rPr lang="pl-PL" smtClean="0"/>
              <a:t>2016-06-12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F5C47-5E6D-410C-803C-34834050DC3B}" type="slidenum">
              <a:rPr lang="pl-PL" smtClean="0"/>
              <a:t>‹#›</a:t>
            </a:fld>
            <a:endParaRPr lang="pl-PL"/>
          </a:p>
        </p:txBody>
      </p:sp>
    </p:spTree>
    <p:extLst>
      <p:ext uri="{BB962C8B-B14F-4D97-AF65-F5344CB8AC3E}">
        <p14:creationId xmlns:p14="http://schemas.microsoft.com/office/powerpoint/2010/main" val="382107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04453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5681809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69453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6098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6111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16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96418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2890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898235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l-PL"/>
              <a:t>Kliknij, aby edytować styl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561966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l-PL"/>
              <a:t>Kliknij, aby edytować styl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65995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0078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106268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6914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242334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482771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022678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l-PL"/>
              <a:t>Kliknij, aby edytować styl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439375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989812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l-PL"/>
              <a:t>Kliknij, aby edytować styl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21786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a:t>Kliknij, aby edytować styl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DC1580-85D1-4FD2-B8CE-DC8C210D2A39}"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0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l-PL"/>
              <a:t>Kliknij, aby edytować styl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5494206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DC1580-85D1-4FD2-B8CE-DC8C210D2A39}"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933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3003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l-PL"/>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70212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6265670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248280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pl-PL"/>
              <a:t>Kliknij, aby edytować styl</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111934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036255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pl-PL"/>
              <a:t>Kliknij, aby edytować styl</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8529155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l-PL"/>
              <a:t>Kliknij, aby edytować styl</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190093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l-PL"/>
              <a:t>Kliknij, aby edytować styl</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Content Placeholder 3"/>
          <p:cNvSpPr>
            <a:spLocks noGrp="1"/>
          </p:cNvSpPr>
          <p:nvPr>
            <p:ph sz="quarter" idx="13"/>
          </p:nvPr>
        </p:nvSpPr>
        <p:spPr>
          <a:xfrm>
            <a:off x="913774" y="3051012"/>
            <a:ext cx="5106027" cy="274018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3" name="Content Placeholder 5"/>
          <p:cNvSpPr>
            <a:spLocks noGrp="1"/>
          </p:cNvSpPr>
          <p:nvPr>
            <p:ph sz="quarter" idx="14"/>
          </p:nvPr>
        </p:nvSpPr>
        <p:spPr>
          <a:xfrm>
            <a:off x="6172200" y="3051012"/>
            <a:ext cx="5105401" cy="274018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463179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267474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1666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6803931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pl-PL"/>
              <a:t>Kliknij, aby edytować styl</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018556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8430378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983842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186484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9871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663042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pl-PL"/>
              <a:t>Kliknij, aby edytować styl</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2383450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pl-PL"/>
              <a:t>Kliknij, aby edytować styl</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13771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5881508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pl-PL"/>
              <a:t>Kliknij, aby edytować styl</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04688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517916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a:xfrm>
            <a:off x="5332412" y="5883275"/>
            <a:ext cx="4324044" cy="365125"/>
          </a:xfrm>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1814904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10951856" y="5867131"/>
            <a:ext cx="5511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8386468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475411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618970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5739714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3349066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2149985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957311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5712977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07547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453622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7136605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7187809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454744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3608048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9105447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459722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4145718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a:xfrm>
            <a:off x="5332412" y="5883275"/>
            <a:ext cx="4324044" cy="365125"/>
          </a:xfrm>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8755749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10951856" y="5867131"/>
            <a:ext cx="5511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5694090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46583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5375874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2312202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7089716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0843684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1341495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3566489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6109635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0440445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4812627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577132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03721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8824089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287906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9509135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3507796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1349054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a:xfrm>
            <a:off x="5332412" y="5883275"/>
            <a:ext cx="4324044" cy="365125"/>
          </a:xfrm>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34700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10951856" y="5867131"/>
            <a:ext cx="551167" cy="365125"/>
          </a:xfrm>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208069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9376699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576612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4B47A68-BA82-4F43-A1D0-BAF203881BF7}" type="datetimeFigureOut">
              <a:rPr lang="pl-PL" smtClean="0"/>
              <a:t>2016-06-12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7854707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4B47A68-BA82-4F43-A1D0-BAF203881BF7}" type="datetimeFigureOut">
              <a:rPr lang="pl-PL" smtClean="0"/>
              <a:t>2016-06-12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9648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5260750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7A68-BA82-4F43-A1D0-BAF203881BF7}" type="datetimeFigureOut">
              <a:rPr lang="pl-PL" smtClean="0"/>
              <a:t>2016-06-12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8924862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494664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4597219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4B47A68-BA82-4F43-A1D0-BAF203881BF7}" type="datetimeFigureOut">
              <a:rPr lang="pl-PL" smtClean="0"/>
              <a:t>2016-06-12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41637742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8244598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8109381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9159366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15870913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31075184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4B47A68-BA82-4F43-A1D0-BAF203881BF7}" type="datetimeFigureOut">
              <a:rPr lang="pl-PL" smtClean="0"/>
              <a:t>2016-06-12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1DC1580-85D1-4FD2-B8CE-DC8C210D2A39}" type="slidenum">
              <a:rPr lang="pl-PL" smtClean="0"/>
              <a:t>‹#›</a:t>
            </a:fld>
            <a:endParaRPr lang="pl-PL"/>
          </a:p>
        </p:txBody>
      </p:sp>
    </p:spTree>
    <p:extLst>
      <p:ext uri="{BB962C8B-B14F-4D97-AF65-F5344CB8AC3E}">
        <p14:creationId xmlns:p14="http://schemas.microsoft.com/office/powerpoint/2010/main" val="270567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1.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5.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heme" Target="../theme/theme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21052377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356327218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pl-P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181277718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l-P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3894770619"/>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l-P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664129127"/>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47A68-BA82-4F43-A1D0-BAF203881BF7}" type="datetimeFigureOut">
              <a:rPr lang="pl-PL" smtClean="0"/>
              <a:t>2016-06-12</a:t>
            </a:fld>
            <a:endParaRPr lang="pl-P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l-P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DC1580-85D1-4FD2-B8CE-DC8C210D2A39}" type="slidenum">
              <a:rPr lang="pl-PL" smtClean="0"/>
              <a:t>‹#›</a:t>
            </a:fld>
            <a:endParaRPr lang="pl-PL"/>
          </a:p>
        </p:txBody>
      </p:sp>
    </p:spTree>
    <p:extLst>
      <p:ext uri="{BB962C8B-B14F-4D97-AF65-F5344CB8AC3E}">
        <p14:creationId xmlns:p14="http://schemas.microsoft.com/office/powerpoint/2010/main" val="282702486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4.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07067" y="989814"/>
            <a:ext cx="7766936" cy="1131217"/>
          </a:xfrm>
        </p:spPr>
        <p:txBody>
          <a:bodyPr>
            <a:normAutofit fontScale="90000"/>
          </a:bodyPr>
          <a:lstStyle/>
          <a:p>
            <a:r>
              <a:rPr lang="pl-PL" sz="6000" dirty="0">
                <a:solidFill>
                  <a:schemeClr val="tx1"/>
                </a:solidFill>
              </a:rPr>
              <a:t>Pierwsze śniadanie-dobry początek dnia</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58" y="2234152"/>
            <a:ext cx="4065090" cy="32960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610" y="2366128"/>
            <a:ext cx="4268887" cy="33182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803117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2941163" y="1036949"/>
            <a:ext cx="9040305" cy="3921550"/>
          </a:xfrm>
        </p:spPr>
        <p:txBody>
          <a:bodyPr>
            <a:normAutofit fontScale="92500" lnSpcReduction="10000"/>
          </a:bodyPr>
          <a:lstStyle/>
          <a:p>
            <a:r>
              <a:rPr lang="pl-PL" dirty="0"/>
              <a:t>Śniadanie to, oprócz obiadu, najważniejszy posiłek dnia. Prawidłowo zestawione uzupełnia składniki odżywcze, które organizm wykorzystał w czasie 8-godzinnej przerwy nocnej. Podczas kuracji odchudzającej jest zastrzykiem energii i pozwala wytrwać na niskokalorycznej diecie przez cały dzień.</a:t>
            </a:r>
          </a:p>
          <a:p>
            <a:r>
              <a:rPr lang="pl-PL" dirty="0"/>
              <a:t>Wartość energetyczna I śniadania może być większa, bo nadmiar energii zostanie wykorzystany w ciągu całego dnia. Powinno zawierać węglowodany złożone (pełnoziarniste pieczywo, otręby pszenne, </a:t>
            </a:r>
            <a:r>
              <a:rPr lang="pl-PL" dirty="0" err="1"/>
              <a:t>muesli</a:t>
            </a:r>
            <a:r>
              <a:rPr lang="pl-PL" dirty="0"/>
              <a:t>, warzywa i owoce), białko (nabiał, mięso, rybę), tłuszcze (w postaci olejów roślinnych lub margaryny niskokalorycznej).</a:t>
            </a:r>
          </a:p>
          <a:p>
            <a:r>
              <a:rPr lang="pl-PL" dirty="0"/>
              <a:t>Powoli trawione węglowodany złożone dostarczają energii przez kilka godzin, błonnik w nich zawarty daje uczucie sytości. Węglowodany proste w owocach i warzywach szybko „stawiają na nogi”, podnosząc poziom glukozy we krwi. Białko dostarcza aminokwasów do codziennej odbudowy organizmu. Warzywa i owoce są również źródłem witamin i minerałów koniecznych do jego prawidłowego funkcjonowania.</a:t>
            </a:r>
          </a:p>
          <a:p>
            <a:endParaRPr lang="pl-PL" dirty="0"/>
          </a:p>
          <a:p>
            <a:endParaRPr lang="pl-PL" dirty="0"/>
          </a:p>
        </p:txBody>
      </p:sp>
    </p:spTree>
    <p:extLst>
      <p:ext uri="{BB962C8B-B14F-4D97-AF65-F5344CB8AC3E}">
        <p14:creationId xmlns:p14="http://schemas.microsoft.com/office/powerpoint/2010/main" val="205469390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ytuł 1"/>
          <p:cNvSpPr>
            <a:spLocks noGrp="1"/>
          </p:cNvSpPr>
          <p:nvPr>
            <p:ph type="subTitle" idx="1"/>
          </p:nvPr>
        </p:nvSpPr>
        <p:spPr>
          <a:xfrm>
            <a:off x="3685880" y="1150070"/>
            <a:ext cx="8050491" cy="5297864"/>
          </a:xfrm>
        </p:spPr>
        <p:txBody>
          <a:bodyPr>
            <a:normAutofit/>
          </a:bodyPr>
          <a:lstStyle/>
          <a:p>
            <a:r>
              <a:rPr lang="pl-PL" sz="1200" dirty="0"/>
              <a:t>Śniadanie powinno dostarczać sycących węglowodanów, białka, witamin, składników mineralnych i błonnika. Wszystko to jest potrzebne do prawidłowego funkcjonowania naszego organizmu i wszystkich układów. Błonnik wspomaga perystaltykę jelit i przemianę materii. Witaminy i minerały wpływają choćby na pracę układu nerwowego. Warto pamiętać o tym, że nasz organizm nie potrafi sam wytwarzać witamin, więc koniecznie trzeba mu je dostarczyć z dietą.</a:t>
            </a:r>
          </a:p>
          <a:p>
            <a:endParaRPr lang="pl-PL" sz="1200" dirty="0"/>
          </a:p>
          <a:p>
            <a:r>
              <a:rPr lang="pl-PL" sz="1200" dirty="0"/>
              <a:t>Śniadanie dla rannych ptaszków, które najbardziej intensywnie pracują rano i w południe: miseczka surówki z owoców lub warzyw; kanapka z listkami sałaty i papryką (nie żałuj warzyw); szklanka świeżo wyciśniętego soku z jabłek, z pomarańczy, z marchewki (zamiast porannej kawy, którą możesz spokojnie wyrzucić z jadłospisu). Wszystkie sałatki i surówki doprawiaj oliwą z oliwy lub olejem lnianym. Oleje te zawierają kwasy omega-3, które wpływają na pracę układu nerwowego, wspomagają pracę mózgu i zmniejszają problemy z koncentracją.</a:t>
            </a:r>
          </a:p>
          <a:p>
            <a:endParaRPr lang="pl-PL" sz="1200" dirty="0"/>
          </a:p>
          <a:p>
            <a:r>
              <a:rPr lang="pl-PL" sz="1200" dirty="0"/>
              <a:t>Unikaj cukrów prostych na śniadanie, gdyż są one bardzo szybko spalane przez organizm i w konsekwencji już po godzinie odczuwa on głód i spadek energii. Zrezygnuj więc z białego pieczywa na rzecz pełnoziarnistego, ciemnego. Jeżeli lubisz mleko, przygotuj sobie kakao. Magnez poprawi ci samopoczucie, a wapń pomoże ci szybciej się zrelaksować i uspokoić. Kanapki posyp nasionami słonecznika lub dyni, bogatymi w witaminę B6 i witaminę E. Na dobry początek dnia, zamiast kawy wypij szklankę herbaty zielonej, herbaty czerwonej lub herbaty białej. Dzięki znajdującym się w nich substancjom, pobudzisz przemianę materii, zabijesz wolne rodniki i opóźnisz proces starzenia, a także zmniejszysz problemy z koncentracją.</a:t>
            </a:r>
          </a:p>
        </p:txBody>
      </p:sp>
    </p:spTree>
    <p:extLst>
      <p:ext uri="{BB962C8B-B14F-4D97-AF65-F5344CB8AC3E}">
        <p14:creationId xmlns:p14="http://schemas.microsoft.com/office/powerpoint/2010/main" val="2619840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 calcmode="lin" valueType="num">
                                      <p:cBhvr additive="base">
                                        <p:cTn id="1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anim calcmode="lin" valueType="num">
                                      <p:cBhvr additive="base">
                                        <p:cTn id="15"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rotWithShape="1">
          <a:blip r:embed="rId2">
            <a:extLst>
              <a:ext uri="{28A0092B-C50C-407E-A947-70E740481C1C}">
                <a14:useLocalDpi xmlns:a14="http://schemas.microsoft.com/office/drawing/2010/main" val="0"/>
              </a:ext>
            </a:extLst>
          </a:blip>
          <a:srcRect l="26330" r="438"/>
          <a:stretch/>
        </p:blipFill>
        <p:spPr>
          <a:xfrm>
            <a:off x="4639732" y="10"/>
            <a:ext cx="7552267" cy="6857990"/>
          </a:xfrm>
          <a:prstGeom prst="rect">
            <a:avLst/>
          </a:prstGeom>
        </p:spPr>
      </p:pic>
      <p:sp>
        <p:nvSpPr>
          <p:cNvPr id="2" name="Tytuł 1"/>
          <p:cNvSpPr>
            <a:spLocks noGrp="1"/>
          </p:cNvSpPr>
          <p:nvPr>
            <p:ph type="ctrTitle"/>
          </p:nvPr>
        </p:nvSpPr>
        <p:spPr>
          <a:xfrm>
            <a:off x="103695" y="1084082"/>
            <a:ext cx="4215454" cy="2300141"/>
          </a:xfrm>
        </p:spPr>
        <p:txBody>
          <a:bodyPr>
            <a:normAutofit/>
          </a:bodyPr>
          <a:lstStyle/>
          <a:p>
            <a:r>
              <a:rPr lang="pl-PL" sz="4000" dirty="0"/>
              <a:t>Kiedy jeść pierwsze śniadanie</a:t>
            </a:r>
          </a:p>
        </p:txBody>
      </p:sp>
    </p:spTree>
    <p:extLst>
      <p:ext uri="{BB962C8B-B14F-4D97-AF65-F5344CB8AC3E}">
        <p14:creationId xmlns:p14="http://schemas.microsoft.com/office/powerpoint/2010/main" val="38967649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1"/>
          <p:cNvSpPr>
            <a:spLocks noGrp="1"/>
          </p:cNvSpPr>
          <p:nvPr>
            <p:ph type="subTitle" idx="1"/>
          </p:nvPr>
        </p:nvSpPr>
        <p:spPr>
          <a:xfrm>
            <a:off x="5750351" y="284163"/>
            <a:ext cx="6023726" cy="6012942"/>
          </a:xfrm>
        </p:spPr>
        <p:txBody>
          <a:bodyPr>
            <a:normAutofit fontScale="70000" lnSpcReduction="20000"/>
          </a:bodyPr>
          <a:lstStyle/>
          <a:p>
            <a:r>
              <a:rPr lang="pl-PL" dirty="0">
                <a:solidFill>
                  <a:schemeClr val="tx2"/>
                </a:solidFill>
              </a:rPr>
              <a:t>1. Nie zaczynamy dnia od wchłanianego na szybko czekoladowego ciastka, drożdżówki, czy kawy. Śniadanie powinniśmy jeść na spokojnie – między godziną 7;00, a 9:00. W tym czasie w organizmie rośnie poziom </a:t>
            </a:r>
            <a:r>
              <a:rPr lang="pl-PL" dirty="0" err="1">
                <a:solidFill>
                  <a:schemeClr val="tx2"/>
                </a:solidFill>
              </a:rPr>
              <a:t>greliny</a:t>
            </a:r>
            <a:r>
              <a:rPr lang="pl-PL" dirty="0">
                <a:solidFill>
                  <a:schemeClr val="tx2"/>
                </a:solidFill>
              </a:rPr>
              <a:t>, czyli hormonu głodu. Jego podwyższony stopień powoduje nerwowość. Rano nasz układ pokarmowy i żołądek są najaktywniejsze – najszybciej więc uporają się z dostarczonym pożywieniem.</a:t>
            </a:r>
          </a:p>
          <a:p>
            <a:endParaRPr lang="pl-PL" dirty="0">
              <a:solidFill>
                <a:schemeClr val="tx2"/>
              </a:solidFill>
            </a:endParaRPr>
          </a:p>
          <a:p>
            <a:r>
              <a:rPr lang="pl-PL" dirty="0">
                <a:solidFill>
                  <a:schemeClr val="tx2"/>
                </a:solidFill>
              </a:rPr>
              <a:t>2. Drugie śniadanie powinniśmy spożywać między godziną 11:00 a 12:00. O tej porze poziom insuliny jest na tyle wysoki, że możemy sobie pozwolić na coś słodkiego, bo szybko dostarczy nam to energii i nie przeistoczy się w tym czasie w niechciany tłuszczyk;)</a:t>
            </a:r>
          </a:p>
          <a:p>
            <a:r>
              <a:rPr lang="pl-PL" dirty="0">
                <a:solidFill>
                  <a:schemeClr val="tx2"/>
                </a:solidFill>
              </a:rPr>
              <a:t>3. Obiad: 14:00 – 16:00. </a:t>
            </a:r>
          </a:p>
          <a:p>
            <a:r>
              <a:rPr lang="pl-PL" dirty="0">
                <a:solidFill>
                  <a:schemeClr val="tx2"/>
                </a:solidFill>
              </a:rPr>
              <a:t>4. Ostatni posiłek jemy między 18 a 20:00 (lub 3 godziny przed pójściem spać, jeżeli chodzimy naprawdę późno). Po 20:00 organizm zaczyna zmniejsza swoją wydajność i powoli przechodzić w tryb nocny – konsekwencji na pewno się domyślacie ;)</a:t>
            </a:r>
          </a:p>
          <a:p>
            <a:r>
              <a:rPr lang="pl-PL" dirty="0">
                <a:solidFill>
                  <a:schemeClr val="tx2"/>
                </a:solidFill>
              </a:rPr>
              <a:t> </a:t>
            </a:r>
          </a:p>
          <a:p>
            <a:endParaRPr lang="pl-PL" dirty="0"/>
          </a:p>
          <a:p>
            <a:endParaRPr lang="pl-PL" dirty="0"/>
          </a:p>
        </p:txBody>
      </p:sp>
      <p:pic>
        <p:nvPicPr>
          <p:cNvPr id="7" name="Obraz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 y="1023684"/>
            <a:ext cx="5542961" cy="45339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483180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35670" y="131975"/>
            <a:ext cx="4845377" cy="1404595"/>
          </a:xfrm>
        </p:spPr>
        <p:txBody>
          <a:bodyPr>
            <a:normAutofit fontScale="90000"/>
          </a:bodyPr>
          <a:lstStyle/>
          <a:p>
            <a:r>
              <a:rPr lang="pl-PL" dirty="0"/>
              <a:t>Skutki niejedzenia śniadania</a:t>
            </a:r>
          </a:p>
        </p:txBody>
      </p:sp>
      <p:sp>
        <p:nvSpPr>
          <p:cNvPr id="3" name="Podtytuł 2"/>
          <p:cNvSpPr>
            <a:spLocks noGrp="1"/>
          </p:cNvSpPr>
          <p:nvPr>
            <p:ph type="subTitle" idx="1"/>
          </p:nvPr>
        </p:nvSpPr>
        <p:spPr>
          <a:xfrm>
            <a:off x="235670" y="1725105"/>
            <a:ext cx="7022969" cy="5043340"/>
          </a:xfrm>
        </p:spPr>
        <p:txBody>
          <a:bodyPr>
            <a:normAutofit fontScale="55000" lnSpcReduction="20000"/>
          </a:bodyPr>
          <a:lstStyle/>
          <a:p>
            <a:r>
              <a:rPr lang="pl-PL" dirty="0"/>
              <a:t>Poranna głodówka nie sprzyja odchudzaniu. Nawet mini śniadanie nie jest dobrym pomysłem, bowiem jedynie zaostrza apetyt i zwiększa ochotę na podjadanie kalorycznych przekąsek między posiłkami. Poza tym niedobór węglowodanów drastycznie spowalnia twój metabolizm.</a:t>
            </a:r>
          </a:p>
          <a:p>
            <a:r>
              <a:rPr lang="pl-PL" dirty="0"/>
              <a:t> </a:t>
            </a:r>
            <a:r>
              <a:rPr lang="pl-PL" sz="2900" dirty="0"/>
              <a:t>Będziesz non stop zestresowany!</a:t>
            </a:r>
          </a:p>
          <a:p>
            <a:r>
              <a:rPr lang="pl-PL" dirty="0"/>
              <a:t>Zdrowy posiłek na śniadanie zwiększa odporność na stres. Dzięki niemu twoja pamięć i koncentracja będą działały na wyższych obrotach. A tym samym, nie będziesz stresować się, że o czymś zapomniałeś!</a:t>
            </a:r>
          </a:p>
          <a:p>
            <a:r>
              <a:rPr lang="pl-PL" dirty="0"/>
              <a:t> </a:t>
            </a:r>
            <a:r>
              <a:rPr lang="pl-PL" sz="2900" dirty="0"/>
              <a:t>Możesz nabawić się chorób układu pokarmowego!</a:t>
            </a:r>
          </a:p>
          <a:p>
            <a:r>
              <a:rPr lang="pl-PL" dirty="0"/>
              <a:t>Pierwszy posiłek musisz zjeść do 2 godzin po przebudzeniu, jeszcze przed wyjściem z domu. Jedzenie zatrzyma wydzielanie soków trawiennych, a jak wiadomo ich nadmiar może doprowadzić do pojawienia się wrzodów!</a:t>
            </a:r>
          </a:p>
          <a:p>
            <a:r>
              <a:rPr lang="pl-PL" dirty="0"/>
              <a:t> </a:t>
            </a:r>
            <a:r>
              <a:rPr lang="pl-PL" sz="2900" dirty="0"/>
              <a:t>Będziesz senny przez cały dzień!</a:t>
            </a:r>
          </a:p>
          <a:p>
            <a:r>
              <a:rPr lang="pl-PL" dirty="0"/>
              <a:t>Badania dowodzą, że osoby zaczynające dzień od śniadania mają więcej energii i nie są tak ospałe jak te, które funkcjonują od rana z pustym żołądkiem.</a:t>
            </a:r>
          </a:p>
          <a:p>
            <a:r>
              <a:rPr lang="pl-PL" dirty="0"/>
              <a:t> </a:t>
            </a:r>
            <a:r>
              <a:rPr lang="pl-PL" sz="2900" dirty="0"/>
              <a:t>Wieczorem dopadną cię wyrzuty sumienia!</a:t>
            </a:r>
          </a:p>
          <a:p>
            <a:r>
              <a:rPr lang="pl-PL" dirty="0"/>
              <a:t>Po kilku godzinach snu organizm potrzebuje najbardziej wartościowych składników. Jeśli mu ich nie dostarczysz, właśnie wieczorem dopadnie cię wilczy apetyt. I wtedy już sam wiesz, co będzie się działo w okolicy twojej lodówki...</a:t>
            </a:r>
          </a:p>
          <a:p>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847" y="222020"/>
            <a:ext cx="3333750" cy="234206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174" y="2845717"/>
            <a:ext cx="4572000" cy="34290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819330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par>
                                <p:cTn id="12" presetID="15" presetClass="emph" presetSubtype="0" nodeType="withEffect">
                                  <p:stCondLst>
                                    <p:cond delay="0"/>
                                  </p:stCondLst>
                                  <p:iterate type="lt">
                                    <p:tmAbs val="25"/>
                                  </p:iterate>
                                  <p:childTnLst>
                                    <p:set>
                                      <p:cBhvr override="childStyle">
                                        <p:cTn id="13" dur="indefinite"/>
                                        <p:tgtEl>
                                          <p:spTgt spid="3">
                                            <p:txEl>
                                              <p:pRg st="1" end="1"/>
                                            </p:txEl>
                                          </p:spTgt>
                                        </p:tgtEl>
                                        <p:attrNameLst>
                                          <p:attrName>style.fontWeight</p:attrName>
                                        </p:attrNameLst>
                                      </p:cBhvr>
                                      <p:to>
                                        <p:strVal val="bold"/>
                                      </p:to>
                                    </p:set>
                                  </p:childTnLst>
                                </p:cTn>
                              </p:par>
                              <p:par>
                                <p:cTn id="14" presetID="15" presetClass="emph" presetSubtype="0" nodeType="withEffect">
                                  <p:stCondLst>
                                    <p:cond delay="0"/>
                                  </p:stCondLst>
                                  <p:iterate type="lt">
                                    <p:tmAbs val="25"/>
                                  </p:iterate>
                                  <p:childTnLst>
                                    <p:set>
                                      <p:cBhvr override="childStyle">
                                        <p:cTn id="15" dur="indefinite"/>
                                        <p:tgtEl>
                                          <p:spTgt spid="3">
                                            <p:txEl>
                                              <p:pRg st="2" end="2"/>
                                            </p:txEl>
                                          </p:spTgt>
                                        </p:tgtEl>
                                        <p:attrNameLst>
                                          <p:attrName>style.fontWeight</p:attrName>
                                        </p:attrNameLst>
                                      </p:cBhvr>
                                      <p:to>
                                        <p:strVal val="bold"/>
                                      </p:to>
                                    </p:set>
                                  </p:childTnLst>
                                </p:cTn>
                              </p:par>
                              <p:par>
                                <p:cTn id="16" presetID="15" presetClass="emph" presetSubtype="0" nodeType="withEffect">
                                  <p:stCondLst>
                                    <p:cond delay="0"/>
                                  </p:stCondLst>
                                  <p:iterate type="lt">
                                    <p:tmAbs val="25"/>
                                  </p:iterate>
                                  <p:childTnLst>
                                    <p:set>
                                      <p:cBhvr override="childStyle">
                                        <p:cTn id="17" dur="indefinite"/>
                                        <p:tgtEl>
                                          <p:spTgt spid="3">
                                            <p:txEl>
                                              <p:pRg st="3" end="3"/>
                                            </p:txEl>
                                          </p:spTgt>
                                        </p:tgtEl>
                                        <p:attrNameLst>
                                          <p:attrName>style.fontWeight</p:attrName>
                                        </p:attrNameLst>
                                      </p:cBhvr>
                                      <p:to>
                                        <p:strVal val="bold"/>
                                      </p:to>
                                    </p:set>
                                  </p:childTnLst>
                                </p:cTn>
                              </p:par>
                              <p:par>
                                <p:cTn id="18" presetID="15" presetClass="emph" presetSubtype="0" nodeType="withEffect">
                                  <p:stCondLst>
                                    <p:cond delay="0"/>
                                  </p:stCondLst>
                                  <p:iterate type="lt">
                                    <p:tmAbs val="25"/>
                                  </p:iterate>
                                  <p:childTnLst>
                                    <p:set>
                                      <p:cBhvr override="childStyle">
                                        <p:cTn id="19" dur="indefinite"/>
                                        <p:tgtEl>
                                          <p:spTgt spid="3">
                                            <p:txEl>
                                              <p:pRg st="4" end="4"/>
                                            </p:txEl>
                                          </p:spTgt>
                                        </p:tgtEl>
                                        <p:attrNameLst>
                                          <p:attrName>style.fontWeight</p:attrName>
                                        </p:attrNameLst>
                                      </p:cBhvr>
                                      <p:to>
                                        <p:strVal val="bold"/>
                                      </p:to>
                                    </p:set>
                                  </p:childTnLst>
                                </p:cTn>
                              </p:par>
                              <p:par>
                                <p:cTn id="20" presetID="15" presetClass="emph" presetSubtype="0" nodeType="withEffect">
                                  <p:stCondLst>
                                    <p:cond delay="0"/>
                                  </p:stCondLst>
                                  <p:iterate type="lt">
                                    <p:tmAbs val="25"/>
                                  </p:iterate>
                                  <p:childTnLst>
                                    <p:set>
                                      <p:cBhvr override="childStyle">
                                        <p:cTn id="21" dur="indefinite"/>
                                        <p:tgtEl>
                                          <p:spTgt spid="3">
                                            <p:txEl>
                                              <p:pRg st="5" end="5"/>
                                            </p:txEl>
                                          </p:spTgt>
                                        </p:tgtEl>
                                        <p:attrNameLst>
                                          <p:attrName>style.fontWeight</p:attrName>
                                        </p:attrNameLst>
                                      </p:cBhvr>
                                      <p:to>
                                        <p:strVal val="bold"/>
                                      </p:to>
                                    </p:set>
                                  </p:childTnLst>
                                </p:cTn>
                              </p:par>
                              <p:par>
                                <p:cTn id="22" presetID="15" presetClass="emph" presetSubtype="0" nodeType="withEffect">
                                  <p:stCondLst>
                                    <p:cond delay="0"/>
                                  </p:stCondLst>
                                  <p:iterate type="lt">
                                    <p:tmAbs val="25"/>
                                  </p:iterate>
                                  <p:childTnLst>
                                    <p:set>
                                      <p:cBhvr override="childStyle">
                                        <p:cTn id="23" dur="indefinite"/>
                                        <p:tgtEl>
                                          <p:spTgt spid="3">
                                            <p:txEl>
                                              <p:pRg st="6" end="6"/>
                                            </p:txEl>
                                          </p:spTgt>
                                        </p:tgtEl>
                                        <p:attrNameLst>
                                          <p:attrName>style.fontWeight</p:attrName>
                                        </p:attrNameLst>
                                      </p:cBhvr>
                                      <p:to>
                                        <p:strVal val="bold"/>
                                      </p:to>
                                    </p:set>
                                  </p:childTnLst>
                                </p:cTn>
                              </p:par>
                              <p:par>
                                <p:cTn id="24" presetID="15" presetClass="emph" presetSubtype="0" nodeType="withEffect">
                                  <p:stCondLst>
                                    <p:cond delay="0"/>
                                  </p:stCondLst>
                                  <p:iterate type="lt">
                                    <p:tmAbs val="25"/>
                                  </p:iterate>
                                  <p:childTnLst>
                                    <p:set>
                                      <p:cBhvr override="childStyle">
                                        <p:cTn id="25" dur="indefinite"/>
                                        <p:tgtEl>
                                          <p:spTgt spid="3">
                                            <p:txEl>
                                              <p:pRg st="7" end="7"/>
                                            </p:txEl>
                                          </p:spTgt>
                                        </p:tgtEl>
                                        <p:attrNameLst>
                                          <p:attrName>style.fontWeight</p:attrName>
                                        </p:attrNameLst>
                                      </p:cBhvr>
                                      <p:to>
                                        <p:strVal val="bold"/>
                                      </p:to>
                                    </p:set>
                                  </p:childTnLst>
                                </p:cTn>
                              </p:par>
                              <p:par>
                                <p:cTn id="26" presetID="15" presetClass="emph" presetSubtype="0" nodeType="withEffect">
                                  <p:stCondLst>
                                    <p:cond delay="0"/>
                                  </p:stCondLst>
                                  <p:iterate type="lt">
                                    <p:tmAbs val="25"/>
                                  </p:iterate>
                                  <p:childTnLst>
                                    <p:set>
                                      <p:cBhvr override="childStyle">
                                        <p:cTn id="27" dur="indefinite"/>
                                        <p:tgtEl>
                                          <p:spTgt spid="3">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928401" y="490194"/>
            <a:ext cx="8574622" cy="2686639"/>
          </a:xfrm>
        </p:spPr>
        <p:txBody>
          <a:bodyPr/>
          <a:lstStyle/>
          <a:p>
            <a:r>
              <a:rPr lang="pl-PL" dirty="0"/>
              <a:t>DLACZEGO MŁODZIEŻ RANO NIC NIE JE ?</a:t>
            </a:r>
          </a:p>
        </p:txBody>
      </p:sp>
      <p:sp>
        <p:nvSpPr>
          <p:cNvPr id="3" name="Podtytuł 2"/>
          <p:cNvSpPr>
            <a:spLocks noGrp="1"/>
          </p:cNvSpPr>
          <p:nvPr>
            <p:ph type="subTitle" idx="1"/>
          </p:nvPr>
        </p:nvSpPr>
        <p:spPr>
          <a:xfrm>
            <a:off x="4779390" y="3619894"/>
            <a:ext cx="6900420" cy="2073896"/>
          </a:xfrm>
        </p:spPr>
        <p:txBody>
          <a:bodyPr>
            <a:normAutofit/>
          </a:bodyPr>
          <a:lstStyle/>
          <a:p>
            <a:r>
              <a:rPr lang="pl-PL" dirty="0"/>
              <a:t>40%- Nie ma ochoty na jedzenie </a:t>
            </a:r>
            <a:br>
              <a:rPr lang="pl-PL" dirty="0"/>
            </a:br>
            <a:r>
              <a:rPr lang="pl-PL" dirty="0"/>
              <a:t>30%- Nie chce im się przygotowywać posiłku lub rodzice im nie przygotowują </a:t>
            </a:r>
            <a:br>
              <a:rPr lang="pl-PL" dirty="0"/>
            </a:br>
            <a:r>
              <a:rPr lang="pl-PL" dirty="0"/>
              <a:t>10%-Błędnie myślą, że nie jedząc schudną</a:t>
            </a:r>
            <a:br>
              <a:rPr lang="pl-PL" dirty="0"/>
            </a:br>
            <a:r>
              <a:rPr lang="pl-PL" dirty="0"/>
              <a:t>20%- Nie mają rano czasu na posiłek </a:t>
            </a:r>
          </a:p>
        </p:txBody>
      </p:sp>
    </p:spTree>
    <p:extLst>
      <p:ext uri="{BB962C8B-B14F-4D97-AF65-F5344CB8AC3E}">
        <p14:creationId xmlns:p14="http://schemas.microsoft.com/office/powerpoint/2010/main" val="8911452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928401" y="405354"/>
            <a:ext cx="8574622" cy="1291471"/>
          </a:xfrm>
        </p:spPr>
        <p:txBody>
          <a:bodyPr/>
          <a:lstStyle/>
          <a:p>
            <a:r>
              <a:rPr lang="pl-PL" dirty="0"/>
              <a:t>Przepisy na śniadania</a:t>
            </a:r>
          </a:p>
        </p:txBody>
      </p:sp>
      <p:sp>
        <p:nvSpPr>
          <p:cNvPr id="3" name="Podtytuł 2"/>
          <p:cNvSpPr>
            <a:spLocks noGrp="1"/>
          </p:cNvSpPr>
          <p:nvPr>
            <p:ph type="subTitle" idx="1"/>
          </p:nvPr>
        </p:nvSpPr>
        <p:spPr>
          <a:xfrm>
            <a:off x="3827282" y="1696824"/>
            <a:ext cx="7675740" cy="5533535"/>
          </a:xfrm>
        </p:spPr>
        <p:txBody>
          <a:bodyPr>
            <a:normAutofit fontScale="70000" lnSpcReduction="20000"/>
          </a:bodyPr>
          <a:lstStyle/>
          <a:p>
            <a:pPr fontAlgn="base"/>
            <a:r>
              <a:rPr lang="pl-PL" dirty="0"/>
              <a:t>1. Owsianka z suszonymi i świeżymi owocami </a:t>
            </a:r>
            <a:br>
              <a:rPr lang="pl-PL" dirty="0"/>
            </a:br>
            <a:r>
              <a:rPr lang="pl-PL" sz="1700" dirty="0"/>
              <a:t>Owsianka to najprostsza alternatywa dla kanapki. Wybierz płatki owsiane górskie, wsyp do miseczki 3 łyżki, dodaj kilka rodzynek i orzechów. Korzystaj z sezonowych owoców. Wrzesień to dobry czas na borówki i maliny, więc dorzuć garść do miseczki i wszystko zalej mlekiem. Pozostaw na kilka minut, aby płatki lekko nasiąkły. Nie musisz ich gotować. Szerokim łukiem omijaj słodzone płatki, czekoladowe kuleczki i inne śniadaniowe propozycje, które nie dostarczą nam niczego poza szkodliwym cukrem</a:t>
            </a:r>
            <a:r>
              <a:rPr lang="pl-PL" sz="1400" dirty="0"/>
              <a:t>.</a:t>
            </a:r>
            <a:br>
              <a:rPr lang="pl-PL" sz="1400" dirty="0"/>
            </a:br>
            <a:r>
              <a:rPr lang="pl-PL" sz="1400" dirty="0"/>
              <a:t> </a:t>
            </a:r>
            <a:r>
              <a:rPr lang="pl-PL" dirty="0"/>
              <a:t>2. </a:t>
            </a:r>
            <a:r>
              <a:rPr lang="pl-PL" dirty="0" err="1"/>
              <a:t>Mininaleśniki</a:t>
            </a:r>
            <a:r>
              <a:rPr lang="pl-PL" dirty="0"/>
              <a:t> z owocami </a:t>
            </a:r>
            <a:br>
              <a:rPr lang="pl-PL" dirty="0"/>
            </a:br>
            <a:r>
              <a:rPr lang="pl-PL" sz="1700" dirty="0"/>
              <a:t>Jeśli nie masz czasu rano, naleśniki możesz spokojnie przygotować poprzedniego dnia i przechować w lodówce. Rano wystarczy odgrzać. Poniżej znajdziesz przepis na pyszne, puszyste </a:t>
            </a:r>
            <a:r>
              <a:rPr lang="pl-PL" sz="1700" dirty="0" err="1"/>
              <a:t>pancakes</a:t>
            </a:r>
            <a:r>
              <a:rPr lang="pl-PL" sz="1700" dirty="0"/>
              <a:t> na maślance z morelami, które możesz zastąpić innymi ulubionymi przez ciebie owocami.</a:t>
            </a:r>
          </a:p>
          <a:p>
            <a:pPr fontAlgn="base"/>
            <a:r>
              <a:rPr lang="pl-PL" sz="1700" dirty="0"/>
              <a:t>Składniki: ½ szklanki maślanki, ½ szklanki mąki żytniej, 1 jajko, 1,5 łyżki oleju, ½ łyżeczki proszku do pieczenia, morele </a:t>
            </a:r>
            <a:br>
              <a:rPr lang="pl-PL" sz="1700" dirty="0"/>
            </a:br>
            <a:r>
              <a:rPr lang="pl-PL" sz="1700" dirty="0"/>
              <a:t>Sposób przygotowania: W dwóch osobnych miseczkach wymieszaj składniki suche i mokre. W jednej wymieszaj maślankę z jajkiem i olejem, w drugiej mąkę i proszek do pieczenia. Następnie płynne składniki przelej do suchych i mieszaj łyżką do połączenia składników. Na rozgrzanej, suchej patelni kładź po 2 łyżki ciasta i smaż rumiane placuszki z obu stron. Podawaj z jogurtem naturalnym i morelami.</a:t>
            </a:r>
            <a:br>
              <a:rPr lang="pl-PL" sz="1700" dirty="0"/>
            </a:br>
            <a:r>
              <a:rPr lang="pl-PL" dirty="0"/>
              <a:t>3. Omlet ze szpinakiem i pieczarkami</a:t>
            </a:r>
            <a:br>
              <a:rPr lang="pl-PL" dirty="0"/>
            </a:br>
            <a:r>
              <a:rPr lang="pl-PL" sz="1800" dirty="0"/>
              <a:t>Do niedawna jajka w nadmiarze były uważane za szkodliwe, jednak najnowsze badania pokazują, że spożywanie jajek nie tylko nie wpływa negatywnie na układ krążenia, ale wręcz poprawia profil lipidowy. Jedząc jajka, dostarczysz sobie pełnowartościowego białka koniecznego dla rozwoju, a także luteiny odpowiadającej za wzrok i witamin: B, A, D i E.         Składniki: 2 jajka, kilka pieczarek, garść liści szpinaku, roszponki lub </a:t>
            </a:r>
            <a:r>
              <a:rPr lang="pl-PL" sz="1800" dirty="0" err="1"/>
              <a:t>rukoli</a:t>
            </a:r>
            <a:r>
              <a:rPr lang="pl-PL" sz="1800" dirty="0"/>
              <a:t>, pół łyżki oleju sól, pieprz, zioła prowansalskie</a:t>
            </a:r>
          </a:p>
          <a:p>
            <a:pPr fontAlgn="base"/>
            <a:r>
              <a:rPr lang="pl-PL" sz="1800" dirty="0"/>
              <a:t>Sposób przygotowania: W miseczce roztrzep jajka, przypraw je do smaku. Pokrój pieczarki w plasterki i rozłóż na niedużej rozgrzanej patelni z niewielką ilością tłuszczu. Gdy pieczarki się zarumienią, wylej na nie masę jajeczną. Gdy jajka lekko się zetną, posyp je obficie szpinakiem lub inną zieleniną, a po zrumienieniu omletu z jednej strony przełóż go szybkim ruchem na drugą rozgrzaną patelnię (lub na talerz i zsuń z powrotem na patelnię), aby omlet był ścięty z obu stron.</a:t>
            </a:r>
          </a:p>
          <a:p>
            <a:br>
              <a:rPr lang="pl-PL" sz="1800" dirty="0"/>
            </a:br>
            <a:br>
              <a:rPr lang="pl-PL" dirty="0"/>
            </a:br>
            <a:br>
              <a:rPr lang="pl-PL" dirty="0"/>
            </a:b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14" y="405354"/>
            <a:ext cx="3513066" cy="26744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14" y="3640514"/>
            <a:ext cx="3315879" cy="24869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4385516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928401" y="263952"/>
            <a:ext cx="8574622" cy="1065227"/>
          </a:xfrm>
        </p:spPr>
        <p:txBody>
          <a:bodyPr/>
          <a:lstStyle/>
          <a:p>
            <a:r>
              <a:rPr lang="pl-PL" dirty="0"/>
              <a:t>CIEKAWOSTKI</a:t>
            </a:r>
          </a:p>
        </p:txBody>
      </p:sp>
      <p:sp>
        <p:nvSpPr>
          <p:cNvPr id="3" name="Podtytuł 2"/>
          <p:cNvSpPr>
            <a:spLocks noGrp="1"/>
          </p:cNvSpPr>
          <p:nvPr>
            <p:ph type="subTitle" idx="1"/>
          </p:nvPr>
        </p:nvSpPr>
        <p:spPr>
          <a:xfrm>
            <a:off x="3959443" y="1237709"/>
            <a:ext cx="7946610" cy="5276213"/>
          </a:xfrm>
        </p:spPr>
        <p:txBody>
          <a:bodyPr/>
          <a:lstStyle/>
          <a:p>
            <a:r>
              <a:rPr lang="pl-PL" dirty="0"/>
              <a:t>ANGIELSKIE ŚNIADANIE                                       FRANCUSKIE ŚNIADANIE</a:t>
            </a:r>
            <a:br>
              <a:rPr lang="pl-PL" dirty="0"/>
            </a:br>
            <a:r>
              <a:rPr lang="pl-PL" dirty="0"/>
              <a:t>  </a:t>
            </a:r>
            <a:br>
              <a:rPr lang="pl-PL" dirty="0"/>
            </a:br>
            <a:r>
              <a:rPr lang="pl-PL" dirty="0"/>
              <a:t> </a:t>
            </a:r>
            <a:br>
              <a:rPr lang="pl-PL" dirty="0"/>
            </a:br>
            <a:r>
              <a:rPr lang="pl-PL" dirty="0"/>
              <a:t> </a:t>
            </a:r>
            <a:br>
              <a:rPr lang="pl-PL" dirty="0"/>
            </a:br>
            <a:r>
              <a:rPr lang="pl-PL" dirty="0"/>
              <a:t> </a:t>
            </a:r>
            <a:br>
              <a:rPr lang="pl-PL" dirty="0"/>
            </a:br>
            <a:r>
              <a:rPr lang="pl-PL" dirty="0"/>
              <a:t> </a:t>
            </a:r>
            <a:br>
              <a:rPr lang="pl-PL" dirty="0"/>
            </a:br>
            <a:r>
              <a:rPr lang="pl-PL" dirty="0"/>
              <a:t> </a:t>
            </a:r>
            <a:br>
              <a:rPr lang="pl-PL" dirty="0"/>
            </a:br>
            <a:r>
              <a:rPr lang="pl-PL" dirty="0"/>
              <a:t> </a:t>
            </a:r>
            <a:br>
              <a:rPr lang="pl-PL" dirty="0"/>
            </a:br>
            <a:r>
              <a:rPr lang="pl-PL" dirty="0"/>
              <a:t>  </a:t>
            </a:r>
            <a:br>
              <a:rPr lang="pl-PL" dirty="0"/>
            </a:br>
            <a:r>
              <a:rPr lang="pl-PL" dirty="0"/>
              <a:t>NIEMIECKIE ŚNIADANIE                                                WŁOSKIE ŚNIADANIE </a:t>
            </a:r>
            <a:br>
              <a:rPr lang="pl-PL" dirty="0"/>
            </a:b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646" y="1684168"/>
            <a:ext cx="3607615" cy="23149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646" y="4556022"/>
            <a:ext cx="3485066" cy="19578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Obraz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764" y="1684168"/>
            <a:ext cx="3168289" cy="21148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Obraz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1742" y="4556022"/>
            <a:ext cx="2940331" cy="219544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45236131"/>
      </p:ext>
    </p:extLst>
  </p:cSld>
  <p:clrMapOvr>
    <a:masterClrMapping/>
  </p:clrMapOvr>
  <p:transition spd="slow">
    <p:comb/>
  </p:transition>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muga">
  <a:themeElements>
    <a:clrScheme name="Smuga">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mug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uga">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Kropla">
  <a:themeElements>
    <a:clrScheme name="Krop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Krop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op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Paralaksa">
  <a:themeElements>
    <a:clrScheme name="Paralaksa">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aksa">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a">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5.xml><?xml version="1.0" encoding="utf-8"?>
<a:theme xmlns:a="http://schemas.openxmlformats.org/drawingml/2006/main" name="1_Paralaksa">
  <a:themeElements>
    <a:clrScheme name="Paralaksa">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a">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a">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6.xml><?xml version="1.0" encoding="utf-8"?>
<a:theme xmlns:a="http://schemas.openxmlformats.org/drawingml/2006/main" name="2_Paralaksa">
  <a:themeElements>
    <a:clrScheme name="Paralaksa">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aksa">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a">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7.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TotalTime>
  <Words>837</Words>
  <Application>Microsoft Office PowerPoint</Application>
  <PresentationFormat>Panoramiczny</PresentationFormat>
  <Paragraphs>35</Paragraphs>
  <Slides>9</Slides>
  <Notes>0</Notes>
  <HiddenSlides>0</HiddenSlides>
  <MMClips>0</MMClips>
  <ScaleCrop>false</ScaleCrop>
  <HeadingPairs>
    <vt:vector size="6" baseType="variant">
      <vt:variant>
        <vt:lpstr>Używane czcionki</vt:lpstr>
      </vt:variant>
      <vt:variant>
        <vt:i4>7</vt:i4>
      </vt:variant>
      <vt:variant>
        <vt:lpstr>Motyw</vt:lpstr>
      </vt:variant>
      <vt:variant>
        <vt:i4>6</vt:i4>
      </vt:variant>
      <vt:variant>
        <vt:lpstr>Tytuły slajdów</vt:lpstr>
      </vt:variant>
      <vt:variant>
        <vt:i4>9</vt:i4>
      </vt:variant>
    </vt:vector>
  </HeadingPairs>
  <TitlesOfParts>
    <vt:vector size="22" baseType="lpstr">
      <vt:lpstr>Arial</vt:lpstr>
      <vt:lpstr>Calibri</vt:lpstr>
      <vt:lpstr>Century Gothic</vt:lpstr>
      <vt:lpstr>Corbel</vt:lpstr>
      <vt:lpstr>Trebuchet MS</vt:lpstr>
      <vt:lpstr>Tw Cen MT</vt:lpstr>
      <vt:lpstr>Wingdings 3</vt:lpstr>
      <vt:lpstr>Faseta</vt:lpstr>
      <vt:lpstr>Smuga</vt:lpstr>
      <vt:lpstr>Kropla</vt:lpstr>
      <vt:lpstr>Paralaksa</vt:lpstr>
      <vt:lpstr>1_Paralaksa</vt:lpstr>
      <vt:lpstr>2_Paralaksa</vt:lpstr>
      <vt:lpstr>Pierwsze śniadanie-dobry początek dnia</vt:lpstr>
      <vt:lpstr>Prezentacja programu PowerPoint</vt:lpstr>
      <vt:lpstr>Prezentacja programu PowerPoint</vt:lpstr>
      <vt:lpstr>Kiedy jeść pierwsze śniadanie</vt:lpstr>
      <vt:lpstr>Prezentacja programu PowerPoint</vt:lpstr>
      <vt:lpstr>Skutki niejedzenia śniadania</vt:lpstr>
      <vt:lpstr>DLACZEGO MŁODZIEŻ RANO NIC NIE JE ?</vt:lpstr>
      <vt:lpstr>Przepisy na śniadania</vt:lpstr>
      <vt:lpstr>CIEKAWOSTKI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Pierwsze śniadanie-dobry początek dnia</dc:title>
  <dc:creator>KUBA</dc:creator>
  <cp:lastModifiedBy>KUBA</cp:lastModifiedBy>
  <cp:revision>10</cp:revision>
  <dcterms:created xsi:type="dcterms:W3CDTF">2016-06-12T18:21:23Z</dcterms:created>
  <dcterms:modified xsi:type="dcterms:W3CDTF">2016-06-12T20:02:04Z</dcterms:modified>
</cp:coreProperties>
</file>