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4" r:id="rId18"/>
    <p:sldId id="272" r:id="rId19"/>
    <p:sldId id="273" r:id="rId20"/>
    <p:sldId id="277" r:id="rId21"/>
    <p:sldId id="276" r:id="rId22"/>
    <p:sldId id="275" r:id="rId23"/>
    <p:sldId id="278" r:id="rId24"/>
    <p:sldId id="279" r:id="rId25"/>
    <p:sldId id="280" r:id="rId26"/>
    <p:sldId id="281" r:id="rId27"/>
    <p:sldId id="283" r:id="rId28"/>
    <p:sldId id="284" r:id="rId29"/>
    <p:sldId id="287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8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428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84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67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80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88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612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8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72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91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07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38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3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3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9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42608A-EB0C-4D56-A2EB-CE302DF54942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E613C5-2829-49EB-B631-EC42ABAF72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6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32490-E1F7-3575-3FCE-0F82B20CE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Diseño e implementación de</a:t>
            </a:r>
            <a:br>
              <a:rPr lang="es-ES" sz="3200" dirty="0"/>
            </a:br>
            <a:r>
              <a:rPr lang="es-ES" sz="3200" dirty="0"/>
              <a:t>un comparador de baja</a:t>
            </a:r>
            <a:br>
              <a:rPr lang="es-ES" sz="3200" dirty="0"/>
            </a:br>
            <a:r>
              <a:rPr lang="es-ES" sz="3200" dirty="0"/>
              <a:t>potencia para para redes</a:t>
            </a:r>
            <a:br>
              <a:rPr lang="es-ES" sz="3200" dirty="0"/>
            </a:br>
            <a:r>
              <a:rPr lang="es-ES" sz="3200" dirty="0"/>
              <a:t>neuronales y aplicaciones de</a:t>
            </a:r>
            <a:br>
              <a:rPr lang="es-ES" sz="3200" dirty="0"/>
            </a:br>
            <a:r>
              <a:rPr lang="es-ES" sz="3200" dirty="0"/>
              <a:t>procesamiento distribuido en</a:t>
            </a:r>
            <a:br>
              <a:rPr lang="es-ES" sz="3200" dirty="0"/>
            </a:br>
            <a:r>
              <a:rPr lang="es-ES" sz="3200" dirty="0"/>
              <a:t>tecnología CMOS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2634D-38C6-2A83-09C1-1913E9EFF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Ricardo Carrero Bardón</a:t>
            </a:r>
          </a:p>
        </p:txBody>
      </p:sp>
    </p:spTree>
    <p:extLst>
      <p:ext uri="{BB962C8B-B14F-4D97-AF65-F5344CB8AC3E}">
        <p14:creationId xmlns:p14="http://schemas.microsoft.com/office/powerpoint/2010/main" val="23837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8534400" cy="1507067"/>
          </a:xfrm>
        </p:spPr>
        <p:txBody>
          <a:bodyPr/>
          <a:lstStyle/>
          <a:p>
            <a:r>
              <a:rPr lang="es-ES" dirty="0"/>
              <a:t>Para diezmar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D0BE4-6C75-49C5-314C-D90EF3F6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/>
          <a:lstStyle/>
          <a:p>
            <a:r>
              <a:rPr lang="es-ES" dirty="0"/>
              <a:t>Se necesita </a:t>
            </a:r>
            <a:r>
              <a:rPr lang="es-ES" dirty="0" err="1"/>
              <a:t>noise-shaping</a:t>
            </a:r>
            <a:r>
              <a:rPr lang="es-ES" dirty="0"/>
              <a:t> del ruido introducido por el </a:t>
            </a:r>
            <a:r>
              <a:rPr lang="es-ES" dirty="0" err="1"/>
              <a:t>remuestreo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026476-32AF-4E56-310F-0BB68FD8ADC5}"/>
              </a:ext>
            </a:extLst>
          </p:cNvPr>
          <p:cNvSpPr txBox="1"/>
          <p:nvPr/>
        </p:nvSpPr>
        <p:spPr>
          <a:xfrm>
            <a:off x="475488" y="1909945"/>
            <a:ext cx="3895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Solución: Modulador sigma-delta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AEE59A4C-2708-6D95-08CF-5607AAA8C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3297" y="2556549"/>
            <a:ext cx="6488097" cy="187565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E266A68-5DA1-48DB-804A-27A49B61471B}"/>
              </a:ext>
            </a:extLst>
          </p:cNvPr>
          <p:cNvSpPr txBox="1"/>
          <p:nvPr/>
        </p:nvSpPr>
        <p:spPr>
          <a:xfrm>
            <a:off x="4224528" y="4782509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Out</a:t>
            </a:r>
            <a:r>
              <a:rPr lang="es-ES" dirty="0">
                <a:solidFill>
                  <a:schemeClr val="bg1"/>
                </a:solidFill>
              </a:rPr>
              <a:t>(z) = x(z)/z + E(z) – E(z)/z</a:t>
            </a:r>
          </a:p>
        </p:txBody>
      </p:sp>
    </p:spTree>
    <p:extLst>
      <p:ext uri="{BB962C8B-B14F-4D97-AF65-F5344CB8AC3E}">
        <p14:creationId xmlns:p14="http://schemas.microsoft.com/office/powerpoint/2010/main" val="196615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8534400" cy="1507067"/>
          </a:xfrm>
        </p:spPr>
        <p:txBody>
          <a:bodyPr/>
          <a:lstStyle/>
          <a:p>
            <a:r>
              <a:rPr lang="es-ES" dirty="0"/>
              <a:t>Algunos parámetros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026476-32AF-4E56-310F-0BB68FD8ADC5}"/>
              </a:ext>
            </a:extLst>
          </p:cNvPr>
          <p:cNvSpPr txBox="1"/>
          <p:nvPr/>
        </p:nvSpPr>
        <p:spPr>
          <a:xfrm>
            <a:off x="502920" y="1507067"/>
            <a:ext cx="5064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SPL (</a:t>
            </a:r>
            <a:r>
              <a:rPr lang="es-ES" dirty="0" err="1">
                <a:solidFill>
                  <a:schemeClr val="bg1"/>
                </a:solidFill>
              </a:rPr>
              <a:t>Sound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pressure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level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SNDR (</a:t>
            </a:r>
            <a:r>
              <a:rPr lang="es-ES" dirty="0" err="1">
                <a:solidFill>
                  <a:schemeClr val="bg1"/>
                </a:solidFill>
              </a:rPr>
              <a:t>Signal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noise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distortion</a:t>
            </a:r>
            <a:r>
              <a:rPr lang="es-ES" dirty="0">
                <a:solidFill>
                  <a:schemeClr val="bg1"/>
                </a:solidFill>
              </a:rPr>
              <a:t> ratio)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SQNR (</a:t>
            </a:r>
            <a:r>
              <a:rPr lang="es-ES" dirty="0" err="1">
                <a:solidFill>
                  <a:schemeClr val="bg1"/>
                </a:solidFill>
              </a:rPr>
              <a:t>Signal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quantization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noise</a:t>
            </a:r>
            <a:r>
              <a:rPr lang="es-ES" dirty="0">
                <a:solidFill>
                  <a:schemeClr val="bg1"/>
                </a:solidFill>
              </a:rPr>
              <a:t> ratio)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Rango dinámico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1C85FA2-FBD0-3093-B742-7073C6B3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1563" y="4161453"/>
            <a:ext cx="3881846" cy="21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4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8534400" cy="1507067"/>
          </a:xfrm>
        </p:spPr>
        <p:txBody>
          <a:bodyPr/>
          <a:lstStyle/>
          <a:p>
            <a:r>
              <a:rPr lang="es-ES" dirty="0"/>
              <a:t>El problema del rango dinámico</a:t>
            </a:r>
          </a:p>
        </p:txBody>
      </p:sp>
      <p:pic>
        <p:nvPicPr>
          <p:cNvPr id="7" name="Image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1C85FA2-FBD0-3093-B742-7073C6B3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0779" y="3109893"/>
            <a:ext cx="3881846" cy="21359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distorsión del VCO establece un límite, que a veces no es suficiente</a:t>
            </a:r>
          </a:p>
        </p:txBody>
      </p:sp>
    </p:spTree>
    <p:extLst>
      <p:ext uri="{BB962C8B-B14F-4D97-AF65-F5344CB8AC3E}">
        <p14:creationId xmlns:p14="http://schemas.microsoft.com/office/powerpoint/2010/main" val="22572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ED33871-B27C-AB30-8691-E5EDE75048CD}"/>
              </a:ext>
            </a:extLst>
          </p:cNvPr>
          <p:cNvSpPr/>
          <p:nvPr/>
        </p:nvSpPr>
        <p:spPr>
          <a:xfrm>
            <a:off x="6574068" y="2684293"/>
            <a:ext cx="4252428" cy="2638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combinando varios convertidores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Cada convertidor tiene un VCO con una ganancia y distorsión distintas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2D5F1E3-D908-0312-0B6F-C8FFBCE7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8457" y="2684293"/>
            <a:ext cx="4886325" cy="2638425"/>
          </a:xfrm>
          <a:prstGeom prst="rect">
            <a:avLst/>
          </a:prstGeom>
        </p:spPr>
      </p:pic>
      <p:pic>
        <p:nvPicPr>
          <p:cNvPr id="5" name="Gráfico 2">
            <a:extLst>
              <a:ext uri="{FF2B5EF4-FFF2-40B4-BE49-F238E27FC236}">
                <a16:creationId xmlns:a16="http://schemas.microsoft.com/office/drawing/2014/main" id="{32E3217E-BD4A-4BAB-AED9-52DBC75E2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674" y="2992876"/>
            <a:ext cx="38766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combinando varios convertidores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¿Cómo combinar? Ajuste digital de ganancia tras el muestreo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2D5F1E3-D908-0312-0B6F-C8FFBCE7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8457" y="2684293"/>
            <a:ext cx="4886325" cy="2638425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36D72F1-5898-85AD-0D71-F5F8ECDB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27459" y="2684293"/>
            <a:ext cx="4838700" cy="259969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56D3849-0D6D-9029-A67B-C7E37545D0CD}"/>
              </a:ext>
            </a:extLst>
          </p:cNvPr>
          <p:cNvCxnSpPr>
            <a:cxnSpLocks/>
          </p:cNvCxnSpPr>
          <p:nvPr/>
        </p:nvCxnSpPr>
        <p:spPr>
          <a:xfrm>
            <a:off x="5897880" y="4087069"/>
            <a:ext cx="929640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2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combinando varios convertidores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Diagrama de bloques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1C9ED462-5D29-4A1E-2175-50A526F7E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194" y="1836907"/>
            <a:ext cx="7567611" cy="444966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2BAA6E9-AD9D-8721-D3FF-0351113B9CCB}"/>
              </a:ext>
            </a:extLst>
          </p:cNvPr>
          <p:cNvCxnSpPr>
            <a:cxnSpLocks/>
          </p:cNvCxnSpPr>
          <p:nvPr/>
        </p:nvCxnSpPr>
        <p:spPr>
          <a:xfrm>
            <a:off x="2312194" y="4251960"/>
            <a:ext cx="766908" cy="534644"/>
          </a:xfrm>
          <a:prstGeom prst="straightConnector1">
            <a:avLst/>
          </a:prstGeom>
          <a:ln w="381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1D1485-D166-7A37-A6BB-444F28CD4434}"/>
              </a:ext>
            </a:extLst>
          </p:cNvPr>
          <p:cNvSpPr txBox="1"/>
          <p:nvPr/>
        </p:nvSpPr>
        <p:spPr>
          <a:xfrm>
            <a:off x="1310737" y="380146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4x </a:t>
            </a:r>
            <a:r>
              <a:rPr lang="es-ES" dirty="0" err="1"/>
              <a:t>analog</a:t>
            </a:r>
            <a:r>
              <a:rPr lang="es-ES" dirty="0"/>
              <a:t> </a:t>
            </a:r>
            <a:r>
              <a:rPr lang="es-ES" dirty="0" err="1"/>
              <a:t>gain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D3F696A-A81B-2B27-0A24-2DAC70DF2242}"/>
              </a:ext>
            </a:extLst>
          </p:cNvPr>
          <p:cNvCxnSpPr>
            <a:cxnSpLocks/>
          </p:cNvCxnSpPr>
          <p:nvPr/>
        </p:nvCxnSpPr>
        <p:spPr>
          <a:xfrm flipH="1">
            <a:off x="8238744" y="2077939"/>
            <a:ext cx="732236" cy="720125"/>
          </a:xfrm>
          <a:prstGeom prst="straightConnector1">
            <a:avLst/>
          </a:prstGeom>
          <a:ln w="381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03F0D5-83A7-BF44-4370-C323B8EE5C33}"/>
              </a:ext>
            </a:extLst>
          </p:cNvPr>
          <p:cNvSpPr txBox="1"/>
          <p:nvPr/>
        </p:nvSpPr>
        <p:spPr>
          <a:xfrm>
            <a:off x="8226586" y="1588091"/>
            <a:ext cx="18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4x digital </a:t>
            </a:r>
            <a:r>
              <a:rPr lang="es-ES" dirty="0" err="1"/>
              <a:t>gain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82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combinando varios convertidores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Frecuencias de muestreo, número de bits, SQNR, y demás consideraciones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DE3723-B724-31DB-3075-965ADFDD28C5}"/>
              </a:ext>
            </a:extLst>
          </p:cNvPr>
          <p:cNvSpPr txBox="1"/>
          <p:nvPr/>
        </p:nvSpPr>
        <p:spPr>
          <a:xfrm>
            <a:off x="671804" y="2640563"/>
            <a:ext cx="5551714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ptos" panose="020B0004020202020204" pitchFamily="34" charset="0"/>
              <a:buChar char="-"/>
            </a:pP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Frecuencia de muestreo final: 3.072 MHz</a:t>
            </a:r>
          </a:p>
          <a:p>
            <a:pPr marL="342900" lvl="0" indent="-342900" algn="just">
              <a:lnSpc>
                <a:spcPct val="150000"/>
              </a:lnSpc>
              <a:buFont typeface="Aptos" panose="020B0004020202020204" pitchFamily="34" charset="0"/>
              <a:buChar char="-"/>
            </a:pP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Frecuencia del oscilador: 6 MHz</a:t>
            </a:r>
          </a:p>
          <a:p>
            <a:pPr marL="342900" lvl="0" indent="-342900" algn="just">
              <a:lnSpc>
                <a:spcPct val="150000"/>
              </a:lnSpc>
              <a:buFont typeface="Aptos" panose="020B0004020202020204" pitchFamily="34" charset="0"/>
              <a:buChar char="-"/>
            </a:pP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Frecuencia de muestreo inicial: 24 MHz</a:t>
            </a:r>
          </a:p>
          <a:p>
            <a:pPr marL="342900" lvl="0" indent="-342900" algn="just">
              <a:lnSpc>
                <a:spcPct val="150000"/>
              </a:lnSpc>
              <a:buFont typeface="Aptos" panose="020B0004020202020204" pitchFamily="34" charset="0"/>
              <a:buChar char="-"/>
            </a:pP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Numero de bits del contador: 9</a:t>
            </a:r>
          </a:p>
          <a:p>
            <a:pPr marL="342900" lvl="0" indent="-342900" algn="just">
              <a:lnSpc>
                <a:spcPct val="150000"/>
              </a:lnSpc>
              <a:buFont typeface="Aptos" panose="020B0004020202020204" pitchFamily="34" charset="0"/>
              <a:buChar char="-"/>
            </a:pP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Numero de bits del noise-shaper: 12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Número de bits de salida del sistema: 11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148FDC43-5448-C273-EC18-903DB5E81643}"/>
              </a:ext>
            </a:extLst>
          </p:cNvPr>
          <p:cNvSpPr/>
          <p:nvPr/>
        </p:nvSpPr>
        <p:spPr>
          <a:xfrm>
            <a:off x="5577840" y="2881398"/>
            <a:ext cx="283464" cy="2139696"/>
          </a:xfrm>
          <a:prstGeom prst="rightBrace">
            <a:avLst>
              <a:gd name="adj1" fmla="val 8333"/>
              <a:gd name="adj2" fmla="val 51282"/>
            </a:avLst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5AFCE8-5A6A-A0E2-56BD-BED3731ACF04}"/>
              </a:ext>
            </a:extLst>
          </p:cNvPr>
          <p:cNvSpPr txBox="1"/>
          <p:nvPr/>
        </p:nvSpPr>
        <p:spPr>
          <a:xfrm>
            <a:off x="6011957" y="3768528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Buen compromiso entre área, consumo y SQNR</a:t>
            </a:r>
          </a:p>
        </p:txBody>
      </p:sp>
    </p:spTree>
    <p:extLst>
      <p:ext uri="{BB962C8B-B14F-4D97-AF65-F5344CB8AC3E}">
        <p14:creationId xmlns:p14="http://schemas.microsoft.com/office/powerpoint/2010/main" val="226547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combinando varios convertidores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Salidas de cada canal (simulación en Matlab)</a:t>
            </a:r>
          </a:p>
        </p:txBody>
      </p:sp>
      <p:pic>
        <p:nvPicPr>
          <p:cNvPr id="4" name="Image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1F39D2F-B9AC-86E5-D550-1C8A048D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7924" y="3158557"/>
            <a:ext cx="4888435" cy="2370004"/>
          </a:xfrm>
          <a:prstGeom prst="rect">
            <a:avLst/>
          </a:prstGeom>
        </p:spPr>
      </p:pic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2E0690FA-8C52-1731-E817-B278FBE7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47" y="2222086"/>
            <a:ext cx="477774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COMO COMBINAR LAS SALIDAS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Hace falta generar α</a:t>
            </a:r>
            <a:r>
              <a:rPr lang="es-ES" b="1" dirty="0"/>
              <a:t>, </a:t>
            </a:r>
            <a:r>
              <a:rPr lang="es-ES" dirty="0"/>
              <a:t>β, δ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FA2E1AF-869E-43FC-1DFB-741201B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4771" y="1836907"/>
            <a:ext cx="7382458" cy="44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¿REDES NEURONALES?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92AD1F9-CE2A-3756-421C-27D73E2B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182" y="2252662"/>
            <a:ext cx="8667750" cy="2352675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C4EF18B-220A-F5FC-99F2-35B1AA23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19" y="5440945"/>
            <a:ext cx="1956764" cy="55329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735F9A6-FEC0-4E03-2AB3-1F729821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Prueba de concepto</a:t>
            </a:r>
          </a:p>
        </p:txBody>
      </p:sp>
    </p:spTree>
    <p:extLst>
      <p:ext uri="{BB962C8B-B14F-4D97-AF65-F5344CB8AC3E}">
        <p14:creationId xmlns:p14="http://schemas.microsoft.com/office/powerpoint/2010/main" val="157103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15194-FB2B-24BD-EC7A-BDF8D2D5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4" y="180508"/>
            <a:ext cx="8534400" cy="1507067"/>
          </a:xfrm>
        </p:spPr>
        <p:txBody>
          <a:bodyPr/>
          <a:lstStyle/>
          <a:p>
            <a:r>
              <a:rPr lang="es-ES" dirty="0"/>
              <a:t>ADC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BA4DF-8475-A372-34A9-0CE16ECC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4" y="1261872"/>
            <a:ext cx="8534400" cy="634323"/>
          </a:xfrm>
        </p:spPr>
        <p:txBody>
          <a:bodyPr/>
          <a:lstStyle/>
          <a:p>
            <a:pPr marL="0" indent="0">
              <a:buNone/>
            </a:pPr>
            <a:r>
              <a:rPr lang="es-ES" i="1" dirty="0" err="1"/>
              <a:t>Analog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digital </a:t>
            </a:r>
            <a:r>
              <a:rPr lang="es-ES" i="1" dirty="0" err="1"/>
              <a:t>Converter</a:t>
            </a:r>
            <a:endParaRPr lang="es-ES" i="1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EA03129-7166-368C-1140-F5BD9F26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2813" y="2977559"/>
            <a:ext cx="4306374" cy="14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¿REDES NEURONALES?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C4EF18B-220A-F5FC-99F2-35B1AA23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19" y="5440945"/>
            <a:ext cx="1956764" cy="55329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735F9A6-FEC0-4E03-2AB3-1F729821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Prueba de concepto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5B59C19-E57A-0DC5-4C80-E1129221F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2217" y="2423888"/>
            <a:ext cx="7307565" cy="26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9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¿REDES NEURONALES?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Resultados</a:t>
            </a:r>
          </a:p>
        </p:txBody>
      </p:sp>
      <p:pic>
        <p:nvPicPr>
          <p:cNvPr id="4" name="Image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A0FF297-D60E-C6D4-ACF9-8E4D77A2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8995" y="1269971"/>
            <a:ext cx="8136656" cy="53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9882947" cy="1507067"/>
          </a:xfrm>
        </p:spPr>
        <p:txBody>
          <a:bodyPr/>
          <a:lstStyle/>
          <a:p>
            <a:r>
              <a:rPr lang="es-ES" dirty="0"/>
              <a:t>Otras opciones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Combinación de caminos por estimación de potencia</a:t>
            </a:r>
          </a:p>
        </p:txBody>
      </p:sp>
      <p:pic>
        <p:nvPicPr>
          <p:cNvPr id="7" name="Gráfico 5">
            <a:extLst>
              <a:ext uri="{FF2B5EF4-FFF2-40B4-BE49-F238E27FC236}">
                <a16:creationId xmlns:a16="http://schemas.microsoft.com/office/drawing/2014/main" id="{5AC0CBC0-5117-2CC6-5E07-6A72CA3D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194" y="2464194"/>
            <a:ext cx="6709822" cy="359987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9953CA-65B9-EE5F-3904-F154A2070556}"/>
              </a:ext>
            </a:extLst>
          </p:cNvPr>
          <p:cNvSpPr txBox="1"/>
          <p:nvPr/>
        </p:nvSpPr>
        <p:spPr>
          <a:xfrm>
            <a:off x="7580376" y="4065858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Timeout</a:t>
            </a:r>
            <a:r>
              <a:rPr lang="es-ES" dirty="0"/>
              <a:t>  programable</a:t>
            </a:r>
          </a:p>
          <a:p>
            <a:r>
              <a:rPr lang="es-ES" dirty="0"/>
              <a:t>de 0.0025 s a 0.04 s</a:t>
            </a:r>
          </a:p>
        </p:txBody>
      </p:sp>
    </p:spTree>
    <p:extLst>
      <p:ext uri="{BB962C8B-B14F-4D97-AF65-F5344CB8AC3E}">
        <p14:creationId xmlns:p14="http://schemas.microsoft.com/office/powerpoint/2010/main" val="26649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Combinación por estimación de potencia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Algunas simulaciones</a:t>
            </a:r>
          </a:p>
        </p:txBody>
      </p:sp>
      <p:pic>
        <p:nvPicPr>
          <p:cNvPr id="4" name="Imagen 3" descr="A graph with lines and dots&#10;&#10;Description automatically generated">
            <a:extLst>
              <a:ext uri="{FF2B5EF4-FFF2-40B4-BE49-F238E27FC236}">
                <a16:creationId xmlns:a16="http://schemas.microsoft.com/office/drawing/2014/main" id="{BA6B2704-0981-5F68-54A9-277D1E4BC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61" y="1836907"/>
            <a:ext cx="8709476" cy="460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54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Combinación por estimación de potencia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Algunas simulaciones</a:t>
            </a:r>
          </a:p>
        </p:txBody>
      </p:sp>
      <p:pic>
        <p:nvPicPr>
          <p:cNvPr id="5" name="Imagen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3983859-3268-9306-2451-60C6DD39B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04" y="1981327"/>
            <a:ext cx="8322907" cy="4400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05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Combinación por estimación de potencia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Algunas simulaciones</a:t>
            </a:r>
          </a:p>
        </p:txBody>
      </p:sp>
      <p:pic>
        <p:nvPicPr>
          <p:cNvPr id="4" name="Imagen 3" descr="A graph with lines and dots&#10;&#10;Description automatically generated">
            <a:extLst>
              <a:ext uri="{FF2B5EF4-FFF2-40B4-BE49-F238E27FC236}">
                <a16:creationId xmlns:a16="http://schemas.microsoft.com/office/drawing/2014/main" id="{A4F41C66-8782-B122-AAB3-96640855B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34" y="1971324"/>
            <a:ext cx="8695332" cy="4596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07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Combinación por estimación de potencia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F309C-F675-F658-59D6-D9386157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>
            <a:normAutofit/>
          </a:bodyPr>
          <a:lstStyle/>
          <a:p>
            <a:r>
              <a:rPr lang="es-ES" dirty="0"/>
              <a:t>Algunas simulaciones</a:t>
            </a:r>
          </a:p>
        </p:txBody>
      </p:sp>
      <p:pic>
        <p:nvPicPr>
          <p:cNvPr id="5" name="Imagen 4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ABC7B299-7A49-D2D7-D641-BB4A2A915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84" y="2009662"/>
            <a:ext cx="8430040" cy="4456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19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Implementación a nivel lógico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B5D43A-DA68-F068-0365-60B59F02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895440"/>
            <a:ext cx="5872003" cy="1720144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8F3D10-1B94-9EEA-76FC-5CBF6AD06575}"/>
              </a:ext>
            </a:extLst>
          </p:cNvPr>
          <p:cNvCxnSpPr>
            <a:cxnSpLocks/>
          </p:cNvCxnSpPr>
          <p:nvPr/>
        </p:nvCxnSpPr>
        <p:spPr>
          <a:xfrm>
            <a:off x="7789193" y="4697994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A46D83-13A4-DC3C-0FFF-01670AF4DCFA}"/>
              </a:ext>
            </a:extLst>
          </p:cNvPr>
          <p:cNvSpPr txBox="1"/>
          <p:nvPr/>
        </p:nvSpPr>
        <p:spPr>
          <a:xfrm>
            <a:off x="7225962" y="4427519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35735998-7FBC-064C-7F08-0F0D1396E8D4}"/>
              </a:ext>
            </a:extLst>
          </p:cNvPr>
          <p:cNvSpPr/>
          <p:nvPr/>
        </p:nvSpPr>
        <p:spPr>
          <a:xfrm>
            <a:off x="6018247" y="4397320"/>
            <a:ext cx="5949756" cy="2275586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CC58D16-76A4-D462-2C82-2F02049828BB}"/>
              </a:ext>
            </a:extLst>
          </p:cNvPr>
          <p:cNvSpPr txBox="1">
            <a:spLocks/>
          </p:cNvSpPr>
          <p:nvPr/>
        </p:nvSpPr>
        <p:spPr>
          <a:xfrm>
            <a:off x="293471" y="1177226"/>
            <a:ext cx="8534400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Osciladores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AC671D5-515B-1589-9061-4643C2E00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5" y="4689129"/>
            <a:ext cx="3520655" cy="1373475"/>
          </a:xfrm>
          <a:prstGeom prst="rect">
            <a:avLst/>
          </a:prstGeom>
        </p:spPr>
      </p:pic>
      <p:pic>
        <p:nvPicPr>
          <p:cNvPr id="16" name="Image14">
            <a:extLst>
              <a:ext uri="{FF2B5EF4-FFF2-40B4-BE49-F238E27FC236}">
                <a16:creationId xmlns:a16="http://schemas.microsoft.com/office/drawing/2014/main" id="{3067347B-5D03-EEB0-3C94-F9C4A9A83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02055" y="2341461"/>
            <a:ext cx="6027938" cy="9767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E6DC693-37B6-FA4D-D6E1-45655514A2AB}"/>
              </a:ext>
            </a:extLst>
          </p:cNvPr>
          <p:cNvSpPr txBox="1"/>
          <p:nvPr/>
        </p:nvSpPr>
        <p:spPr>
          <a:xfrm>
            <a:off x="7275634" y="257221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¡Número de fases par!</a:t>
            </a:r>
          </a:p>
        </p:txBody>
      </p:sp>
    </p:spTree>
    <p:extLst>
      <p:ext uri="{BB962C8B-B14F-4D97-AF65-F5344CB8AC3E}">
        <p14:creationId xmlns:p14="http://schemas.microsoft.com/office/powerpoint/2010/main" val="323417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Implementación a nivel lógico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B5D43A-DA68-F068-0365-60B59F02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895440"/>
            <a:ext cx="5872003" cy="1720144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8F3D10-1B94-9EEA-76FC-5CBF6AD06575}"/>
              </a:ext>
            </a:extLst>
          </p:cNvPr>
          <p:cNvCxnSpPr>
            <a:cxnSpLocks/>
          </p:cNvCxnSpPr>
          <p:nvPr/>
        </p:nvCxnSpPr>
        <p:spPr>
          <a:xfrm>
            <a:off x="8827871" y="4913596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A46D83-13A4-DC3C-0FFF-01670AF4DCFA}"/>
              </a:ext>
            </a:extLst>
          </p:cNvPr>
          <p:cNvSpPr txBox="1"/>
          <p:nvPr/>
        </p:nvSpPr>
        <p:spPr>
          <a:xfrm>
            <a:off x="8264640" y="4643121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35735998-7FBC-064C-7F08-0F0D1396E8D4}"/>
              </a:ext>
            </a:extLst>
          </p:cNvPr>
          <p:cNvSpPr/>
          <p:nvPr/>
        </p:nvSpPr>
        <p:spPr>
          <a:xfrm>
            <a:off x="6018247" y="4397320"/>
            <a:ext cx="5949756" cy="2275586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CC58D16-76A4-D462-2C82-2F02049828BB}"/>
              </a:ext>
            </a:extLst>
          </p:cNvPr>
          <p:cNvSpPr txBox="1">
            <a:spLocks/>
          </p:cNvSpPr>
          <p:nvPr/>
        </p:nvSpPr>
        <p:spPr>
          <a:xfrm>
            <a:off x="293471" y="1177226"/>
            <a:ext cx="8534400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Contador (Gray)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F6668B4-E2EC-AFF3-C0DB-DCDB958B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69227"/>
              </p:ext>
            </p:extLst>
          </p:nvPr>
        </p:nvGraphicFramePr>
        <p:xfrm>
          <a:off x="392849" y="1741431"/>
          <a:ext cx="4039806" cy="5020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804">
                  <a:extLst>
                    <a:ext uri="{9D8B030D-6E8A-4147-A177-3AD203B41FA5}">
                      <a16:colId xmlns:a16="http://schemas.microsoft.com/office/drawing/2014/main" val="2714521222"/>
                    </a:ext>
                  </a:extLst>
                </a:gridCol>
                <a:gridCol w="268268">
                  <a:extLst>
                    <a:ext uri="{9D8B030D-6E8A-4147-A177-3AD203B41FA5}">
                      <a16:colId xmlns:a16="http://schemas.microsoft.com/office/drawing/2014/main" val="3989802359"/>
                    </a:ext>
                  </a:extLst>
                </a:gridCol>
                <a:gridCol w="268268">
                  <a:extLst>
                    <a:ext uri="{9D8B030D-6E8A-4147-A177-3AD203B41FA5}">
                      <a16:colId xmlns:a16="http://schemas.microsoft.com/office/drawing/2014/main" val="2532373759"/>
                    </a:ext>
                  </a:extLst>
                </a:gridCol>
                <a:gridCol w="268268">
                  <a:extLst>
                    <a:ext uri="{9D8B030D-6E8A-4147-A177-3AD203B41FA5}">
                      <a16:colId xmlns:a16="http://schemas.microsoft.com/office/drawing/2014/main" val="2208239402"/>
                    </a:ext>
                  </a:extLst>
                </a:gridCol>
                <a:gridCol w="268268">
                  <a:extLst>
                    <a:ext uri="{9D8B030D-6E8A-4147-A177-3AD203B41FA5}">
                      <a16:colId xmlns:a16="http://schemas.microsoft.com/office/drawing/2014/main" val="4052792701"/>
                    </a:ext>
                  </a:extLst>
                </a:gridCol>
                <a:gridCol w="268268">
                  <a:extLst>
                    <a:ext uri="{9D8B030D-6E8A-4147-A177-3AD203B41FA5}">
                      <a16:colId xmlns:a16="http://schemas.microsoft.com/office/drawing/2014/main" val="2176603821"/>
                    </a:ext>
                  </a:extLst>
                </a:gridCol>
                <a:gridCol w="946831">
                  <a:extLst>
                    <a:ext uri="{9D8B030D-6E8A-4147-A177-3AD203B41FA5}">
                      <a16:colId xmlns:a16="http://schemas.microsoft.com/office/drawing/2014/main" val="1727971371"/>
                    </a:ext>
                  </a:extLst>
                </a:gridCol>
                <a:gridCol w="946831">
                  <a:extLst>
                    <a:ext uri="{9D8B030D-6E8A-4147-A177-3AD203B41FA5}">
                      <a16:colId xmlns:a16="http://schemas.microsoft.com/office/drawing/2014/main" val="708065454"/>
                    </a:ext>
                  </a:extLst>
                </a:gridCol>
              </a:tblGrid>
              <a:tr h="267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Value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G4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G3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G2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G1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G0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ϕn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198201962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168489036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1149104684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2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2958540988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269338983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4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88877529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507362503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6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6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2904726315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7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7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2207175657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8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8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2337870498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148403494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1860868077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762800509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2458633335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13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13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147677514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14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 dirty="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14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694631537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634797944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16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4219612578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17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1681967584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18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2631902672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19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2081177767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599007621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006738385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22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6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1280048099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23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7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232889191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24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8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4247376620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909718823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26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4282134125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27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09549513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28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658519209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29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1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13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1104904847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30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14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3071976902"/>
                  </a:ext>
                </a:extLst>
              </a:tr>
              <a:tr h="135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31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B5E6A2"/>
                          </a:highlight>
                        </a:rPr>
                        <a:t>0</a:t>
                      </a:r>
                      <a:endParaRPr lang="es-ES" sz="900" kern="100">
                        <a:effectLst/>
                        <a:highlight>
                          <a:srgbClr val="B5E6A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endParaRPr lang="es-E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900" kern="0" dirty="0">
                          <a:effectLst/>
                        </a:rPr>
                        <a:t>15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38303" marR="38303" marT="0" marB="0" anchor="b"/>
                </a:tc>
                <a:extLst>
                  <a:ext uri="{0D108BD9-81ED-4DB2-BD59-A6C34878D82A}">
                    <a16:rowId xmlns:a16="http://schemas.microsoft.com/office/drawing/2014/main" val="8558419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4A373D6-86C7-377F-55AB-13E4CE2B853C}"/>
              </a:ext>
            </a:extLst>
          </p:cNvPr>
          <p:cNvSpPr txBox="1"/>
          <p:nvPr/>
        </p:nvSpPr>
        <p:spPr>
          <a:xfrm>
            <a:off x="5941315" y="1421952"/>
            <a:ext cx="610362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G0 = ϕ1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ϕ3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ϕ5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ϕ7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ϕ9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ϕ11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ϕ13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ϕ15</a:t>
            </a:r>
          </a:p>
          <a:p>
            <a:pPr algn="just">
              <a:spcAft>
                <a:spcPts val="800"/>
              </a:spcAft>
            </a:pP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G1 = ϕ2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ϕ6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ϕ10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ϕ14</a:t>
            </a:r>
          </a:p>
          <a:p>
            <a:pPr algn="just">
              <a:spcAft>
                <a:spcPts val="800"/>
              </a:spcAft>
            </a:pP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G2 = ϕ4 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⊕</a:t>
            </a: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ϕ12</a:t>
            </a:r>
          </a:p>
          <a:p>
            <a:pPr algn="just">
              <a:spcAft>
                <a:spcPts val="800"/>
              </a:spcAft>
            </a:pP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G3 = ϕ8</a:t>
            </a:r>
          </a:p>
          <a:p>
            <a:pPr algn="just">
              <a:spcAft>
                <a:spcPts val="800"/>
              </a:spcAft>
            </a:pPr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G4 = ϕ0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39CEDB-4055-C15E-92E1-D4AA67E4089B}"/>
              </a:ext>
            </a:extLst>
          </p:cNvPr>
          <p:cNvSpPr txBox="1"/>
          <p:nvPr/>
        </p:nvSpPr>
        <p:spPr>
          <a:xfrm>
            <a:off x="5941315" y="3577828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+-1 LSB de error como máximo </a:t>
            </a:r>
          </a:p>
        </p:txBody>
      </p:sp>
    </p:spTree>
    <p:extLst>
      <p:ext uri="{BB962C8B-B14F-4D97-AF65-F5344CB8AC3E}">
        <p14:creationId xmlns:p14="http://schemas.microsoft.com/office/powerpoint/2010/main" val="629287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Implementación a nivel lógico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B5D43A-DA68-F068-0365-60B59F02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895440"/>
            <a:ext cx="5872003" cy="1720144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8F3D10-1B94-9EEA-76FC-5CBF6AD06575}"/>
              </a:ext>
            </a:extLst>
          </p:cNvPr>
          <p:cNvCxnSpPr>
            <a:cxnSpLocks/>
          </p:cNvCxnSpPr>
          <p:nvPr/>
        </p:nvCxnSpPr>
        <p:spPr>
          <a:xfrm>
            <a:off x="9659975" y="4977788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A46D83-13A4-DC3C-0FFF-01670AF4DCFA}"/>
              </a:ext>
            </a:extLst>
          </p:cNvPr>
          <p:cNvSpPr txBox="1"/>
          <p:nvPr/>
        </p:nvSpPr>
        <p:spPr>
          <a:xfrm>
            <a:off x="9096744" y="4707313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35735998-7FBC-064C-7F08-0F0D1396E8D4}"/>
              </a:ext>
            </a:extLst>
          </p:cNvPr>
          <p:cNvSpPr/>
          <p:nvPr/>
        </p:nvSpPr>
        <p:spPr>
          <a:xfrm>
            <a:off x="6018247" y="4397320"/>
            <a:ext cx="5949756" cy="2275586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B0724566-AEBE-EBB0-3268-F3256B2AA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7415" y="2133905"/>
            <a:ext cx="5734050" cy="1933575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D3486A88-EF99-2955-B41F-3244A8872788}"/>
              </a:ext>
            </a:extLst>
          </p:cNvPr>
          <p:cNvSpPr txBox="1">
            <a:spLocks/>
          </p:cNvSpPr>
          <p:nvPr/>
        </p:nvSpPr>
        <p:spPr>
          <a:xfrm>
            <a:off x="293471" y="1177226"/>
            <a:ext cx="8534400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Muestreo + Conversión a binario</a:t>
            </a:r>
          </a:p>
        </p:txBody>
      </p:sp>
    </p:spTree>
    <p:extLst>
      <p:ext uri="{BB962C8B-B14F-4D97-AF65-F5344CB8AC3E}">
        <p14:creationId xmlns:p14="http://schemas.microsoft.com/office/powerpoint/2010/main" val="38743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20882-BA63-5A18-69BC-D9F3BE5D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68" y="78909"/>
            <a:ext cx="8534400" cy="1507067"/>
          </a:xfrm>
        </p:spPr>
        <p:txBody>
          <a:bodyPr/>
          <a:lstStyle/>
          <a:p>
            <a:r>
              <a:rPr lang="es-ES" dirty="0"/>
              <a:t>VCO - </a:t>
            </a:r>
            <a:r>
              <a:rPr lang="es-ES" dirty="0" err="1"/>
              <a:t>ADCs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283E5-41F8-D6A9-1079-E824AAC2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68" y="1060704"/>
            <a:ext cx="7408228" cy="912707"/>
          </a:xfrm>
        </p:spPr>
        <p:txBody>
          <a:bodyPr/>
          <a:lstStyle/>
          <a:p>
            <a:pPr marL="0" indent="0">
              <a:buNone/>
            </a:pPr>
            <a:r>
              <a:rPr lang="es-ES" i="1" dirty="0" err="1"/>
              <a:t>Voltage</a:t>
            </a:r>
            <a:r>
              <a:rPr lang="es-ES" i="1" dirty="0"/>
              <a:t> </a:t>
            </a:r>
            <a:r>
              <a:rPr lang="es-ES" i="1" dirty="0" err="1"/>
              <a:t>Controlled</a:t>
            </a:r>
            <a:r>
              <a:rPr lang="es-ES" i="1" dirty="0"/>
              <a:t> </a:t>
            </a:r>
            <a:r>
              <a:rPr lang="es-ES" i="1" dirty="0" err="1"/>
              <a:t>Oscillator</a:t>
            </a:r>
            <a:r>
              <a:rPr lang="es-ES" i="1" dirty="0"/>
              <a:t> </a:t>
            </a:r>
            <a:r>
              <a:rPr lang="es-ES" i="1" dirty="0" err="1"/>
              <a:t>Analog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Digital </a:t>
            </a:r>
            <a:r>
              <a:rPr lang="es-ES" i="1" dirty="0" err="1"/>
              <a:t>Converters</a:t>
            </a:r>
            <a:endParaRPr lang="es-ES" i="1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1753EC-0394-D74E-1A52-45F1E82F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8101" y="2955206"/>
            <a:ext cx="7415798" cy="11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67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Implementación a nivel lógico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B5D43A-DA68-F068-0365-60B59F02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895440"/>
            <a:ext cx="5872003" cy="1720144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8F3D10-1B94-9EEA-76FC-5CBF6AD06575}"/>
              </a:ext>
            </a:extLst>
          </p:cNvPr>
          <p:cNvCxnSpPr>
            <a:cxnSpLocks/>
          </p:cNvCxnSpPr>
          <p:nvPr/>
        </p:nvCxnSpPr>
        <p:spPr>
          <a:xfrm>
            <a:off x="9659975" y="4904305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A46D83-13A4-DC3C-0FFF-01670AF4DCFA}"/>
              </a:ext>
            </a:extLst>
          </p:cNvPr>
          <p:cNvSpPr txBox="1"/>
          <p:nvPr/>
        </p:nvSpPr>
        <p:spPr>
          <a:xfrm>
            <a:off x="9096744" y="4633830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35735998-7FBC-064C-7F08-0F0D1396E8D4}"/>
              </a:ext>
            </a:extLst>
          </p:cNvPr>
          <p:cNvSpPr/>
          <p:nvPr/>
        </p:nvSpPr>
        <p:spPr>
          <a:xfrm>
            <a:off x="6018247" y="4397320"/>
            <a:ext cx="5949756" cy="2275586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CC58D16-76A4-D462-2C82-2F02049828BB}"/>
              </a:ext>
            </a:extLst>
          </p:cNvPr>
          <p:cNvSpPr txBox="1">
            <a:spLocks/>
          </p:cNvSpPr>
          <p:nvPr/>
        </p:nvSpPr>
        <p:spPr>
          <a:xfrm>
            <a:off x="293471" y="1177226"/>
            <a:ext cx="8534400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Extensión a 9 bits del dato muestreado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D914D17-5267-FF4E-9AF0-2AF490F5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14" y="2214879"/>
            <a:ext cx="7886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Implementación a nivel lógico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B5D43A-DA68-F068-0365-60B59F02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895440"/>
            <a:ext cx="5872003" cy="1720144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8F3D10-1B94-9EEA-76FC-5CBF6AD06575}"/>
              </a:ext>
            </a:extLst>
          </p:cNvPr>
          <p:cNvCxnSpPr>
            <a:cxnSpLocks/>
          </p:cNvCxnSpPr>
          <p:nvPr/>
        </p:nvCxnSpPr>
        <p:spPr>
          <a:xfrm>
            <a:off x="11287607" y="5352361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A46D83-13A4-DC3C-0FFF-01670AF4DCFA}"/>
              </a:ext>
            </a:extLst>
          </p:cNvPr>
          <p:cNvSpPr txBox="1"/>
          <p:nvPr/>
        </p:nvSpPr>
        <p:spPr>
          <a:xfrm>
            <a:off x="10724376" y="5081886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35735998-7FBC-064C-7F08-0F0D1396E8D4}"/>
              </a:ext>
            </a:extLst>
          </p:cNvPr>
          <p:cNvSpPr/>
          <p:nvPr/>
        </p:nvSpPr>
        <p:spPr>
          <a:xfrm>
            <a:off x="6018247" y="4397320"/>
            <a:ext cx="5949756" cy="2275586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CC58D16-76A4-D462-2C82-2F02049828BB}"/>
              </a:ext>
            </a:extLst>
          </p:cNvPr>
          <p:cNvSpPr txBox="1">
            <a:spLocks/>
          </p:cNvSpPr>
          <p:nvPr/>
        </p:nvSpPr>
        <p:spPr>
          <a:xfrm>
            <a:off x="293471" y="1177226"/>
            <a:ext cx="8534400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Noise-Shaper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F0FED06-B405-C8E1-2E9A-E9B54AF98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33" y="2460680"/>
            <a:ext cx="9416248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4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4" y="0"/>
            <a:ext cx="10974629" cy="1507067"/>
          </a:xfrm>
        </p:spPr>
        <p:txBody>
          <a:bodyPr/>
          <a:lstStyle/>
          <a:p>
            <a:r>
              <a:rPr lang="es-ES" dirty="0"/>
              <a:t>Implementación a nivel lógico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B5D43A-DA68-F068-0365-60B59F02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895440"/>
            <a:ext cx="5872003" cy="1720144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8F3D10-1B94-9EEA-76FC-5CBF6AD06575}"/>
              </a:ext>
            </a:extLst>
          </p:cNvPr>
          <p:cNvCxnSpPr>
            <a:cxnSpLocks/>
          </p:cNvCxnSpPr>
          <p:nvPr/>
        </p:nvCxnSpPr>
        <p:spPr>
          <a:xfrm>
            <a:off x="11287607" y="5352361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A46D83-13A4-DC3C-0FFF-01670AF4DCFA}"/>
              </a:ext>
            </a:extLst>
          </p:cNvPr>
          <p:cNvSpPr txBox="1"/>
          <p:nvPr/>
        </p:nvSpPr>
        <p:spPr>
          <a:xfrm>
            <a:off x="10724376" y="5081886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35735998-7FBC-064C-7F08-0F0D1396E8D4}"/>
              </a:ext>
            </a:extLst>
          </p:cNvPr>
          <p:cNvSpPr/>
          <p:nvPr/>
        </p:nvSpPr>
        <p:spPr>
          <a:xfrm>
            <a:off x="6018247" y="4397320"/>
            <a:ext cx="5949756" cy="2275586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CC58D16-76A4-D462-2C82-2F02049828BB}"/>
              </a:ext>
            </a:extLst>
          </p:cNvPr>
          <p:cNvSpPr txBox="1">
            <a:spLocks/>
          </p:cNvSpPr>
          <p:nvPr/>
        </p:nvSpPr>
        <p:spPr>
          <a:xfrm>
            <a:off x="293471" y="1177226"/>
            <a:ext cx="8534400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Bloque de combinación </a:t>
            </a:r>
            <a:r>
              <a:rPr lang="es-ES"/>
              <a:t>de caminos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F0FED06-B405-C8E1-2E9A-E9B54AF98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33" y="2460680"/>
            <a:ext cx="9416248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4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20882-BA63-5A18-69BC-D9F3BE5D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68" y="78909"/>
            <a:ext cx="8534400" cy="1507067"/>
          </a:xfrm>
        </p:spPr>
        <p:txBody>
          <a:bodyPr/>
          <a:lstStyle/>
          <a:p>
            <a:r>
              <a:rPr lang="es-ES" dirty="0"/>
              <a:t>Ventajas e inconvenientes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22A207-60C2-6157-F63F-E2E7C13385ED}"/>
              </a:ext>
            </a:extLst>
          </p:cNvPr>
          <p:cNvSpPr txBox="1">
            <a:spLocks/>
          </p:cNvSpPr>
          <p:nvPr/>
        </p:nvSpPr>
        <p:spPr>
          <a:xfrm>
            <a:off x="333692" y="1973411"/>
            <a:ext cx="8534400" cy="322613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EB5E42-0215-8BE6-E699-B340580D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68" y="566928"/>
            <a:ext cx="7408228" cy="3226139"/>
          </a:xfrm>
        </p:spPr>
        <p:txBody>
          <a:bodyPr>
            <a:norm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Circuitos casi completamente digitales</a:t>
            </a:r>
          </a:p>
          <a:p>
            <a:r>
              <a:rPr lang="es-ES" i="1" dirty="0">
                <a:solidFill>
                  <a:schemeClr val="bg1"/>
                </a:solidFill>
              </a:rPr>
              <a:t>Área muy pequeña</a:t>
            </a:r>
          </a:p>
          <a:p>
            <a:r>
              <a:rPr lang="es-ES" i="1" dirty="0">
                <a:solidFill>
                  <a:schemeClr val="bg1"/>
                </a:solidFill>
              </a:rPr>
              <a:t>Bajo consumo</a:t>
            </a:r>
          </a:p>
          <a:p>
            <a:r>
              <a:rPr lang="es-ES" i="1" dirty="0">
                <a:solidFill>
                  <a:schemeClr val="bg1"/>
                </a:solidFill>
              </a:rPr>
              <a:t>Alta SNR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6E93A1B-AE90-8651-3E32-0BBFC038EA6E}"/>
              </a:ext>
            </a:extLst>
          </p:cNvPr>
          <p:cNvSpPr txBox="1">
            <a:spLocks/>
          </p:cNvSpPr>
          <p:nvPr/>
        </p:nvSpPr>
        <p:spPr>
          <a:xfrm>
            <a:off x="6096000" y="3286421"/>
            <a:ext cx="7408228" cy="3226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>
                <a:solidFill>
                  <a:schemeClr val="bg1"/>
                </a:solidFill>
              </a:rPr>
              <a:t>Distorsión del VCO</a:t>
            </a:r>
          </a:p>
          <a:p>
            <a:r>
              <a:rPr lang="es-ES" i="1" dirty="0">
                <a:solidFill>
                  <a:schemeClr val="bg1"/>
                </a:solidFill>
              </a:rPr>
              <a:t>Dificultad de extensión del rango dinámico</a:t>
            </a:r>
          </a:p>
          <a:p>
            <a:r>
              <a:rPr lang="es-ES" i="1" dirty="0" err="1">
                <a:solidFill>
                  <a:schemeClr val="bg1"/>
                </a:solidFill>
              </a:rPr>
              <a:t>Sobremuestreo</a:t>
            </a:r>
            <a:r>
              <a:rPr lang="es-ES" i="1" dirty="0">
                <a:solidFill>
                  <a:schemeClr val="bg1"/>
                </a:solidFill>
              </a:rPr>
              <a:t> (baja frecuencia)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2053E47-47AB-1727-06DD-CEBBEB6180EC}"/>
              </a:ext>
            </a:extLst>
          </p:cNvPr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2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8534400" cy="1507067"/>
          </a:xfrm>
        </p:spPr>
        <p:txBody>
          <a:bodyPr/>
          <a:lstStyle/>
          <a:p>
            <a:r>
              <a:rPr lang="es-ES" dirty="0"/>
              <a:t>¿Cómo se implementan?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D0BE4-6C75-49C5-314C-D90EF3F6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/>
          <a:lstStyle/>
          <a:p>
            <a:r>
              <a:rPr lang="es-ES" dirty="0"/>
              <a:t>Bloques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37A2A61-EC65-F8CA-297F-55A384EE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74" y="1927541"/>
            <a:ext cx="8143871" cy="8790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FB528B-3574-32A9-18B4-FDC4F1AF4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11579" y="3429000"/>
            <a:ext cx="4059066" cy="3046033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A75B1EE-5FDC-F020-FD6F-998794563061}"/>
              </a:ext>
            </a:extLst>
          </p:cNvPr>
          <p:cNvSpPr txBox="1">
            <a:spLocks/>
          </p:cNvSpPr>
          <p:nvPr/>
        </p:nvSpPr>
        <p:spPr>
          <a:xfrm>
            <a:off x="4470643" y="4755020"/>
            <a:ext cx="4130811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Noise-Shaping</a:t>
            </a:r>
            <a:r>
              <a:rPr lang="es-ES" dirty="0">
                <a:solidFill>
                  <a:schemeClr val="bg1"/>
                </a:solidFill>
              </a:rPr>
              <a:t> de primer orden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de forma inherente!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580CE8D-61A0-64A1-9AFB-C09A3FF86EDF}"/>
              </a:ext>
            </a:extLst>
          </p:cNvPr>
          <p:cNvSpPr txBox="1">
            <a:spLocks/>
          </p:cNvSpPr>
          <p:nvPr/>
        </p:nvSpPr>
        <p:spPr>
          <a:xfrm>
            <a:off x="4470642" y="3694688"/>
            <a:ext cx="4130811" cy="659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Out(z)= K· V(z)+ E(z) -  E(z)/z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5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8534400" cy="1507067"/>
          </a:xfrm>
        </p:spPr>
        <p:txBody>
          <a:bodyPr/>
          <a:lstStyle/>
          <a:p>
            <a:r>
              <a:rPr lang="es-ES" dirty="0"/>
              <a:t>¿Cómo se implementan?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D0BE4-6C75-49C5-314C-D90EF3F6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/>
          <a:lstStyle/>
          <a:p>
            <a:r>
              <a:rPr lang="es-ES" dirty="0"/>
              <a:t>VCO (Oscilador en anillo)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58DE0A7-7113-610D-F678-B27989E8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483" y="2116677"/>
            <a:ext cx="6382219" cy="11352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31EED6-511E-D3DC-4282-06583337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04889" y="2807049"/>
            <a:ext cx="2117272" cy="2893605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4EE5954-E43D-A330-E18B-98E3505AB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74594" y="3697119"/>
            <a:ext cx="4217670" cy="264795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D06F679-A2CA-C630-23A1-76387BAB0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6701" y="698513"/>
            <a:ext cx="4239283" cy="45757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55D742-68E2-DD5A-4617-63CA67A8BDA1}"/>
              </a:ext>
            </a:extLst>
          </p:cNvPr>
          <p:cNvCxnSpPr>
            <a:cxnSpLocks/>
          </p:cNvCxnSpPr>
          <p:nvPr/>
        </p:nvCxnSpPr>
        <p:spPr>
          <a:xfrm>
            <a:off x="8190411" y="476714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358581-C4E7-78BA-693A-367FAE250602}"/>
              </a:ext>
            </a:extLst>
          </p:cNvPr>
          <p:cNvSpPr txBox="1"/>
          <p:nvPr/>
        </p:nvSpPr>
        <p:spPr>
          <a:xfrm>
            <a:off x="7633489" y="215426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BF74B8F7-B417-AAC1-9B4D-C756E9B66DA3}"/>
              </a:ext>
            </a:extLst>
          </p:cNvPr>
          <p:cNvSpPr/>
          <p:nvPr/>
        </p:nvSpPr>
        <p:spPr>
          <a:xfrm>
            <a:off x="7022592" y="128017"/>
            <a:ext cx="4562856" cy="1252728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1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6473717" cy="1507067"/>
          </a:xfrm>
        </p:spPr>
        <p:txBody>
          <a:bodyPr/>
          <a:lstStyle/>
          <a:p>
            <a:r>
              <a:rPr lang="es-ES" dirty="0"/>
              <a:t>¿Cómo se implementan?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D0BE4-6C75-49C5-314C-D90EF3F6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4497985" cy="659681"/>
          </a:xfrm>
        </p:spPr>
        <p:txBody>
          <a:bodyPr/>
          <a:lstStyle/>
          <a:p>
            <a:r>
              <a:rPr lang="es-ES" dirty="0"/>
              <a:t>Hay que muestrear la fase…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58DE0A7-7113-610D-F678-B27989E8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73" y="3309141"/>
            <a:ext cx="6382219" cy="11352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31EED6-511E-D3DC-4282-06583337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46701" y="2556276"/>
            <a:ext cx="2117272" cy="289360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D06F679-A2CA-C630-23A1-76387BAB0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6701" y="698513"/>
            <a:ext cx="4239283" cy="45757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55D742-68E2-DD5A-4617-63CA67A8BDA1}"/>
              </a:ext>
            </a:extLst>
          </p:cNvPr>
          <p:cNvCxnSpPr>
            <a:cxnSpLocks/>
          </p:cNvCxnSpPr>
          <p:nvPr/>
        </p:nvCxnSpPr>
        <p:spPr>
          <a:xfrm>
            <a:off x="9168819" y="457486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358581-C4E7-78BA-693A-367FAE250602}"/>
              </a:ext>
            </a:extLst>
          </p:cNvPr>
          <p:cNvSpPr txBox="1"/>
          <p:nvPr/>
        </p:nvSpPr>
        <p:spPr>
          <a:xfrm>
            <a:off x="8611897" y="196198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BF74B8F7-B417-AAC1-9B4D-C756E9B66DA3}"/>
              </a:ext>
            </a:extLst>
          </p:cNvPr>
          <p:cNvSpPr/>
          <p:nvPr/>
        </p:nvSpPr>
        <p:spPr>
          <a:xfrm>
            <a:off x="7022592" y="128017"/>
            <a:ext cx="4562856" cy="1252728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23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8534400" cy="1507067"/>
          </a:xfrm>
        </p:spPr>
        <p:txBody>
          <a:bodyPr/>
          <a:lstStyle/>
          <a:p>
            <a:r>
              <a:rPr lang="es-ES" dirty="0"/>
              <a:t>¿Cómo se implementan?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D0BE4-6C75-49C5-314C-D90EF3F6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/>
          <a:lstStyle/>
          <a:p>
            <a:r>
              <a:rPr lang="es-ES" dirty="0"/>
              <a:t>Hay que muestrear la fase…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3EBEC2-EBB1-B613-B347-9FC6734A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938" y="2525320"/>
            <a:ext cx="5010150" cy="282892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C6B32A2-7A3F-24ED-17A1-3D6607F8E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701" y="698513"/>
            <a:ext cx="4239283" cy="45757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89BB64C-73F9-0EE2-6D64-74D3C02ADD99}"/>
              </a:ext>
            </a:extLst>
          </p:cNvPr>
          <p:cNvCxnSpPr>
            <a:cxnSpLocks/>
          </p:cNvCxnSpPr>
          <p:nvPr/>
        </p:nvCxnSpPr>
        <p:spPr>
          <a:xfrm>
            <a:off x="9168819" y="457486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5A5768-3162-FE66-3953-FC522E13F559}"/>
              </a:ext>
            </a:extLst>
          </p:cNvPr>
          <p:cNvSpPr txBox="1"/>
          <p:nvPr/>
        </p:nvSpPr>
        <p:spPr>
          <a:xfrm>
            <a:off x="8611897" y="196198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BAB00FFF-472B-0E76-959B-34744C074808}"/>
              </a:ext>
            </a:extLst>
          </p:cNvPr>
          <p:cNvSpPr/>
          <p:nvPr/>
        </p:nvSpPr>
        <p:spPr>
          <a:xfrm>
            <a:off x="7022592" y="128017"/>
            <a:ext cx="4562856" cy="1252728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59EB965-4DE6-80E5-30C5-1803E2036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13757" y="2429954"/>
            <a:ext cx="2117272" cy="2893605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BE35A39-506C-05C4-23E7-50E39717D308}"/>
              </a:ext>
            </a:extLst>
          </p:cNvPr>
          <p:cNvCxnSpPr>
            <a:cxnSpLocks/>
          </p:cNvCxnSpPr>
          <p:nvPr/>
        </p:nvCxnSpPr>
        <p:spPr>
          <a:xfrm>
            <a:off x="3081528" y="4516837"/>
            <a:ext cx="3877056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4F357F1-AAF5-995D-9A87-CE07B5979DA9}"/>
              </a:ext>
            </a:extLst>
          </p:cNvPr>
          <p:cNvSpPr txBox="1"/>
          <p:nvPr/>
        </p:nvSpPr>
        <p:spPr>
          <a:xfrm>
            <a:off x="3751366" y="4707914"/>
            <a:ext cx="253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La paridad cambia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en cada estado!</a:t>
            </a:r>
          </a:p>
        </p:txBody>
      </p:sp>
    </p:spTree>
    <p:extLst>
      <p:ext uri="{BB962C8B-B14F-4D97-AF65-F5344CB8AC3E}">
        <p14:creationId xmlns:p14="http://schemas.microsoft.com/office/powerpoint/2010/main" val="386981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936-2E99-98FD-0E99-14C1AA01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5" y="0"/>
            <a:ext cx="8534400" cy="1507067"/>
          </a:xfrm>
        </p:spPr>
        <p:txBody>
          <a:bodyPr/>
          <a:lstStyle/>
          <a:p>
            <a:r>
              <a:rPr lang="es-ES" dirty="0"/>
              <a:t>¿Cómo se implementan?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D0BE4-6C75-49C5-314C-D90EF3F6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1" y="1177226"/>
            <a:ext cx="8534400" cy="659681"/>
          </a:xfrm>
        </p:spPr>
        <p:txBody>
          <a:bodyPr/>
          <a:lstStyle/>
          <a:p>
            <a:r>
              <a:rPr lang="es-ES" dirty="0"/>
              <a:t>Ya tenemos un número digital, pero…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C6B32A2-7A3F-24ED-17A1-3D6607F8E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701" y="698513"/>
            <a:ext cx="4239283" cy="45757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89BB64C-73F9-0EE2-6D64-74D3C02ADD99}"/>
              </a:ext>
            </a:extLst>
          </p:cNvPr>
          <p:cNvCxnSpPr>
            <a:cxnSpLocks/>
          </p:cNvCxnSpPr>
          <p:nvPr/>
        </p:nvCxnSpPr>
        <p:spPr>
          <a:xfrm>
            <a:off x="10275243" y="450821"/>
            <a:ext cx="0" cy="221799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5A5768-3162-FE66-3953-FC522E13F559}"/>
              </a:ext>
            </a:extLst>
          </p:cNvPr>
          <p:cNvSpPr txBox="1"/>
          <p:nvPr/>
        </p:nvSpPr>
        <p:spPr>
          <a:xfrm>
            <a:off x="9718321" y="189533"/>
            <a:ext cx="11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6"/>
                </a:solidFill>
              </a:rPr>
              <a:t>Estamos aquí</a:t>
            </a: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BAB00FFF-472B-0E76-959B-34744C074808}"/>
              </a:ext>
            </a:extLst>
          </p:cNvPr>
          <p:cNvSpPr/>
          <p:nvPr/>
        </p:nvSpPr>
        <p:spPr>
          <a:xfrm>
            <a:off x="7022592" y="128017"/>
            <a:ext cx="4562856" cy="1252728"/>
          </a:xfrm>
          <a:prstGeom prst="round2DiagRect">
            <a:avLst>
              <a:gd name="adj1" fmla="val 0"/>
              <a:gd name="adj2" fmla="val 2558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026476-32AF-4E56-310F-0BB68FD8ADC5}"/>
              </a:ext>
            </a:extLst>
          </p:cNvPr>
          <p:cNvSpPr txBox="1"/>
          <p:nvPr/>
        </p:nvSpPr>
        <p:spPr>
          <a:xfrm>
            <a:off x="475488" y="1909945"/>
            <a:ext cx="8462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Lo que representa este número es la fase, no algo proporcional al voltaje.</a:t>
            </a:r>
          </a:p>
          <a:p>
            <a:r>
              <a:rPr lang="es-ES" dirty="0">
                <a:solidFill>
                  <a:schemeClr val="bg1"/>
                </a:solidFill>
              </a:rPr>
              <a:t>¿Solución? La primera diferencia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CC2E4C-5EF2-526C-DD38-3597D97D9CF0}"/>
              </a:ext>
            </a:extLst>
          </p:cNvPr>
          <p:cNvSpPr txBox="1"/>
          <p:nvPr/>
        </p:nvSpPr>
        <p:spPr>
          <a:xfrm>
            <a:off x="2350008" y="3766904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s-ES" dirty="0"/>
              <a:t>(t) = </a:t>
            </a:r>
            <a:r>
              <a:rPr lang="es-ES" b="1" dirty="0"/>
              <a:t>∫ </a:t>
            </a:r>
            <a:r>
              <a:rPr lang="es-ES" dirty="0"/>
              <a:t>F(t)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BC5624-6F79-7FF3-A39B-4725EDD0E249}"/>
              </a:ext>
            </a:extLst>
          </p:cNvPr>
          <p:cNvSpPr txBox="1"/>
          <p:nvPr/>
        </p:nvSpPr>
        <p:spPr>
          <a:xfrm>
            <a:off x="2350008" y="3300398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F(t) = K · V(t)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1D26E2-94C2-2281-B9D7-298A71CE8F4F}"/>
              </a:ext>
            </a:extLst>
          </p:cNvPr>
          <p:cNvSpPr txBox="1"/>
          <p:nvPr/>
        </p:nvSpPr>
        <p:spPr>
          <a:xfrm>
            <a:off x="2350008" y="4268879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s-ES" dirty="0"/>
              <a:t>(n) – </a:t>
            </a:r>
            <a:r>
              <a:rPr lang="el-GR" dirty="0"/>
              <a:t>Φ</a:t>
            </a:r>
            <a:r>
              <a:rPr lang="es-ES" dirty="0"/>
              <a:t>(n-1) ≈</a:t>
            </a:r>
            <a:r>
              <a:rPr lang="es-ES" b="1" dirty="0"/>
              <a:t> </a:t>
            </a:r>
            <a:r>
              <a:rPr lang="el-GR" dirty="0"/>
              <a:t>Φ</a:t>
            </a:r>
            <a:r>
              <a:rPr lang="es-ES" dirty="0"/>
              <a:t>’(n)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FC120C-C045-2332-F3F0-B34CA180071C}"/>
              </a:ext>
            </a:extLst>
          </p:cNvPr>
          <p:cNvSpPr txBox="1"/>
          <p:nvPr/>
        </p:nvSpPr>
        <p:spPr>
          <a:xfrm>
            <a:off x="2350008" y="4770854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s-ES" dirty="0"/>
              <a:t>’(n) ≈ K · V(n) 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C83CD7FF-98BA-386B-2971-5121239594EF}"/>
              </a:ext>
            </a:extLst>
          </p:cNvPr>
          <p:cNvSpPr/>
          <p:nvPr/>
        </p:nvSpPr>
        <p:spPr>
          <a:xfrm>
            <a:off x="5184648" y="3201600"/>
            <a:ext cx="283464" cy="2139696"/>
          </a:xfrm>
          <a:prstGeom prst="rightBrace">
            <a:avLst>
              <a:gd name="adj1" fmla="val 8333"/>
              <a:gd name="adj2" fmla="val 51282"/>
            </a:avLst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058CFAF-834D-8F74-56BC-F8B7726E9B51}"/>
              </a:ext>
            </a:extLst>
          </p:cNvPr>
          <p:cNvSpPr txBox="1"/>
          <p:nvPr/>
        </p:nvSpPr>
        <p:spPr>
          <a:xfrm>
            <a:off x="5715000" y="395157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Intuitivamente.</a:t>
            </a:r>
          </a:p>
          <a:p>
            <a:r>
              <a:rPr lang="es-ES" dirty="0">
                <a:solidFill>
                  <a:schemeClr val="bg1"/>
                </a:solidFill>
              </a:rPr>
              <a:t>Ecuaciones de verdad en la memoria</a:t>
            </a:r>
          </a:p>
        </p:txBody>
      </p:sp>
    </p:spTree>
    <p:extLst>
      <p:ext uri="{BB962C8B-B14F-4D97-AF65-F5344CB8AC3E}">
        <p14:creationId xmlns:p14="http://schemas.microsoft.com/office/powerpoint/2010/main" val="401726237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199</TotalTime>
  <Words>859</Words>
  <Application>Microsoft Office PowerPoint</Application>
  <PresentationFormat>Panorámica</PresentationFormat>
  <Paragraphs>347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Aptos</vt:lpstr>
      <vt:lpstr>Arial</vt:lpstr>
      <vt:lpstr>Cambria Math</vt:lpstr>
      <vt:lpstr>Century Gothic</vt:lpstr>
      <vt:lpstr>Times New Roman</vt:lpstr>
      <vt:lpstr>Wingdings 3</vt:lpstr>
      <vt:lpstr>Sector</vt:lpstr>
      <vt:lpstr>Diseño e implementación de un comparador de baja potencia para para redes neuronales y aplicaciones de procesamiento distribuido en tecnología CMOS</vt:lpstr>
      <vt:lpstr>ADC</vt:lpstr>
      <vt:lpstr>VCO - ADCs</vt:lpstr>
      <vt:lpstr>Ventajas e inconvenientes</vt:lpstr>
      <vt:lpstr>¿Cómo se implementan?</vt:lpstr>
      <vt:lpstr>¿Cómo se implementan?</vt:lpstr>
      <vt:lpstr>¿Cómo se implementan?</vt:lpstr>
      <vt:lpstr>¿Cómo se implementan?</vt:lpstr>
      <vt:lpstr>¿Cómo se implementan?</vt:lpstr>
      <vt:lpstr>Para diezmar</vt:lpstr>
      <vt:lpstr>Algunos parámetros</vt:lpstr>
      <vt:lpstr>El problema del rango dinámico</vt:lpstr>
      <vt:lpstr>combinando varios convertidores</vt:lpstr>
      <vt:lpstr>combinando varios convertidores</vt:lpstr>
      <vt:lpstr>combinando varios convertidores</vt:lpstr>
      <vt:lpstr>combinando varios convertidores</vt:lpstr>
      <vt:lpstr>combinando varios convertidores</vt:lpstr>
      <vt:lpstr>COMO COMBINAR LAS SALIDAS</vt:lpstr>
      <vt:lpstr>¿REDES NEURONALES?</vt:lpstr>
      <vt:lpstr>¿REDES NEURONALES?</vt:lpstr>
      <vt:lpstr>¿REDES NEURONALES?</vt:lpstr>
      <vt:lpstr>Otras opciones</vt:lpstr>
      <vt:lpstr>Combinación por estimación de potencia</vt:lpstr>
      <vt:lpstr>Combinación por estimación de potencia</vt:lpstr>
      <vt:lpstr>Combinación por estimación de potencia</vt:lpstr>
      <vt:lpstr>Combinación por estimación de potencia</vt:lpstr>
      <vt:lpstr>Implementación a nivel lógico</vt:lpstr>
      <vt:lpstr>Implementación a nivel lógico</vt:lpstr>
      <vt:lpstr>Implementación a nivel lógico</vt:lpstr>
      <vt:lpstr>Implementación a nivel lógico</vt:lpstr>
      <vt:lpstr>Implementación a nivel lógico</vt:lpstr>
      <vt:lpstr>Implementación a nivel lógico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Carrero</dc:creator>
  <cp:lastModifiedBy>Ricardo Carrero</cp:lastModifiedBy>
  <cp:revision>5</cp:revision>
  <dcterms:created xsi:type="dcterms:W3CDTF">2024-06-25T09:05:42Z</dcterms:created>
  <dcterms:modified xsi:type="dcterms:W3CDTF">2024-06-25T12:25:31Z</dcterms:modified>
</cp:coreProperties>
</file>