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1" autoAdjust="0"/>
    <p:restoredTop sz="86382" autoAdjust="0"/>
  </p:normalViewPr>
  <p:slideViewPr>
    <p:cSldViewPr snapToGrid="0" snapToObjects="1">
      <p:cViewPr varScale="1">
        <p:scale>
          <a:sx n="115" d="100"/>
          <a:sy n="115" d="100"/>
        </p:scale>
        <p:origin x="-10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Processing on a Small Scale Using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Sean Griffin</a:t>
            </a:r>
          </a:p>
        </p:txBody>
      </p:sp>
    </p:spTree>
    <p:extLst>
      <p:ext uri="{BB962C8B-B14F-4D97-AF65-F5344CB8AC3E}">
        <p14:creationId xmlns:p14="http://schemas.microsoft.com/office/powerpoint/2010/main" val="4293483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 retailer files and parse into Purchase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val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purchaseFiles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=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new File</a:t>
            </a:r>
            <a:r>
              <a:rPr lang="en-US" sz="1800" dirty="0">
                <a:latin typeface="Consolas"/>
                <a:cs typeface="Consolas"/>
              </a:rPr>
              <a:t>("Purchases").</a:t>
            </a:r>
            <a:r>
              <a:rPr lang="en-US" sz="1800" dirty="0" err="1" smtClean="0">
                <a:latin typeface="Consolas"/>
                <a:cs typeface="Consolas"/>
              </a:rPr>
              <a:t>listFiles.toSeq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.</a:t>
            </a:r>
            <a:r>
              <a:rPr lang="en-US" sz="1800" dirty="0" err="1" smtClean="0">
                <a:latin typeface="Consolas"/>
                <a:cs typeface="Consolas"/>
              </a:rPr>
              <a:t>filterNot</a:t>
            </a:r>
            <a:r>
              <a:rPr lang="en-US" sz="1800" dirty="0">
                <a:latin typeface="Consolas"/>
                <a:cs typeface="Consolas"/>
              </a:rPr>
              <a:t>(_.</a:t>
            </a:r>
            <a:r>
              <a:rPr lang="en-US" sz="1800" dirty="0" err="1">
                <a:latin typeface="Consolas"/>
                <a:cs typeface="Consolas"/>
              </a:rPr>
              <a:t>getName.equals</a:t>
            </a:r>
            <a:r>
              <a:rPr lang="en-US" sz="1800" dirty="0">
                <a:latin typeface="Consolas"/>
                <a:cs typeface="Consolas"/>
              </a:rPr>
              <a:t>(".</a:t>
            </a:r>
            <a:r>
              <a:rPr lang="en-US" sz="1800" dirty="0" err="1" smtClean="0">
                <a:latin typeface="Consolas"/>
                <a:cs typeface="Consolas"/>
              </a:rPr>
              <a:t>DS_Store</a:t>
            </a:r>
            <a:r>
              <a:rPr lang="en-US" sz="1800" dirty="0" smtClean="0">
                <a:latin typeface="Consolas"/>
                <a:cs typeface="Consolas"/>
              </a:rPr>
              <a:t>”)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def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getPurchasesFromFile</a:t>
            </a:r>
            <a:r>
              <a:rPr lang="en-US" sz="1800" dirty="0">
                <a:latin typeface="Consolas"/>
                <a:cs typeface="Consolas"/>
              </a:rPr>
              <a:t>(file: File): Iterator[Purchase] =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</a:t>
            </a:r>
            <a:r>
              <a:rPr lang="en-US" sz="1800" dirty="0" err="1" smtClean="0">
                <a:latin typeface="Consolas"/>
                <a:cs typeface="Consolas"/>
              </a:rPr>
              <a:t>Source.fromFile</a:t>
            </a:r>
            <a:r>
              <a:rPr lang="en-US" sz="1800" dirty="0">
                <a:latin typeface="Consolas"/>
                <a:cs typeface="Consolas"/>
              </a:rPr>
              <a:t>(file).</a:t>
            </a:r>
            <a:r>
              <a:rPr lang="en-US" sz="1800" dirty="0" err="1">
                <a:latin typeface="Consolas"/>
                <a:cs typeface="Consolas"/>
              </a:rPr>
              <a:t>getLines.map</a:t>
            </a:r>
            <a:r>
              <a:rPr lang="en-US" sz="1800" dirty="0">
                <a:latin typeface="Consolas"/>
                <a:cs typeface="Consolas"/>
              </a:rPr>
              <a:t> { s =&gt;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dirty="0" err="1" smtClean="0">
                <a:latin typeface="Consolas"/>
                <a:cs typeface="Consolas"/>
              </a:rPr>
              <a:t>val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tokens = </a:t>
            </a:r>
            <a:r>
              <a:rPr lang="en-US" sz="1800" dirty="0" err="1">
                <a:latin typeface="Consolas"/>
                <a:cs typeface="Consolas"/>
              </a:rPr>
              <a:t>s.split</a:t>
            </a:r>
            <a:r>
              <a:rPr lang="en-US" sz="1800" dirty="0">
                <a:latin typeface="Consolas"/>
                <a:cs typeface="Consolas"/>
              </a:rPr>
              <a:t>(',')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dirty="0" smtClean="0">
                <a:latin typeface="Consolas"/>
                <a:cs typeface="Consolas"/>
              </a:rPr>
              <a:t>Purchase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err="1">
                <a:latin typeface="Consolas"/>
                <a:cs typeface="Consolas"/>
              </a:rPr>
              <a:t>emailsFromFile</a:t>
            </a:r>
            <a:r>
              <a:rPr lang="en-US" sz="1800" dirty="0">
                <a:latin typeface="Consolas"/>
                <a:cs typeface="Consolas"/>
              </a:rPr>
              <a:t>(tokens(1)), </a:t>
            </a:r>
            <a:r>
              <a:rPr lang="en-US" sz="1800" dirty="0" err="1">
                <a:latin typeface="Consolas"/>
                <a:cs typeface="Consolas"/>
              </a:rPr>
              <a:t>BigDecimal</a:t>
            </a:r>
            <a:r>
              <a:rPr lang="en-US" sz="1800" dirty="0">
                <a:latin typeface="Consolas"/>
                <a:cs typeface="Consolas"/>
              </a:rPr>
              <a:t>(tokens(3)))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</a:t>
            </a:r>
            <a:r>
              <a:rPr lang="en-US" sz="18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def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filePurchases</a:t>
            </a:r>
            <a:r>
              <a:rPr lang="en-US" sz="1800" dirty="0">
                <a:latin typeface="Consolas"/>
                <a:cs typeface="Consolas"/>
              </a:rPr>
              <a:t>: </a:t>
            </a:r>
            <a:r>
              <a:rPr lang="en-US" sz="1800" dirty="0" err="1">
                <a:latin typeface="Consolas"/>
                <a:cs typeface="Consolas"/>
              </a:rPr>
              <a:t>Seq</a:t>
            </a:r>
            <a:r>
              <a:rPr lang="en-US" sz="1800" dirty="0">
                <a:latin typeface="Consolas"/>
                <a:cs typeface="Consolas"/>
              </a:rPr>
              <a:t>[Iterator[Purchase]] = 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purchaseFiles.take</a:t>
            </a:r>
            <a:r>
              <a:rPr lang="en-US" sz="1800" dirty="0">
                <a:latin typeface="Consolas"/>
                <a:cs typeface="Consolas"/>
              </a:rPr>
              <a:t>(FILES_TO_READ).map(</a:t>
            </a:r>
            <a:r>
              <a:rPr lang="en-US" sz="1800" dirty="0" err="1">
                <a:latin typeface="Consolas"/>
                <a:cs typeface="Consolas"/>
              </a:rPr>
              <a:t>getPurchasesFromFile</a:t>
            </a:r>
            <a:r>
              <a:rPr lang="en-US" sz="1800" dirty="0">
                <a:latin typeface="Consolas"/>
                <a:cs typeface="Consolas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5478" y="1833217"/>
            <a:ext cx="8311322" cy="12258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5478" y="3067877"/>
            <a:ext cx="8311322" cy="195690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5478" y="5057914"/>
            <a:ext cx="8311322" cy="93869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60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 Purchases, </a:t>
            </a:r>
            <a:r>
              <a:rPr lang="en-US" dirty="0" err="1" smtClean="0"/>
              <a:t>Avg</a:t>
            </a:r>
            <a:r>
              <a:rPr lang="en-US" dirty="0" smtClean="0"/>
              <a:t> Them, and Find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val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avgs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>
                <a:latin typeface="Consolas"/>
                <a:cs typeface="Consolas"/>
              </a:rPr>
              <a:t>filePurchases.reduce</a:t>
            </a:r>
            <a:r>
              <a:rPr lang="en-US" sz="2000" dirty="0">
                <a:latin typeface="Consolas"/>
                <a:cs typeface="Consolas"/>
              </a:rPr>
              <a:t>(_ ++ _)</a:t>
            </a:r>
            <a:r>
              <a:rPr lang="en-US" sz="2000" dirty="0" smtClean="0">
                <a:latin typeface="Consolas"/>
                <a:cs typeface="Consolas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latin typeface="Consolas"/>
                <a:cs typeface="Consolas"/>
              </a:rPr>
              <a:t>toIterable.par.</a:t>
            </a:r>
            <a:r>
              <a:rPr lang="en-US" sz="2000" dirty="0" err="1" smtClean="0">
                <a:solidFill>
                  <a:srgbClr val="FFFF00"/>
                </a:solidFill>
                <a:latin typeface="Consolas"/>
                <a:cs typeface="Consolas"/>
              </a:rPr>
              <a:t>groupBy</a:t>
            </a:r>
            <a:r>
              <a:rPr lang="en-US" sz="2000" dirty="0">
                <a:latin typeface="Consolas"/>
                <a:cs typeface="Consolas"/>
              </a:rPr>
              <a:t>(_.email)</a:t>
            </a:r>
            <a:r>
              <a:rPr lang="en-US" sz="2000" dirty="0" smtClean="0">
                <a:latin typeface="Consolas"/>
                <a:cs typeface="Consolas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err="1" smtClean="0">
                <a:latin typeface="Consolas"/>
                <a:cs typeface="Consolas"/>
              </a:rPr>
              <a:t>mapValues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avgPurchases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def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avgPurchases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smtClean="0">
                <a:latin typeface="Consolas"/>
                <a:cs typeface="Consolas"/>
              </a:rPr>
              <a:t>purchases: </a:t>
            </a:r>
            <a:r>
              <a:rPr lang="en-US" sz="2000" dirty="0" err="1" smtClean="0">
                <a:latin typeface="Consolas"/>
                <a:cs typeface="Consolas"/>
              </a:rPr>
              <a:t>ParIterable</a:t>
            </a:r>
            <a:r>
              <a:rPr lang="en-US" sz="2000" dirty="0">
                <a:latin typeface="Consolas"/>
                <a:cs typeface="Consolas"/>
              </a:rPr>
              <a:t>[Purchase]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=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purchases.map</a:t>
            </a:r>
            <a:r>
              <a:rPr lang="en-US" sz="2000" dirty="0">
                <a:latin typeface="Consolas"/>
                <a:cs typeface="Consolas"/>
              </a:rPr>
              <a:t>(_.price).sum / </a:t>
            </a:r>
            <a:r>
              <a:rPr lang="en-US" sz="2000" dirty="0" err="1">
                <a:latin typeface="Consolas"/>
                <a:cs typeface="Consolas"/>
              </a:rPr>
              <a:t>purchases.size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setScale</a:t>
            </a:r>
            <a:r>
              <a:rPr lang="en-US" sz="2000" dirty="0">
                <a:latin typeface="Consolas"/>
                <a:cs typeface="Consolas"/>
              </a:rPr>
              <a:t>(2, </a:t>
            </a:r>
            <a:r>
              <a:rPr lang="en-US" sz="2000" dirty="0" err="1">
                <a:latin typeface="Consolas"/>
                <a:cs typeface="Consolas"/>
              </a:rPr>
              <a:t>RoundingMode.HALF_UP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val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biggestPurchaser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>
                <a:latin typeface="Consolas"/>
                <a:cs typeface="Consolas"/>
              </a:rPr>
              <a:t>findMaxPurchaser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avgs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def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findMaxPurchaser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allAvgs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err="1">
                <a:latin typeface="Consolas"/>
                <a:cs typeface="Consolas"/>
              </a:rPr>
              <a:t>ParMap</a:t>
            </a:r>
            <a:r>
              <a:rPr lang="en-US" sz="2000" dirty="0">
                <a:latin typeface="Consolas"/>
                <a:cs typeface="Consolas"/>
              </a:rPr>
              <a:t>[String, </a:t>
            </a:r>
            <a:r>
              <a:rPr lang="en-US" sz="2000" dirty="0" err="1">
                <a:latin typeface="Consolas"/>
                <a:cs typeface="Consolas"/>
              </a:rPr>
              <a:t>BigDecimal</a:t>
            </a:r>
            <a:r>
              <a:rPr lang="en-US" sz="2000" dirty="0">
                <a:latin typeface="Consolas"/>
                <a:cs typeface="Consolas"/>
              </a:rPr>
              <a:t>])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= </a:t>
            </a:r>
            <a:r>
              <a:rPr lang="en-US" sz="2000" dirty="0" err="1">
                <a:latin typeface="Consolas"/>
                <a:cs typeface="Consolas"/>
              </a:rPr>
              <a:t>allAvgs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maxBy</a:t>
            </a:r>
            <a:r>
              <a:rPr lang="en-US" sz="2000" dirty="0">
                <a:latin typeface="Consolas"/>
                <a:cs typeface="Consolas"/>
              </a:rPr>
              <a:t> (_._2)</a:t>
            </a:r>
          </a:p>
        </p:txBody>
      </p:sp>
      <p:sp>
        <p:nvSpPr>
          <p:cNvPr id="4" name="Rectangle 3"/>
          <p:cNvSpPr/>
          <p:nvPr/>
        </p:nvSpPr>
        <p:spPr>
          <a:xfrm>
            <a:off x="375478" y="1600200"/>
            <a:ext cx="8311322" cy="126006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5478" y="3043583"/>
            <a:ext cx="8311322" cy="126006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2226" y="4425123"/>
            <a:ext cx="8311322" cy="69905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226" y="5276574"/>
            <a:ext cx="8311322" cy="9409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51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roupBy</a:t>
            </a:r>
            <a:r>
              <a:rPr lang="en-US" dirty="0" smtClean="0"/>
              <a:t> only exists on </a:t>
            </a:r>
            <a:r>
              <a:rPr lang="en-US" dirty="0" err="1" smtClean="0"/>
              <a:t>Iterable</a:t>
            </a:r>
            <a:r>
              <a:rPr lang="en-US" dirty="0" smtClean="0"/>
              <a:t> not Iterator</a:t>
            </a:r>
          </a:p>
          <a:p>
            <a:r>
              <a:rPr lang="en-US" dirty="0" smtClean="0"/>
              <a:t>Contents of all files read into RAM</a:t>
            </a:r>
          </a:p>
          <a:p>
            <a:r>
              <a:rPr lang="en-US" dirty="0" smtClean="0"/>
              <a:t>Total memory = 2.5GB</a:t>
            </a:r>
          </a:p>
          <a:p>
            <a:r>
              <a:rPr lang="en-US" dirty="0" smtClean="0"/>
              <a:t>Total elapsed time = 112.5sec</a:t>
            </a:r>
          </a:p>
          <a:p>
            <a:r>
              <a:rPr lang="en-US" dirty="0" smtClean="0"/>
              <a:t>Total CPU time = 5min 42sec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Not scalable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92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Attempt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Purchase objects into sequence of Iterators by letter</a:t>
            </a:r>
          </a:p>
          <a:p>
            <a:r>
              <a:rPr lang="en-US" dirty="0" smtClean="0"/>
              <a:t>Append same-letter partitions across files</a:t>
            </a:r>
          </a:p>
          <a:p>
            <a:r>
              <a:rPr lang="en-US" dirty="0" smtClean="0"/>
              <a:t>Group same-letter purchases by e-mail</a:t>
            </a:r>
          </a:p>
          <a:p>
            <a:r>
              <a:rPr lang="en-US" dirty="0" err="1" smtClean="0"/>
              <a:t>Avg</a:t>
            </a:r>
            <a:r>
              <a:rPr lang="en-US" dirty="0" smtClean="0"/>
              <a:t> all purchases for that letter</a:t>
            </a:r>
          </a:p>
          <a:p>
            <a:r>
              <a:rPr lang="en-US" dirty="0" smtClean="0"/>
              <a:t>Find max </a:t>
            </a:r>
            <a:r>
              <a:rPr lang="en-US" dirty="0" err="1" smtClean="0"/>
              <a:t>avg</a:t>
            </a:r>
            <a:r>
              <a:rPr lang="en-US" dirty="0" smtClean="0"/>
              <a:t> purchase for letter</a:t>
            </a:r>
          </a:p>
          <a:p>
            <a:r>
              <a:rPr lang="en-US" dirty="0" smtClean="0"/>
              <a:t>Find max </a:t>
            </a:r>
            <a:r>
              <a:rPr lang="en-US" dirty="0" err="1" smtClean="0"/>
              <a:t>avg</a:t>
            </a:r>
            <a:r>
              <a:rPr lang="en-US" dirty="0" smtClean="0"/>
              <a:t> purchase across all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6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402522" y="2747617"/>
            <a:ext cx="7078869" cy="1038087"/>
            <a:chOff x="717826" y="2747617"/>
            <a:chExt cx="7763565" cy="1038087"/>
          </a:xfrm>
        </p:grpSpPr>
        <p:sp>
          <p:nvSpPr>
            <p:cNvPr id="12" name="Rectangle 11"/>
            <p:cNvSpPr/>
            <p:nvPr/>
          </p:nvSpPr>
          <p:spPr>
            <a:xfrm>
              <a:off x="717826" y="2747617"/>
              <a:ext cx="7763565" cy="10380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7913" y="2968486"/>
              <a:ext cx="1303130" cy="62947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As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14487" y="2968486"/>
              <a:ext cx="1303130" cy="62947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Bs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70017" y="2968486"/>
              <a:ext cx="1303130" cy="62947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54258" y="2968486"/>
              <a:ext cx="2352263" cy="62947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…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17826" y="717826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7826" y="2378285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402522" y="1115870"/>
            <a:ext cx="7078869" cy="10380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85859" y="1336739"/>
            <a:ext cx="1188202" cy="62947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23090" y="1336739"/>
            <a:ext cx="1188202" cy="62947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Bs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50252" y="1336739"/>
            <a:ext cx="1188202" cy="62947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03593" y="1336739"/>
            <a:ext cx="2144809" cy="62947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402522" y="4457161"/>
            <a:ext cx="7078869" cy="1038087"/>
            <a:chOff x="717826" y="2747617"/>
            <a:chExt cx="7763565" cy="1038087"/>
          </a:xfrm>
        </p:grpSpPr>
        <p:sp>
          <p:nvSpPr>
            <p:cNvPr id="27" name="Rectangle 26"/>
            <p:cNvSpPr/>
            <p:nvPr/>
          </p:nvSpPr>
          <p:spPr>
            <a:xfrm>
              <a:off x="717826" y="2747617"/>
              <a:ext cx="7763565" cy="10380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47913" y="2968486"/>
              <a:ext cx="1303130" cy="62947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As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14487" y="2968486"/>
              <a:ext cx="1303130" cy="62947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Bs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70017" y="2968486"/>
              <a:ext cx="1303130" cy="62947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654258" y="2968486"/>
              <a:ext cx="2352263" cy="62947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…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17826" y="4087829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3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833215" y="1258491"/>
            <a:ext cx="3967912" cy="4141770"/>
            <a:chOff x="1833215" y="1258491"/>
            <a:chExt cx="3967912" cy="4141770"/>
          </a:xfrm>
        </p:grpSpPr>
        <p:sp>
          <p:nvSpPr>
            <p:cNvPr id="34" name="Rectangle 33"/>
            <p:cNvSpPr/>
            <p:nvPr/>
          </p:nvSpPr>
          <p:spPr>
            <a:xfrm>
              <a:off x="1833215" y="1258957"/>
              <a:ext cx="1285018" cy="41413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80680" y="1258491"/>
              <a:ext cx="1285018" cy="41413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16109" y="1258491"/>
              <a:ext cx="1285018" cy="41413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706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57"/>
            <a:ext cx="8229600" cy="637208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500" dirty="0" err="1" smtClean="0">
                <a:latin typeface="Consolas"/>
                <a:cs typeface="Consolas"/>
              </a:rPr>
              <a:t>def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>
                <a:latin typeface="Consolas"/>
                <a:cs typeface="Consolas"/>
              </a:rPr>
              <a:t>partition(</a:t>
            </a:r>
            <a:r>
              <a:rPr lang="en-US" sz="1500" dirty="0" err="1">
                <a:latin typeface="Consolas"/>
                <a:cs typeface="Consolas"/>
              </a:rPr>
              <a:t>initialPurchases</a:t>
            </a:r>
            <a:r>
              <a:rPr lang="en-US" sz="1500" dirty="0">
                <a:latin typeface="Consolas"/>
                <a:cs typeface="Consolas"/>
              </a:rPr>
              <a:t>: Iterator[Purchase])</a:t>
            </a:r>
            <a:r>
              <a:rPr lang="en-US" sz="1500" dirty="0" smtClean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 err="1" smtClean="0">
                <a:latin typeface="Consolas"/>
                <a:cs typeface="Consolas"/>
              </a:rPr>
              <a:t>Seq</a:t>
            </a:r>
            <a:r>
              <a:rPr lang="en-US" sz="1500" dirty="0">
                <a:latin typeface="Consolas"/>
                <a:cs typeface="Consolas"/>
              </a:rPr>
              <a:t>[Iterator[Purchase]] = {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</a:t>
            </a:r>
            <a:r>
              <a:rPr lang="en-US" sz="1500" dirty="0" smtClean="0">
                <a:latin typeface="Consolas"/>
                <a:cs typeface="Consolas"/>
              </a:rPr>
              <a:t>@</a:t>
            </a:r>
            <a:r>
              <a:rPr lang="en-US" sz="1500" dirty="0" err="1">
                <a:latin typeface="Consolas"/>
                <a:cs typeface="Consolas"/>
              </a:rPr>
              <a:t>tailrec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</a:t>
            </a:r>
            <a:r>
              <a:rPr lang="en-US" sz="1500" dirty="0" err="1" smtClean="0">
                <a:latin typeface="Consolas"/>
                <a:cs typeface="Consolas"/>
              </a:rPr>
              <a:t>def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partitionByLetter</a:t>
            </a:r>
            <a:r>
              <a:rPr lang="en-US" sz="1500" dirty="0">
                <a:latin typeface="Consolas"/>
                <a:cs typeface="Consolas"/>
              </a:rPr>
              <a:t>(purchases: Iterator[Purchase]</a:t>
            </a:r>
            <a:r>
              <a:rPr lang="en-US" sz="1500" dirty="0" smtClean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                      </a:t>
            </a:r>
            <a:r>
              <a:rPr lang="en-US" sz="1500" dirty="0" err="1" smtClean="0">
                <a:latin typeface="Consolas"/>
                <a:cs typeface="Consolas"/>
              </a:rPr>
              <a:t>acc</a:t>
            </a:r>
            <a:r>
              <a:rPr lang="en-US" sz="1500" dirty="0">
                <a:latin typeface="Consolas"/>
                <a:cs typeface="Consolas"/>
              </a:rPr>
              <a:t>: </a:t>
            </a:r>
            <a:r>
              <a:rPr lang="en-US" sz="1500" dirty="0" err="1">
                <a:latin typeface="Consolas"/>
                <a:cs typeface="Consolas"/>
              </a:rPr>
              <a:t>Seq</a:t>
            </a:r>
            <a:r>
              <a:rPr lang="en-US" sz="1500" dirty="0">
                <a:latin typeface="Consolas"/>
                <a:cs typeface="Consolas"/>
              </a:rPr>
              <a:t>[Iterator[Purchase]], 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                      letters</a:t>
            </a:r>
            <a:r>
              <a:rPr lang="en-US" sz="1500" dirty="0">
                <a:latin typeface="Consolas"/>
                <a:cs typeface="Consolas"/>
              </a:rPr>
              <a:t>: </a:t>
            </a:r>
            <a:r>
              <a:rPr lang="en-US" sz="1500" dirty="0" err="1">
                <a:latin typeface="Consolas"/>
                <a:cs typeface="Consolas"/>
              </a:rPr>
              <a:t>Seq</a:t>
            </a:r>
            <a:r>
              <a:rPr lang="en-US" sz="1500" dirty="0">
                <a:latin typeface="Consolas"/>
                <a:cs typeface="Consolas"/>
              </a:rPr>
              <a:t>[Char]): </a:t>
            </a:r>
            <a:r>
              <a:rPr lang="en-US" sz="1500" dirty="0" err="1">
                <a:latin typeface="Consolas"/>
                <a:cs typeface="Consolas"/>
              </a:rPr>
              <a:t>Seq</a:t>
            </a:r>
            <a:r>
              <a:rPr lang="en-US" sz="1500" dirty="0">
                <a:latin typeface="Consolas"/>
                <a:cs typeface="Consolas"/>
              </a:rPr>
              <a:t>[Iterator[Purchase]] =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</a:t>
            </a:r>
            <a:r>
              <a:rPr lang="en-US" sz="1500" dirty="0" smtClean="0">
                <a:latin typeface="Consolas"/>
                <a:cs typeface="Consolas"/>
              </a:rPr>
              <a:t>  </a:t>
            </a:r>
            <a:r>
              <a:rPr lang="en-US" sz="1500" dirty="0">
                <a:latin typeface="Consolas"/>
                <a:cs typeface="Consolas"/>
              </a:rPr>
              <a:t>if (</a:t>
            </a:r>
            <a:r>
              <a:rPr lang="en-US" sz="1500" dirty="0" err="1">
                <a:latin typeface="Consolas"/>
                <a:cs typeface="Consolas"/>
              </a:rPr>
              <a:t>letters.isEmpty</a:t>
            </a:r>
            <a:r>
              <a:rPr lang="en-US" sz="1500" dirty="0">
                <a:latin typeface="Consolas"/>
                <a:cs typeface="Consolas"/>
              </a:rPr>
              <a:t> || </a:t>
            </a:r>
            <a:r>
              <a:rPr lang="en-US" sz="1500" dirty="0" err="1">
                <a:latin typeface="Consolas"/>
                <a:cs typeface="Consolas"/>
              </a:rPr>
              <a:t>purchases.isEmpty</a:t>
            </a:r>
            <a:r>
              <a:rPr lang="en-US" sz="1500" dirty="0">
                <a:latin typeface="Consolas"/>
                <a:cs typeface="Consolas"/>
              </a:rPr>
              <a:t>) </a:t>
            </a:r>
            <a:r>
              <a:rPr lang="en-US" sz="1500" dirty="0" err="1">
                <a:latin typeface="Consolas"/>
                <a:cs typeface="Consolas"/>
              </a:rPr>
              <a:t>acc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</a:t>
            </a:r>
            <a:r>
              <a:rPr lang="en-US" sz="1500" dirty="0" smtClean="0">
                <a:latin typeface="Consolas"/>
                <a:cs typeface="Consolas"/>
              </a:rPr>
              <a:t>  </a:t>
            </a:r>
            <a:r>
              <a:rPr lang="en-US" sz="1500" dirty="0">
                <a:latin typeface="Consolas"/>
                <a:cs typeface="Consolas"/>
              </a:rPr>
              <a:t>else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dirty="0" err="1" smtClean="0">
                <a:latin typeface="Consolas"/>
                <a:cs typeface="Consolas"/>
              </a:rPr>
              <a:t>val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>
                <a:latin typeface="Consolas"/>
                <a:cs typeface="Consolas"/>
              </a:rPr>
              <a:t>(</a:t>
            </a:r>
            <a:r>
              <a:rPr lang="en-US" sz="1500" dirty="0" err="1">
                <a:latin typeface="Consolas"/>
                <a:cs typeface="Consolas"/>
              </a:rPr>
              <a:t>thoseMatchingLetter</a:t>
            </a:r>
            <a:r>
              <a:rPr lang="en-US" sz="1500" dirty="0">
                <a:latin typeface="Consolas"/>
                <a:cs typeface="Consolas"/>
              </a:rPr>
              <a:t>, </a:t>
            </a:r>
            <a:r>
              <a:rPr lang="en-US" sz="1500" dirty="0" err="1">
                <a:latin typeface="Consolas"/>
                <a:cs typeface="Consolas"/>
              </a:rPr>
              <a:t>thoseNotMatchingLetter</a:t>
            </a:r>
            <a:r>
              <a:rPr lang="en-US" sz="1500" dirty="0">
                <a:latin typeface="Consolas"/>
                <a:cs typeface="Consolas"/>
              </a:rPr>
              <a:t>) = 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      </a:t>
            </a:r>
            <a:r>
              <a:rPr lang="en-US" sz="1500" dirty="0" err="1" smtClean="0">
                <a:latin typeface="Consolas"/>
                <a:cs typeface="Consolas"/>
              </a:rPr>
              <a:t>purchases.</a:t>
            </a:r>
            <a:r>
              <a:rPr lang="en-US" sz="1500" dirty="0" err="1" smtClean="0">
                <a:solidFill>
                  <a:srgbClr val="FFFF00"/>
                </a:solidFill>
                <a:latin typeface="Consolas"/>
                <a:cs typeface="Consolas"/>
              </a:rPr>
              <a:t>span</a:t>
            </a:r>
            <a:r>
              <a:rPr lang="en-US" sz="1500" dirty="0">
                <a:latin typeface="Consolas"/>
                <a:cs typeface="Consolas"/>
              </a:rPr>
              <a:t>(_.</a:t>
            </a:r>
            <a:r>
              <a:rPr lang="en-US" sz="1500" dirty="0" err="1">
                <a:latin typeface="Consolas"/>
                <a:cs typeface="Consolas"/>
              </a:rPr>
              <a:t>email.startsWith</a:t>
            </a:r>
            <a:r>
              <a:rPr lang="en-US" sz="1500" dirty="0" smtClean="0">
                <a:latin typeface="Consolas"/>
                <a:cs typeface="Consolas"/>
              </a:rPr>
              <a:t>(</a:t>
            </a:r>
            <a:r>
              <a:rPr lang="en-US" sz="1500" dirty="0" err="1">
                <a:latin typeface="Consolas"/>
                <a:cs typeface="Consolas"/>
              </a:rPr>
              <a:t>letters.head.toString</a:t>
            </a:r>
            <a:r>
              <a:rPr lang="en-US" sz="1500" dirty="0" smtClean="0">
                <a:latin typeface="Consolas"/>
                <a:cs typeface="Consolas"/>
              </a:rPr>
              <a:t>)</a:t>
            </a:r>
            <a:r>
              <a:rPr lang="en-US" sz="15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</a:t>
            </a:r>
            <a:r>
              <a:rPr lang="en-US" sz="1500" dirty="0" err="1" smtClean="0">
                <a:latin typeface="Consolas"/>
                <a:cs typeface="Consolas"/>
              </a:rPr>
              <a:t>partitionByLetter</a:t>
            </a:r>
            <a:r>
              <a:rPr lang="en-US" sz="1500" dirty="0">
                <a:latin typeface="Consolas"/>
                <a:cs typeface="Consolas"/>
              </a:rPr>
              <a:t>(</a:t>
            </a:r>
            <a:r>
              <a:rPr lang="en-US" sz="1500" dirty="0" err="1">
                <a:latin typeface="Consolas"/>
                <a:cs typeface="Consolas"/>
              </a:rPr>
              <a:t>thoseNotMatchingLetter</a:t>
            </a:r>
            <a:r>
              <a:rPr lang="en-US" sz="1500" dirty="0">
                <a:latin typeface="Consolas"/>
                <a:cs typeface="Consolas"/>
              </a:rPr>
              <a:t>, </a:t>
            </a:r>
            <a:r>
              <a:rPr lang="en-US" sz="1500" dirty="0" err="1">
                <a:latin typeface="Consolas"/>
                <a:cs typeface="Consolas"/>
              </a:rPr>
              <a:t>acc</a:t>
            </a:r>
            <a:r>
              <a:rPr lang="en-US" sz="1500" dirty="0">
                <a:latin typeface="Consolas"/>
                <a:cs typeface="Consolas"/>
              </a:rPr>
              <a:t> :+ </a:t>
            </a:r>
            <a:r>
              <a:rPr lang="en-US" sz="1500" dirty="0" err="1">
                <a:latin typeface="Consolas"/>
                <a:cs typeface="Consolas"/>
              </a:rPr>
              <a:t>thoseMatchingLetter</a:t>
            </a:r>
            <a:r>
              <a:rPr lang="en-US" sz="1500" dirty="0">
                <a:latin typeface="Consolas"/>
                <a:cs typeface="Consolas"/>
              </a:rPr>
              <a:t>, 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                      </a:t>
            </a:r>
            <a:r>
              <a:rPr lang="en-US" sz="1500" dirty="0" err="1" smtClean="0">
                <a:latin typeface="Consolas"/>
                <a:cs typeface="Consolas"/>
              </a:rPr>
              <a:t>letters.tail</a:t>
            </a:r>
            <a:r>
              <a:rPr lang="en-US" sz="15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</a:t>
            </a:r>
            <a:r>
              <a:rPr lang="en-US" sz="1500" dirty="0" smtClean="0">
                <a:latin typeface="Consolas"/>
                <a:cs typeface="Consolas"/>
              </a:rPr>
              <a:t>  </a:t>
            </a:r>
            <a:r>
              <a:rPr lang="en-US" sz="15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</a:t>
            </a:r>
            <a:r>
              <a:rPr lang="en-US" sz="1500" dirty="0" smtClean="0">
                <a:latin typeface="Consolas"/>
                <a:cs typeface="Consolas"/>
              </a:rPr>
              <a:t>}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</a:t>
            </a:r>
            <a:r>
              <a:rPr lang="en-US" sz="1500" dirty="0" err="1" smtClean="0">
                <a:latin typeface="Consolas"/>
                <a:cs typeface="Consolas"/>
              </a:rPr>
              <a:t>partitionByLetter</a:t>
            </a:r>
            <a:r>
              <a:rPr lang="en-US" sz="1500" dirty="0">
                <a:latin typeface="Consolas"/>
                <a:cs typeface="Consolas"/>
              </a:rPr>
              <a:t>(</a:t>
            </a:r>
            <a:r>
              <a:rPr lang="en-US" sz="1500" dirty="0" err="1">
                <a:latin typeface="Consolas"/>
                <a:cs typeface="Consolas"/>
              </a:rPr>
              <a:t>initialPurchases</a:t>
            </a:r>
            <a:r>
              <a:rPr lang="en-US" sz="1500" dirty="0">
                <a:latin typeface="Consolas"/>
                <a:cs typeface="Consolas"/>
              </a:rPr>
              <a:t>, Vector(), ALPHA_RANGE)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latin typeface="Consolas"/>
                <a:cs typeface="Consolas"/>
              </a:rPr>
              <a:t>def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filePartitions</a:t>
            </a:r>
            <a:r>
              <a:rPr lang="en-US" sz="1500" dirty="0">
                <a:latin typeface="Consolas"/>
                <a:cs typeface="Consolas"/>
              </a:rPr>
              <a:t>: </a:t>
            </a:r>
            <a:r>
              <a:rPr lang="en-US" sz="1500" dirty="0" err="1">
                <a:latin typeface="Consolas"/>
                <a:cs typeface="Consolas"/>
              </a:rPr>
              <a:t>ParSeq</a:t>
            </a:r>
            <a:r>
              <a:rPr lang="en-US" sz="1500" dirty="0">
                <a:latin typeface="Consolas"/>
                <a:cs typeface="Consolas"/>
              </a:rPr>
              <a:t>[</a:t>
            </a:r>
            <a:r>
              <a:rPr lang="en-US" sz="1500" dirty="0" err="1">
                <a:latin typeface="Consolas"/>
                <a:cs typeface="Consolas"/>
              </a:rPr>
              <a:t>Seq</a:t>
            </a:r>
            <a:r>
              <a:rPr lang="en-US" sz="1500" dirty="0">
                <a:latin typeface="Consolas"/>
                <a:cs typeface="Consolas"/>
              </a:rPr>
              <a:t>[Iterator[Purchase]]] =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</a:t>
            </a:r>
            <a:r>
              <a:rPr lang="en-US" sz="1500" dirty="0" err="1" smtClean="0">
                <a:latin typeface="Consolas"/>
                <a:cs typeface="Consolas"/>
              </a:rPr>
              <a:t>purchaseFiles.take</a:t>
            </a:r>
            <a:r>
              <a:rPr lang="en-US" sz="1500" dirty="0">
                <a:latin typeface="Consolas"/>
                <a:cs typeface="Consolas"/>
              </a:rPr>
              <a:t>(FILES_TO_READ).</a:t>
            </a:r>
            <a:r>
              <a:rPr lang="en-US" sz="1500" dirty="0" err="1">
                <a:latin typeface="Consolas"/>
                <a:cs typeface="Consolas"/>
              </a:rPr>
              <a:t>par.map</a:t>
            </a:r>
            <a:r>
              <a:rPr lang="en-US" sz="1500" dirty="0">
                <a:latin typeface="Consolas"/>
                <a:cs typeface="Consolas"/>
              </a:rPr>
              <a:t>(file =</a:t>
            </a:r>
            <a:r>
              <a:rPr lang="en-US" sz="1500" dirty="0" smtClean="0">
                <a:latin typeface="Consolas"/>
                <a:cs typeface="Consolas"/>
              </a:rPr>
              <a:t>&gt; 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  partition</a:t>
            </a:r>
            <a:r>
              <a:rPr lang="en-US" sz="1500" dirty="0">
                <a:latin typeface="Consolas"/>
                <a:cs typeface="Consolas"/>
              </a:rPr>
              <a:t>(</a:t>
            </a:r>
            <a:r>
              <a:rPr lang="en-US" sz="1500" dirty="0" err="1">
                <a:latin typeface="Consolas"/>
                <a:cs typeface="Consolas"/>
              </a:rPr>
              <a:t>getPurchasesFromFile</a:t>
            </a:r>
            <a:r>
              <a:rPr lang="en-US" sz="1500" dirty="0">
                <a:latin typeface="Consolas"/>
                <a:cs typeface="Consolas"/>
              </a:rPr>
              <a:t>(file)))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53391"/>
            <a:ext cx="8101496" cy="510208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5565907"/>
            <a:ext cx="8101496" cy="9718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28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5043"/>
            <a:ext cx="8229600" cy="63499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def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partitionedAcrossFiles</a:t>
            </a:r>
            <a:r>
              <a:rPr lang="en-US" sz="1600" dirty="0">
                <a:latin typeface="Consolas"/>
                <a:cs typeface="Consolas"/>
              </a:rPr>
              <a:t>(parts: </a:t>
            </a:r>
            <a:r>
              <a:rPr lang="en-US" sz="1600" dirty="0" err="1">
                <a:latin typeface="Consolas"/>
                <a:cs typeface="Consolas"/>
              </a:rPr>
              <a:t>ParSeq</a:t>
            </a:r>
            <a:r>
              <a:rPr lang="en-US" sz="1600" dirty="0">
                <a:latin typeface="Consolas"/>
                <a:cs typeface="Consolas"/>
              </a:rPr>
              <a:t>[</a:t>
            </a:r>
            <a:r>
              <a:rPr lang="en-US" sz="1600" dirty="0" err="1">
                <a:latin typeface="Consolas"/>
                <a:cs typeface="Consolas"/>
              </a:rPr>
              <a:t>Seq</a:t>
            </a:r>
            <a:r>
              <a:rPr lang="en-US" sz="1600" dirty="0">
                <a:latin typeface="Consolas"/>
                <a:cs typeface="Consolas"/>
              </a:rPr>
              <a:t>[Iterator[Purchase]]])</a:t>
            </a:r>
            <a:r>
              <a:rPr lang="en-US" sz="1600" dirty="0" smtClean="0">
                <a:latin typeface="Consolas"/>
                <a:cs typeface="Consolas"/>
              </a:rPr>
              <a:t>: 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 err="1" smtClean="0">
                <a:latin typeface="Consolas"/>
                <a:cs typeface="Consolas"/>
              </a:rPr>
              <a:t>Seq</a:t>
            </a:r>
            <a:r>
              <a:rPr lang="en-US" sz="1600" dirty="0">
                <a:latin typeface="Consolas"/>
                <a:cs typeface="Consolas"/>
              </a:rPr>
              <a:t>[Iterator[Purchase]] =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for (</a:t>
            </a:r>
            <a:r>
              <a:rPr lang="en-US" sz="1600" dirty="0" err="1">
                <a:latin typeface="Consolas"/>
                <a:cs typeface="Consolas"/>
              </a:rPr>
              <a:t>alphabetIdx</a:t>
            </a:r>
            <a:r>
              <a:rPr lang="en-US" sz="1600" dirty="0">
                <a:latin typeface="Consolas"/>
                <a:cs typeface="Consolas"/>
              </a:rPr>
              <a:t> &lt;- 0 until </a:t>
            </a:r>
            <a:r>
              <a:rPr lang="en-US" sz="1600" dirty="0" err="1">
                <a:latin typeface="Consolas"/>
                <a:cs typeface="Consolas"/>
              </a:rPr>
              <a:t>ALPHA_RANGE.size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yield </a:t>
            </a:r>
            <a:r>
              <a:rPr lang="en-US" sz="1600" dirty="0" err="1">
                <a:latin typeface="Consolas"/>
                <a:cs typeface="Consolas"/>
              </a:rPr>
              <a:t>parts.</a:t>
            </a:r>
            <a:r>
              <a:rPr lang="en-US" sz="1600" dirty="0" err="1">
                <a:solidFill>
                  <a:srgbClr val="FFFF00"/>
                </a:solidFill>
                <a:latin typeface="Consolas"/>
                <a:cs typeface="Consolas"/>
              </a:rPr>
              <a:t>map</a:t>
            </a:r>
            <a:r>
              <a:rPr lang="en-US" sz="1600" dirty="0">
                <a:latin typeface="Consolas"/>
                <a:cs typeface="Consolas"/>
              </a:rPr>
              <a:t>(_(</a:t>
            </a:r>
            <a:r>
              <a:rPr lang="en-US" sz="1600" dirty="0" err="1">
                <a:latin typeface="Consolas"/>
                <a:cs typeface="Consolas"/>
              </a:rPr>
              <a:t>alphabetIdx</a:t>
            </a:r>
            <a:r>
              <a:rPr lang="en-US" sz="1600" dirty="0">
                <a:latin typeface="Consolas"/>
                <a:cs typeface="Consolas"/>
              </a:rPr>
              <a:t>)).</a:t>
            </a:r>
            <a:r>
              <a:rPr lang="en-US" sz="1600" dirty="0">
                <a:solidFill>
                  <a:srgbClr val="FFFF00"/>
                </a:solidFill>
                <a:latin typeface="Consolas"/>
                <a:cs typeface="Consolas"/>
              </a:rPr>
              <a:t>reduce</a:t>
            </a:r>
            <a:r>
              <a:rPr lang="en-US" sz="1600" dirty="0">
                <a:latin typeface="Consolas"/>
                <a:cs typeface="Consolas"/>
              </a:rPr>
              <a:t>(_ ++ _)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v</a:t>
            </a:r>
            <a:r>
              <a:rPr lang="en-US" sz="1600" dirty="0" err="1" smtClean="0">
                <a:latin typeface="Consolas"/>
                <a:cs typeface="Consolas"/>
              </a:rPr>
              <a:t>al</a:t>
            </a:r>
            <a:r>
              <a:rPr lang="en-US" sz="1600" dirty="0" smtClean="0">
                <a:latin typeface="Consolas"/>
                <a:cs typeface="Consolas"/>
              </a:rPr>
              <a:t> partitioned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err="1">
                <a:latin typeface="Consolas"/>
                <a:cs typeface="Consolas"/>
              </a:rPr>
              <a:t>partitionedAcrossFiles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filePartitions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val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avgs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>
                <a:latin typeface="Consolas"/>
                <a:cs typeface="Consolas"/>
              </a:rPr>
              <a:t>partitioned.map</a:t>
            </a:r>
            <a:r>
              <a:rPr lang="en-US" sz="1600" dirty="0">
                <a:latin typeface="Consolas"/>
                <a:cs typeface="Consolas"/>
              </a:rPr>
              <a:t>(_.</a:t>
            </a:r>
            <a:r>
              <a:rPr lang="en-US" sz="1600" dirty="0" err="1">
                <a:latin typeface="Consolas"/>
                <a:cs typeface="Consolas"/>
              </a:rPr>
              <a:t>toIterable.par.groupBy</a:t>
            </a:r>
            <a:r>
              <a:rPr lang="en-US" sz="1600" dirty="0">
                <a:latin typeface="Consolas"/>
                <a:cs typeface="Consolas"/>
              </a:rPr>
              <a:t>(_.email)</a:t>
            </a:r>
            <a:r>
              <a:rPr lang="en-US" sz="1600" dirty="0" smtClean="0">
                <a:latin typeface="Consolas"/>
                <a:cs typeface="Consolas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mapValues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avgPurchases</a:t>
            </a:r>
            <a:r>
              <a:rPr lang="en-US" sz="1600" dirty="0">
                <a:latin typeface="Consolas"/>
                <a:cs typeface="Consolas"/>
              </a:rPr>
              <a:t>)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def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findMaxPurchaser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allAvgs</a:t>
            </a:r>
            <a:r>
              <a:rPr lang="en-US" sz="1600" dirty="0">
                <a:latin typeface="Consolas"/>
                <a:cs typeface="Consolas"/>
              </a:rPr>
              <a:t>: </a:t>
            </a:r>
            <a:r>
              <a:rPr lang="en-US" sz="1600" dirty="0" err="1">
                <a:latin typeface="Consolas"/>
                <a:cs typeface="Consolas"/>
              </a:rPr>
              <a:t>Seq</a:t>
            </a:r>
            <a:r>
              <a:rPr lang="en-US" sz="1600" dirty="0">
                <a:latin typeface="Consolas"/>
                <a:cs typeface="Consolas"/>
              </a:rPr>
              <a:t>[</a:t>
            </a:r>
            <a:r>
              <a:rPr lang="en-US" sz="1600" dirty="0" err="1">
                <a:latin typeface="Consolas"/>
                <a:cs typeface="Consolas"/>
              </a:rPr>
              <a:t>ParMap</a:t>
            </a:r>
            <a:r>
              <a:rPr lang="en-US" sz="1600" dirty="0">
                <a:latin typeface="Consolas"/>
                <a:cs typeface="Consolas"/>
              </a:rPr>
              <a:t>[String, </a:t>
            </a:r>
            <a:r>
              <a:rPr lang="en-US" sz="1600" dirty="0" err="1">
                <a:latin typeface="Consolas"/>
                <a:cs typeface="Consolas"/>
              </a:rPr>
              <a:t>BigDecimal</a:t>
            </a:r>
            <a:r>
              <a:rPr lang="en-US" sz="1600" dirty="0">
                <a:latin typeface="Consolas"/>
                <a:cs typeface="Consolas"/>
              </a:rPr>
              <a:t>]]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=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 err="1">
                <a:latin typeface="Consolas"/>
                <a:cs typeface="Consolas"/>
              </a:rPr>
              <a:t>val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largestByLetter</a:t>
            </a:r>
            <a:r>
              <a:rPr lang="en-US" sz="1600" dirty="0">
                <a:latin typeface="Consolas"/>
                <a:cs typeface="Consolas"/>
              </a:rPr>
              <a:t> = for </a:t>
            </a:r>
            <a:r>
              <a:rPr lang="en-US" sz="16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</a:t>
            </a:r>
            <a:r>
              <a:rPr lang="en-US" sz="1600" dirty="0" err="1" smtClean="0">
                <a:latin typeface="Consolas"/>
                <a:cs typeface="Consolas"/>
              </a:rPr>
              <a:t>avgByLetter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&lt;- </a:t>
            </a:r>
            <a:r>
              <a:rPr lang="en-US" sz="1600" dirty="0" err="1" smtClean="0">
                <a:latin typeface="Consolas"/>
                <a:cs typeface="Consolas"/>
              </a:rPr>
              <a:t>allAvgs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if </a:t>
            </a:r>
            <a:r>
              <a:rPr lang="en-US" sz="1600" dirty="0">
                <a:latin typeface="Consolas"/>
                <a:cs typeface="Consolas"/>
              </a:rPr>
              <a:t>!</a:t>
            </a:r>
            <a:r>
              <a:rPr lang="en-US" sz="1600" dirty="0" err="1" smtClean="0">
                <a:latin typeface="Consolas"/>
                <a:cs typeface="Consolas"/>
              </a:rPr>
              <a:t>avgByLetter.isEmpty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} </a:t>
            </a:r>
            <a:r>
              <a:rPr lang="en-US" sz="1600" dirty="0">
                <a:latin typeface="Consolas"/>
                <a:cs typeface="Consolas"/>
              </a:rPr>
              <a:t>yield </a:t>
            </a:r>
            <a:r>
              <a:rPr lang="en-US" sz="1600" dirty="0" err="1">
                <a:latin typeface="Consolas"/>
                <a:cs typeface="Consolas"/>
              </a:rPr>
              <a:t>avgByLetter.maxBy</a:t>
            </a:r>
            <a:r>
              <a:rPr lang="en-US" sz="1600" dirty="0">
                <a:latin typeface="Consolas"/>
                <a:cs typeface="Consolas"/>
              </a:rPr>
              <a:t>(_._2)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err="1" smtClean="0">
                <a:latin typeface="Consolas"/>
                <a:cs typeface="Consolas"/>
              </a:rPr>
              <a:t>largestByLetter.maxBy</a:t>
            </a:r>
            <a:r>
              <a:rPr lang="en-US" sz="1600" dirty="0">
                <a:latin typeface="Consolas"/>
                <a:cs typeface="Consolas"/>
              </a:rPr>
              <a:t>(_._2)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val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biggestPurchaser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>
                <a:latin typeface="Consolas"/>
                <a:cs typeface="Consolas"/>
              </a:rPr>
              <a:t>findMaxPurchaser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avgs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96348"/>
            <a:ext cx="8229600" cy="162339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383177"/>
            <a:ext cx="8229600" cy="10182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3540538"/>
            <a:ext cx="8229600" cy="221311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897216"/>
            <a:ext cx="8229600" cy="3876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8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Complicated and…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Still required 2.5GB</a:t>
            </a:r>
          </a:p>
          <a:p>
            <a:pPr lvl="1"/>
            <a:r>
              <a:rPr lang="en-US" dirty="0"/>
              <a:t>Partitioned sequence of iterators still leads to linked list of all file </a:t>
            </a:r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Not clear why</a:t>
            </a:r>
          </a:p>
          <a:p>
            <a:r>
              <a:rPr lang="en-US" dirty="0" smtClean="0"/>
              <a:t>Though does run faster: 80sec vs. 112.5sec</a:t>
            </a:r>
          </a:p>
          <a:p>
            <a:r>
              <a:rPr lang="en-US" dirty="0" smtClean="0"/>
              <a:t>Fully parallelized</a:t>
            </a:r>
          </a:p>
          <a:p>
            <a:r>
              <a:rPr lang="en-US" dirty="0" smtClean="0"/>
              <a:t>Total CPU time = 4min 55sec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Still not scalable</a:t>
            </a:r>
          </a:p>
        </p:txBody>
      </p:sp>
    </p:spTree>
    <p:extLst>
      <p:ext uri="{BB962C8B-B14F-4D97-AF65-F5344CB8AC3E}">
        <p14:creationId xmlns:p14="http://schemas.microsoft.com/office/powerpoint/2010/main" val="2544412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Attempt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solution #2 but process only 1 letter at a time</a:t>
            </a:r>
          </a:p>
          <a:p>
            <a:pPr lvl="1"/>
            <a:r>
              <a:rPr lang="en-US" dirty="0" smtClean="0"/>
              <a:t>Repeatedly parse files, group by e-mail, and find max average for each letter</a:t>
            </a:r>
          </a:p>
          <a:p>
            <a:pPr lvl="1"/>
            <a:r>
              <a:rPr lang="en-US" dirty="0" smtClean="0"/>
              <a:t>Find max of the max at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19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6087"/>
            <a:ext cx="8229600" cy="63168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def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getPurchasesFromFile</a:t>
            </a:r>
            <a:r>
              <a:rPr lang="en-US" sz="1800" dirty="0">
                <a:latin typeface="Consolas"/>
                <a:cs typeface="Consolas"/>
              </a:rPr>
              <a:t>(file: File, letter: Char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= </a:t>
            </a:r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</a:t>
            </a:r>
            <a:r>
              <a:rPr lang="en-US" sz="1800" dirty="0" err="1" smtClean="0">
                <a:latin typeface="Consolas"/>
                <a:cs typeface="Consolas"/>
              </a:rPr>
              <a:t>val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purchases = </a:t>
            </a:r>
            <a:r>
              <a:rPr lang="en-US" sz="1800" dirty="0" err="1">
                <a:latin typeface="Consolas"/>
                <a:cs typeface="Consolas"/>
              </a:rPr>
              <a:t>Source.fromFile</a:t>
            </a:r>
            <a:r>
              <a:rPr lang="en-US" sz="1800" dirty="0">
                <a:latin typeface="Consolas"/>
                <a:cs typeface="Consolas"/>
              </a:rPr>
              <a:t>(file).</a:t>
            </a:r>
            <a:r>
              <a:rPr lang="en-US" sz="1800" dirty="0" err="1">
                <a:latin typeface="Consolas"/>
                <a:cs typeface="Consolas"/>
              </a:rPr>
              <a:t>getLines.map</a:t>
            </a:r>
            <a:r>
              <a:rPr lang="en-US" sz="1800" dirty="0">
                <a:latin typeface="Consolas"/>
                <a:cs typeface="Consolas"/>
              </a:rPr>
              <a:t> { s =&gt;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dirty="0" err="1" smtClean="0">
                <a:latin typeface="Consolas"/>
                <a:cs typeface="Consolas"/>
              </a:rPr>
              <a:t>val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tokens = </a:t>
            </a:r>
            <a:r>
              <a:rPr lang="en-US" sz="1800" dirty="0" err="1">
                <a:latin typeface="Consolas"/>
                <a:cs typeface="Consolas"/>
              </a:rPr>
              <a:t>s.split</a:t>
            </a:r>
            <a:r>
              <a:rPr lang="en-US" sz="1800" dirty="0">
                <a:latin typeface="Consolas"/>
                <a:cs typeface="Consolas"/>
              </a:rPr>
              <a:t>(',')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dirty="0" smtClean="0">
                <a:latin typeface="Consolas"/>
                <a:cs typeface="Consolas"/>
              </a:rPr>
              <a:t>Purchase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err="1">
                <a:latin typeface="Consolas"/>
                <a:cs typeface="Consolas"/>
              </a:rPr>
              <a:t>emailsFromFile</a:t>
            </a:r>
            <a:r>
              <a:rPr lang="en-US" sz="1800" dirty="0">
                <a:latin typeface="Consolas"/>
                <a:cs typeface="Consolas"/>
              </a:rPr>
              <a:t>(tokens(1)), </a:t>
            </a:r>
            <a:r>
              <a:rPr lang="en-US" sz="1800" dirty="0" err="1">
                <a:latin typeface="Consolas"/>
                <a:cs typeface="Consolas"/>
              </a:rPr>
              <a:t>BigDecimal</a:t>
            </a:r>
            <a:r>
              <a:rPr lang="en-US" sz="1800" dirty="0">
                <a:latin typeface="Consolas"/>
                <a:cs typeface="Consolas"/>
              </a:rPr>
              <a:t>(tokens(3)))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</a:t>
            </a:r>
            <a:r>
              <a:rPr lang="en-US" sz="1800" dirty="0" smtClean="0">
                <a:latin typeface="Consolas"/>
                <a:cs typeface="Consolas"/>
              </a:rPr>
              <a:t>}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</a:t>
            </a:r>
            <a:r>
              <a:rPr lang="en-US" sz="1800" dirty="0" err="1" smtClean="0">
                <a:latin typeface="Consolas"/>
                <a:cs typeface="Consolas"/>
              </a:rPr>
              <a:t>purchases.</a:t>
            </a:r>
            <a:r>
              <a:rPr lang="en-US" sz="1800" dirty="0" err="1" smtClean="0">
                <a:solidFill>
                  <a:srgbClr val="FFFF00"/>
                </a:solidFill>
                <a:latin typeface="Consolas"/>
                <a:cs typeface="Consolas"/>
              </a:rPr>
              <a:t>filter</a:t>
            </a:r>
            <a:r>
              <a:rPr lang="en-US" sz="1800" dirty="0">
                <a:latin typeface="Consolas"/>
                <a:cs typeface="Consolas"/>
              </a:rPr>
              <a:t>(_.</a:t>
            </a:r>
            <a:r>
              <a:rPr lang="en-US" sz="1800" dirty="0" err="1">
                <a:latin typeface="Consolas"/>
                <a:cs typeface="Consolas"/>
              </a:rPr>
              <a:t>email.startsWith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err="1">
                <a:latin typeface="Consolas"/>
                <a:cs typeface="Consolas"/>
              </a:rPr>
              <a:t>letter.toString</a:t>
            </a:r>
            <a:r>
              <a:rPr lang="en-US" sz="1800" dirty="0">
                <a:latin typeface="Consolas"/>
                <a:cs typeface="Consolas"/>
              </a:rPr>
              <a:t>))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def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getPurchasesFromFiles</a:t>
            </a:r>
            <a:r>
              <a:rPr lang="en-US" sz="1800" dirty="0">
                <a:latin typeface="Consolas"/>
                <a:cs typeface="Consolas"/>
              </a:rPr>
              <a:t>(letter: Char</a:t>
            </a:r>
            <a:r>
              <a:rPr lang="en-US" sz="1800" dirty="0" smtClean="0">
                <a:latin typeface="Consolas"/>
                <a:cs typeface="Consolas"/>
              </a:rPr>
              <a:t>) =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</a:t>
            </a:r>
            <a:r>
              <a:rPr lang="en-US" sz="1800" dirty="0" err="1">
                <a:latin typeface="Consolas"/>
                <a:cs typeface="Consolas"/>
              </a:rPr>
              <a:t>purchaseFiles.take</a:t>
            </a:r>
            <a:r>
              <a:rPr lang="en-US" sz="1800" dirty="0">
                <a:latin typeface="Consolas"/>
                <a:cs typeface="Consolas"/>
              </a:rPr>
              <a:t>(FILES_TO_READ).map(file =&gt; 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</a:t>
            </a:r>
            <a:r>
              <a:rPr lang="en-US" sz="1800" dirty="0" err="1" smtClean="0">
                <a:latin typeface="Consolas"/>
                <a:cs typeface="Consolas"/>
              </a:rPr>
              <a:t>getPurchasesFromFile</a:t>
            </a:r>
            <a:r>
              <a:rPr lang="en-US" sz="1800" dirty="0">
                <a:latin typeface="Consolas"/>
                <a:cs typeface="Consolas"/>
              </a:rPr>
              <a:t>(file, letter))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601304"/>
            <a:ext cx="8229600" cy="242956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4161182"/>
            <a:ext cx="8229600" cy="12059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13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65" y="364434"/>
            <a:ext cx="8229600" cy="6162261"/>
          </a:xfrm>
        </p:spPr>
        <p:txBody>
          <a:bodyPr anchor="ctr"/>
          <a:lstStyle/>
          <a:p>
            <a:r>
              <a:rPr lang="en-US" dirty="0" smtClean="0"/>
              <a:t>More</a:t>
            </a:r>
            <a:r>
              <a:rPr lang="en-US" baseline="0" dirty="0" smtClean="0"/>
              <a:t> Than One Kind of Hammer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58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Scales but </a:t>
            </a:r>
            <a:r>
              <a:rPr lang="en-US" dirty="0" err="1" smtClean="0"/>
              <a:t>Sloooowww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Consumed memory stays around 1.2GB</a:t>
            </a:r>
          </a:p>
          <a:p>
            <a:r>
              <a:rPr lang="en-US" dirty="0" smtClean="0"/>
              <a:t>Mostly single-threaded</a:t>
            </a:r>
          </a:p>
          <a:p>
            <a:r>
              <a:rPr lang="en-US" dirty="0" smtClean="0"/>
              <a:t>Elapsed time = 11.5min</a:t>
            </a:r>
          </a:p>
          <a:p>
            <a:r>
              <a:rPr lang="en-US" dirty="0" smtClean="0"/>
              <a:t>Total CPU time = 13min 27sec</a:t>
            </a:r>
          </a:p>
          <a:p>
            <a:r>
              <a:rPr lang="en-US" dirty="0" smtClean="0"/>
              <a:t>Problem is </a:t>
            </a:r>
            <a:r>
              <a:rPr lang="en-US" sz="2800" dirty="0" smtClean="0">
                <a:latin typeface="Consolas"/>
                <a:cs typeface="Consolas"/>
              </a:rPr>
              <a:t>filter</a:t>
            </a:r>
            <a:r>
              <a:rPr lang="en-US" dirty="0" smtClean="0"/>
              <a:t>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7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sz="4000" dirty="0" smtClean="0">
                <a:latin typeface="Consolas"/>
                <a:cs typeface="Consolas"/>
              </a:rPr>
              <a:t>filter</a:t>
            </a:r>
            <a:endParaRPr lang="en-US" sz="4000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Skip those that don’t start with the letter</a:t>
            </a:r>
          </a:p>
          <a:p>
            <a:r>
              <a:rPr lang="en-US" dirty="0" smtClean="0"/>
              <a:t>Take those that do start with the letter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p</a:t>
            </a:r>
            <a:r>
              <a:rPr lang="en-US" sz="2000" dirty="0" err="1" smtClean="0">
                <a:latin typeface="Consolas"/>
                <a:cs typeface="Consolas"/>
              </a:rPr>
              <a:t>urchases.</a:t>
            </a:r>
            <a:r>
              <a:rPr lang="en-US" sz="2000" dirty="0" err="1" smtClean="0">
                <a:solidFill>
                  <a:srgbClr val="FFFF00"/>
                </a:solidFill>
                <a:latin typeface="Consolas"/>
                <a:cs typeface="Consolas"/>
              </a:rPr>
              <a:t>filter</a:t>
            </a:r>
            <a:r>
              <a:rPr lang="en-US" sz="2000" dirty="0" smtClean="0">
                <a:latin typeface="Consolas"/>
                <a:cs typeface="Consolas"/>
              </a:rPr>
              <a:t>(_.</a:t>
            </a:r>
            <a:r>
              <a:rPr lang="en-US" sz="2000" dirty="0" err="1" smtClean="0">
                <a:latin typeface="Consolas"/>
                <a:cs typeface="Consolas"/>
              </a:rPr>
              <a:t>email.startsWith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letter.toString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purchases.</a:t>
            </a:r>
            <a:r>
              <a:rPr lang="en-US" sz="2000" dirty="0" err="1" smtClean="0">
                <a:solidFill>
                  <a:srgbClr val="FFFF00"/>
                </a:solidFill>
                <a:latin typeface="Consolas"/>
                <a:cs typeface="Consolas"/>
              </a:rPr>
              <a:t>dropWhile</a:t>
            </a:r>
            <a:r>
              <a:rPr lang="en-US" sz="2000" dirty="0" smtClean="0">
                <a:latin typeface="Consolas"/>
                <a:cs typeface="Consolas"/>
              </a:rPr>
              <a:t>(!_.</a:t>
            </a:r>
            <a:r>
              <a:rPr lang="en-US" sz="2000" dirty="0" err="1" smtClean="0">
                <a:latin typeface="Consolas"/>
                <a:cs typeface="Consolas"/>
              </a:rPr>
              <a:t>email.startsWith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letter.toString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.</a:t>
            </a:r>
            <a:r>
              <a:rPr lang="en-US" sz="2000" dirty="0" err="1" smtClean="0">
                <a:solidFill>
                  <a:srgbClr val="FFFF00"/>
                </a:solidFill>
                <a:latin typeface="Consolas"/>
                <a:cs typeface="Consolas"/>
              </a:rPr>
              <a:t>takeWhile</a:t>
            </a:r>
            <a:r>
              <a:rPr lang="en-US" sz="2000" dirty="0" smtClean="0">
                <a:latin typeface="Consolas"/>
                <a:cs typeface="Consolas"/>
              </a:rPr>
              <a:t>(_.</a:t>
            </a:r>
            <a:r>
              <a:rPr lang="en-US" sz="2000" dirty="0" err="1" smtClean="0">
                <a:latin typeface="Consolas"/>
                <a:cs typeface="Consolas"/>
              </a:rPr>
              <a:t>email.startsWith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letter.toString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r>
              <a:rPr lang="en-US" dirty="0" smtClean="0">
                <a:cs typeface="Consolas"/>
              </a:rPr>
              <a:t>Reduced elapsed time by ~3min</a:t>
            </a:r>
          </a:p>
          <a:p>
            <a:r>
              <a:rPr lang="en-US" dirty="0" smtClean="0">
                <a:cs typeface="Consolas"/>
              </a:rPr>
              <a:t>Still slow</a:t>
            </a:r>
          </a:p>
        </p:txBody>
      </p:sp>
    </p:spTree>
    <p:extLst>
      <p:ext uri="{BB962C8B-B14F-4D97-AF65-F5344CB8AC3E}">
        <p14:creationId xmlns:p14="http://schemas.microsoft.com/office/powerpoint/2010/main" val="2325786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Lazy </a:t>
            </a:r>
            <a:r>
              <a:rPr lang="en-US" dirty="0" err="1" smtClean="0"/>
              <a:t>eval</a:t>
            </a:r>
            <a:r>
              <a:rPr lang="en-US" dirty="0" smtClean="0"/>
              <a:t> / streaming only gets you so far</a:t>
            </a:r>
          </a:p>
          <a:p>
            <a:r>
              <a:rPr lang="en-US" dirty="0" smtClean="0"/>
              <a:t>Understanding your data set lets you optimize</a:t>
            </a:r>
          </a:p>
          <a:p>
            <a:r>
              <a:rPr lang="en-US" smtClean="0"/>
              <a:t>High</a:t>
            </a:r>
            <a:r>
              <a:rPr lang="en-US" smtClean="0"/>
              <a:t>er order </a:t>
            </a:r>
            <a:r>
              <a:rPr lang="en-US" smtClean="0"/>
              <a:t>functions </a:t>
            </a:r>
            <a:r>
              <a:rPr lang="en-US" dirty="0" smtClean="0"/>
              <a:t>rock</a:t>
            </a:r>
          </a:p>
          <a:p>
            <a:r>
              <a:rPr lang="en-US" dirty="0" smtClean="0"/>
              <a:t>Parallel collections are not magic bullet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has goodness after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01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Shoppers buy from retailers</a:t>
            </a:r>
          </a:p>
          <a:p>
            <a:r>
              <a:rPr lang="en-US" dirty="0" smtClean="0"/>
              <a:t>Identified uniquely by e-mail address</a:t>
            </a:r>
          </a:p>
          <a:p>
            <a:r>
              <a:rPr lang="en-US" dirty="0" smtClean="0"/>
              <a:t>Find biggest spender on average across retailers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80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the Road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shared mutable state</a:t>
            </a:r>
          </a:p>
          <a:p>
            <a:r>
              <a:rPr lang="en-US" dirty="0" smtClean="0"/>
              <a:t>No mutable variables</a:t>
            </a:r>
          </a:p>
          <a:p>
            <a:r>
              <a:rPr lang="en-US" dirty="0" smtClean="0"/>
              <a:t>No mutable collections</a:t>
            </a:r>
          </a:p>
          <a:p>
            <a:r>
              <a:rPr lang="en-US" dirty="0" smtClean="0"/>
              <a:t>Maximize CPU utilization</a:t>
            </a:r>
          </a:p>
          <a:p>
            <a:r>
              <a:rPr lang="en-US" dirty="0" smtClean="0"/>
              <a:t>Stream into memory only what’s necessary</a:t>
            </a:r>
          </a:p>
          <a:p>
            <a:r>
              <a:rPr lang="en-US" dirty="0" smtClean="0"/>
              <a:t>Use max of 3GB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28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6666"/>
          </a:xfrm>
        </p:spPr>
        <p:txBody>
          <a:bodyPr/>
          <a:lstStyle/>
          <a:p>
            <a:r>
              <a:rPr lang="en-US" dirty="0" smtClean="0"/>
              <a:t>Before We Get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6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Created CSVs of ~500 first names and ~500 last names</a:t>
            </a:r>
          </a:p>
          <a:p>
            <a:r>
              <a:rPr lang="en-US" dirty="0" smtClean="0"/>
              <a:t>Created CSV of top 50 retailers</a:t>
            </a:r>
          </a:p>
          <a:p>
            <a:r>
              <a:rPr lang="en-US" dirty="0" smtClean="0"/>
              <a:t>Cartesian product first and last names to create 250,000 unique people</a:t>
            </a:r>
          </a:p>
          <a:p>
            <a:r>
              <a:rPr lang="en-US" dirty="0" smtClean="0"/>
              <a:t>Each person spends random amount up to $250 between 1 and 3 times at each retailer</a:t>
            </a:r>
          </a:p>
          <a:p>
            <a:r>
              <a:rPr lang="en-US" dirty="0" smtClean="0"/>
              <a:t>Purchases are stored in CSV file per retailer</a:t>
            </a:r>
          </a:p>
          <a:p>
            <a:r>
              <a:rPr lang="en-US" dirty="0" smtClean="0"/>
              <a:t>Each file ends up at ~30MB</a:t>
            </a:r>
          </a:p>
        </p:txBody>
      </p:sp>
    </p:spTree>
    <p:extLst>
      <p:ext uri="{BB962C8B-B14F-4D97-AF65-F5344CB8AC3E}">
        <p14:creationId xmlns:p14="http://schemas.microsoft.com/office/powerpoint/2010/main" val="213442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000"/>
            <a:ext cx="8229600" cy="633895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case class Customer(id: String, email: String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case class Purchase(retailer: String, customer: Customer, cost: </a:t>
            </a:r>
            <a:r>
              <a:rPr lang="en-US" sz="1400" dirty="0" err="1" smtClean="0">
                <a:latin typeface="Consolas"/>
                <a:cs typeface="Consolas"/>
              </a:rPr>
              <a:t>BigDecimal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def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getTokens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fileName</a:t>
            </a:r>
            <a:r>
              <a:rPr lang="en-US" sz="1400" dirty="0" smtClean="0">
                <a:latin typeface="Consolas"/>
                <a:cs typeface="Consolas"/>
              </a:rPr>
              <a:t>: String, </a:t>
            </a:r>
            <a:r>
              <a:rPr lang="en-US" sz="1400" dirty="0" err="1" smtClean="0">
                <a:latin typeface="Consolas"/>
                <a:cs typeface="Consolas"/>
              </a:rPr>
              <a:t>tokenPos</a:t>
            </a:r>
            <a:r>
              <a:rPr lang="en-US" sz="1400" dirty="0" smtClean="0">
                <a:latin typeface="Consolas"/>
                <a:cs typeface="Consolas"/>
              </a:rPr>
              <a:t>: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): Iterator[String] =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for (line &lt;- </a:t>
            </a:r>
            <a:r>
              <a:rPr lang="en-US" sz="1400" dirty="0" err="1" smtClean="0">
                <a:latin typeface="Consolas"/>
                <a:cs typeface="Consolas"/>
              </a:rPr>
              <a:t>Source.fromFile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fileName</a:t>
            </a:r>
            <a:r>
              <a:rPr lang="en-US" sz="1400" dirty="0" smtClean="0">
                <a:latin typeface="Consolas"/>
                <a:cs typeface="Consolas"/>
              </a:rPr>
              <a:t>).</a:t>
            </a:r>
            <a:r>
              <a:rPr lang="en-US" sz="1400" dirty="0" err="1" smtClean="0">
                <a:latin typeface="Consolas"/>
                <a:cs typeface="Consolas"/>
              </a:rPr>
              <a:t>getLines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yield </a:t>
            </a:r>
            <a:r>
              <a:rPr lang="en-US" sz="1400" dirty="0" err="1" smtClean="0">
                <a:latin typeface="Consolas"/>
                <a:cs typeface="Consolas"/>
              </a:rPr>
              <a:t>line.split</a:t>
            </a:r>
            <a:r>
              <a:rPr lang="en-US" sz="1400" dirty="0" smtClean="0">
                <a:latin typeface="Consolas"/>
                <a:cs typeface="Consolas"/>
              </a:rPr>
              <a:t>("\t")(</a:t>
            </a:r>
            <a:r>
              <a:rPr lang="en-US" sz="1400" dirty="0" err="1" smtClean="0">
                <a:latin typeface="Consolas"/>
                <a:cs typeface="Consolas"/>
              </a:rPr>
              <a:t>tokenPos</a:t>
            </a:r>
            <a:r>
              <a:rPr lang="en-US" sz="1400" dirty="0" smtClean="0">
                <a:latin typeface="Consolas"/>
                <a:cs typeface="Consolas"/>
              </a:rPr>
              <a:t>).trim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val</a:t>
            </a:r>
            <a:r>
              <a:rPr lang="en-US" sz="1400" dirty="0" smtClean="0">
                <a:latin typeface="Consolas"/>
                <a:cs typeface="Consolas"/>
              </a:rPr>
              <a:t> customers: List[Customer] =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val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cust</a:t>
            </a:r>
            <a:r>
              <a:rPr lang="en-US" sz="1400" dirty="0" smtClean="0">
                <a:latin typeface="Consolas"/>
                <a:cs typeface="Consolas"/>
              </a:rPr>
              <a:t> = for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dirty="0" err="1" smtClean="0">
                <a:latin typeface="Consolas"/>
                <a:cs typeface="Consolas"/>
              </a:rPr>
              <a:t>firstName</a:t>
            </a:r>
            <a:r>
              <a:rPr lang="en-US" sz="1400" dirty="0" smtClean="0">
                <a:latin typeface="Consolas"/>
                <a:cs typeface="Consolas"/>
              </a:rPr>
              <a:t> &lt;- </a:t>
            </a:r>
            <a:r>
              <a:rPr lang="en-US" sz="1400" dirty="0" err="1" smtClean="0">
                <a:latin typeface="Consolas"/>
                <a:cs typeface="Consolas"/>
              </a:rPr>
              <a:t>getTokens</a:t>
            </a:r>
            <a:r>
              <a:rPr lang="en-US" sz="1400" dirty="0" smtClean="0">
                <a:latin typeface="Consolas"/>
                <a:cs typeface="Consolas"/>
              </a:rPr>
              <a:t>("</a:t>
            </a:r>
            <a:r>
              <a:rPr lang="en-US" sz="1400" dirty="0" err="1" smtClean="0">
                <a:latin typeface="Consolas"/>
                <a:cs typeface="Consolas"/>
              </a:rPr>
              <a:t>firstNames.txt</a:t>
            </a:r>
            <a:r>
              <a:rPr lang="en-US" sz="1400" dirty="0" smtClean="0">
                <a:latin typeface="Consolas"/>
                <a:cs typeface="Consolas"/>
              </a:rPr>
              <a:t>", 0)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dirty="0" err="1" smtClean="0">
                <a:latin typeface="Consolas"/>
                <a:cs typeface="Consolas"/>
              </a:rPr>
              <a:t>lastName</a:t>
            </a:r>
            <a:r>
              <a:rPr lang="en-US" sz="1400" dirty="0" smtClean="0">
                <a:latin typeface="Consolas"/>
                <a:cs typeface="Consolas"/>
              </a:rPr>
              <a:t> &lt;- </a:t>
            </a:r>
            <a:r>
              <a:rPr lang="en-US" sz="1400" dirty="0" err="1" smtClean="0">
                <a:latin typeface="Consolas"/>
                <a:cs typeface="Consolas"/>
              </a:rPr>
              <a:t>getTokens</a:t>
            </a:r>
            <a:r>
              <a:rPr lang="en-US" sz="1400" dirty="0" smtClean="0">
                <a:latin typeface="Consolas"/>
                <a:cs typeface="Consolas"/>
              </a:rPr>
              <a:t>("</a:t>
            </a:r>
            <a:r>
              <a:rPr lang="en-US" sz="1400" dirty="0" err="1" smtClean="0">
                <a:latin typeface="Consolas"/>
                <a:cs typeface="Consolas"/>
              </a:rPr>
              <a:t>lastNames.txt</a:t>
            </a:r>
            <a:r>
              <a:rPr lang="en-US" sz="1400" dirty="0" smtClean="0">
                <a:latin typeface="Consolas"/>
                <a:cs typeface="Consolas"/>
              </a:rPr>
              <a:t>", 0).</a:t>
            </a:r>
            <a:r>
              <a:rPr lang="en-US" sz="1400" dirty="0" err="1" smtClean="0">
                <a:solidFill>
                  <a:srgbClr val="FFFF00"/>
                </a:solidFill>
                <a:latin typeface="Consolas"/>
                <a:cs typeface="Consolas"/>
              </a:rPr>
              <a:t>toSet</a:t>
            </a:r>
            <a:r>
              <a:rPr lang="en-US" sz="1400" dirty="0" smtClean="0">
                <a:latin typeface="Consolas"/>
                <a:cs typeface="Consolas"/>
              </a:rPr>
              <a:t>[String]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 yield Customer(</a:t>
            </a:r>
            <a:r>
              <a:rPr lang="en-US" sz="1400" dirty="0" err="1" smtClean="0">
                <a:latin typeface="Consolas"/>
                <a:cs typeface="Consolas"/>
              </a:rPr>
              <a:t>camelCase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firstName</a:t>
            </a:r>
            <a:r>
              <a:rPr lang="en-US" sz="1400" dirty="0" smtClean="0">
                <a:latin typeface="Consolas"/>
                <a:cs typeface="Consolas"/>
              </a:rPr>
              <a:t>) + " " + </a:t>
            </a:r>
            <a:r>
              <a:rPr lang="en-US" sz="1400" dirty="0" err="1" smtClean="0">
                <a:latin typeface="Consolas"/>
                <a:cs typeface="Consolas"/>
              </a:rPr>
              <a:t>camelCase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lastName</a:t>
            </a:r>
            <a:r>
              <a:rPr lang="en-US" sz="1400" dirty="0" smtClean="0">
                <a:latin typeface="Consolas"/>
                <a:cs typeface="Consolas"/>
              </a:rPr>
              <a:t>),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   </a:t>
            </a:r>
            <a:r>
              <a:rPr lang="en-US" sz="1400" dirty="0" err="1" smtClean="0">
                <a:latin typeface="Consolas"/>
                <a:cs typeface="Consolas"/>
              </a:rPr>
              <a:t>firstName.toLowerCase</a:t>
            </a:r>
            <a:r>
              <a:rPr lang="en-US" sz="1400" dirty="0" smtClean="0">
                <a:latin typeface="Consolas"/>
                <a:cs typeface="Consolas"/>
              </a:rPr>
              <a:t> + "." + </a:t>
            </a:r>
            <a:r>
              <a:rPr lang="en-US" sz="1400" dirty="0" err="1" smtClean="0">
                <a:latin typeface="Consolas"/>
                <a:cs typeface="Consolas"/>
              </a:rPr>
              <a:t>lastName.toLowerCase</a:t>
            </a:r>
            <a:r>
              <a:rPr lang="en-US" sz="1400" dirty="0" smtClean="0">
                <a:latin typeface="Consolas"/>
                <a:cs typeface="Consolas"/>
              </a:rPr>
              <a:t> +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   "@</a:t>
            </a:r>
            <a:r>
              <a:rPr lang="en-US" sz="1400" dirty="0" err="1" smtClean="0">
                <a:latin typeface="Consolas"/>
                <a:cs typeface="Consolas"/>
              </a:rPr>
              <a:t>gmail.com</a:t>
            </a:r>
            <a:r>
              <a:rPr lang="en-US" sz="1400" dirty="0" smtClean="0">
                <a:latin typeface="Consolas"/>
                <a:cs typeface="Consolas"/>
              </a:rPr>
              <a:t>")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cust.toList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retailers.foreach</a:t>
            </a:r>
            <a:r>
              <a:rPr lang="en-US" sz="1400" dirty="0" smtClean="0">
                <a:latin typeface="Consolas"/>
                <a:cs typeface="Consolas"/>
              </a:rPr>
              <a:t> { retailer =&gt;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val</a:t>
            </a:r>
            <a:r>
              <a:rPr lang="en-US" sz="1400" dirty="0" smtClean="0">
                <a:latin typeface="Consolas"/>
                <a:cs typeface="Consolas"/>
              </a:rPr>
              <a:t> purchases = for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customer &lt;- customers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</a:t>
            </a:r>
            <a:r>
              <a:rPr lang="en-US" sz="1400" dirty="0" err="1" smtClean="0">
                <a:latin typeface="Consolas"/>
                <a:cs typeface="Consolas"/>
              </a:rPr>
              <a:t>shopCnt</a:t>
            </a:r>
            <a:r>
              <a:rPr lang="en-US" sz="1400" dirty="0" smtClean="0">
                <a:latin typeface="Consolas"/>
                <a:cs typeface="Consolas"/>
              </a:rPr>
              <a:t> &lt;- 1 to (</a:t>
            </a:r>
            <a:r>
              <a:rPr lang="en-US" sz="1400" dirty="0" err="1" smtClean="0">
                <a:latin typeface="Consolas"/>
                <a:cs typeface="Consolas"/>
              </a:rPr>
              <a:t>shopCntRnd.nextInt</a:t>
            </a:r>
            <a:r>
              <a:rPr lang="en-US" sz="1400" dirty="0" smtClean="0">
                <a:latin typeface="Consolas"/>
                <a:cs typeface="Consolas"/>
              </a:rPr>
              <a:t>(3) + 1)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} yield Purchase(retailer, customer, </a:t>
            </a:r>
            <a:r>
              <a:rPr lang="en-US" sz="1400" dirty="0" err="1" smtClean="0">
                <a:latin typeface="Consolas"/>
                <a:cs typeface="Consolas"/>
              </a:rPr>
              <a:t>BigDecimal.valueOf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costRnd.nextInt</a:t>
            </a:r>
            <a:r>
              <a:rPr lang="en-US" sz="1400" dirty="0" smtClean="0">
                <a:latin typeface="Consolas"/>
                <a:cs typeface="Consolas"/>
              </a:rPr>
              <a:t>(25000), 2))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writePurchases</a:t>
            </a:r>
            <a:r>
              <a:rPr lang="en-US" sz="1400" dirty="0" smtClean="0">
                <a:latin typeface="Consolas"/>
                <a:cs typeface="Consolas"/>
              </a:rPr>
              <a:t>(purchases, "Purchases/" + </a:t>
            </a:r>
            <a:r>
              <a:rPr lang="en-US" sz="1400" dirty="0" err="1" smtClean="0">
                <a:latin typeface="Consolas"/>
                <a:cs typeface="Consolas"/>
              </a:rPr>
              <a:t>encodeName</a:t>
            </a:r>
            <a:r>
              <a:rPr lang="en-US" sz="1400" dirty="0" smtClean="0">
                <a:latin typeface="Consolas"/>
                <a:cs typeface="Consolas"/>
              </a:rPr>
              <a:t>(retailer) + ".txt")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54000"/>
            <a:ext cx="7041322" cy="59634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892312"/>
            <a:ext cx="7041322" cy="9740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897267"/>
            <a:ext cx="7041322" cy="22882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4304747"/>
            <a:ext cx="7913758" cy="22882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Amazon.com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Aaron Espinoza,aaron.espinoza@gmail.com,Amazon.com,45.11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Aaron Baldwin,aaron.baldwin@gmail.com,Amazon.com,55.24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Aaron Baldwin,aaron.baldwin@gmail.com,Amazon.com</a:t>
            </a:r>
            <a:r>
              <a:rPr lang="en-US" sz="2000" dirty="0" smtClean="0">
                <a:latin typeface="Consolas"/>
                <a:cs typeface="Consolas"/>
              </a:rPr>
              <a:t>,74.20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Aaron Baldwin,aaron.baldwin@gmail.com,Amazon.com</a:t>
            </a:r>
            <a:r>
              <a:rPr lang="en-US" sz="2000" dirty="0" smtClean="0">
                <a:latin typeface="Consolas"/>
                <a:cs typeface="Consolas"/>
              </a:rPr>
              <a:t>,61.63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16796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Attempt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 retailer files and parse into Purchase objects</a:t>
            </a:r>
          </a:p>
          <a:p>
            <a:r>
              <a:rPr lang="en-US" dirty="0" smtClean="0"/>
              <a:t>Group Purchases by e-mail</a:t>
            </a:r>
          </a:p>
          <a:p>
            <a:r>
              <a:rPr lang="en-US" dirty="0" err="1" smtClean="0"/>
              <a:t>Avg</a:t>
            </a:r>
            <a:r>
              <a:rPr lang="en-US" dirty="0" smtClean="0"/>
              <a:t> all purchases for that e-mail</a:t>
            </a:r>
          </a:p>
          <a:p>
            <a:r>
              <a:rPr lang="en-US" dirty="0" smtClean="0"/>
              <a:t>Find max </a:t>
            </a:r>
            <a:r>
              <a:rPr lang="en-US" dirty="0" err="1" smtClean="0"/>
              <a:t>avg</a:t>
            </a:r>
            <a:r>
              <a:rPr lang="en-US" dirty="0" smtClean="0"/>
              <a:t> purchase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26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1441</TotalTime>
  <Words>1323</Words>
  <Application>Microsoft Macintosh PowerPoint</Application>
  <PresentationFormat>On-screen Show (4:3)</PresentationFormat>
  <Paragraphs>203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Black</vt:lpstr>
      <vt:lpstr>Big Data Processing on a Small Scale Using Scala</vt:lpstr>
      <vt:lpstr>More Than One Kind of Hammer</vt:lpstr>
      <vt:lpstr>Problem</vt:lpstr>
      <vt:lpstr>Rules of the Road</vt:lpstr>
      <vt:lpstr>Before We Get Started</vt:lpstr>
      <vt:lpstr>Creating the Data Set</vt:lpstr>
      <vt:lpstr>PowerPoint Presentation</vt:lpstr>
      <vt:lpstr>Sample Amazon.com File</vt:lpstr>
      <vt:lpstr>Solution Attempt #1</vt:lpstr>
      <vt:lpstr>Stream retailer files and parse into Purchase objects</vt:lpstr>
      <vt:lpstr>Group Purchases, Avg Them, and Find Max</vt:lpstr>
      <vt:lpstr>Easy but…</vt:lpstr>
      <vt:lpstr>Solution Attempt #2</vt:lpstr>
      <vt:lpstr>PowerPoint Presentation</vt:lpstr>
      <vt:lpstr>PowerPoint Presentation</vt:lpstr>
      <vt:lpstr>PowerPoint Presentation</vt:lpstr>
      <vt:lpstr>Complicated and…</vt:lpstr>
      <vt:lpstr>Solution Attempt #3</vt:lpstr>
      <vt:lpstr>PowerPoint Presentation</vt:lpstr>
      <vt:lpstr>Scales but Sloooowww</vt:lpstr>
      <vt:lpstr>Avoid filter</vt:lpstr>
      <vt:lpstr>Conclusion</vt:lpstr>
    </vt:vector>
  </TitlesOfParts>
  <Company>Cerner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Processing on a Small Scale Using Scala</dc:title>
  <dc:creator>Sean Griffin</dc:creator>
  <cp:lastModifiedBy>Sean Griffin</cp:lastModifiedBy>
  <cp:revision>71</cp:revision>
  <dcterms:created xsi:type="dcterms:W3CDTF">2013-10-28T03:08:45Z</dcterms:created>
  <dcterms:modified xsi:type="dcterms:W3CDTF">2013-10-29T23:55:11Z</dcterms:modified>
</cp:coreProperties>
</file>