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Libre Franklin" panose="020B0604020202020204" charset="0"/>
      <p:regular r:id="rId14"/>
      <p:bold r:id="rId15"/>
      <p:italic r:id="rId16"/>
      <p:boldItalic r:id="rId17"/>
    </p:embeddedFont>
    <p:embeddedFont>
      <p:font typeface="Franklin Gothic" panose="020B0604020202020204" charset="0"/>
      <p:bold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44302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8333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9985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6066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65501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1238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3847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287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5836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8050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1526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399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3117529" y="4586365"/>
            <a:ext cx="7980300" cy="13233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smtClean="0">
                <a:solidFill>
                  <a:srgbClr val="1482AB"/>
                </a:solidFill>
                <a:latin typeface="Arial"/>
                <a:ea typeface="Arial"/>
                <a:cs typeface="Arial"/>
                <a:sym typeface="Arial"/>
              </a:rPr>
              <a:t>Presented By:</a:t>
            </a:r>
            <a:endParaRPr sz="1400" b="0" i="0" u="none" strike="noStrike" cap="none" dirty="0" smtClean="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smtClean="0">
                <a:solidFill>
                  <a:srgbClr val="1482AB"/>
                </a:solidFill>
                <a:latin typeface="Arial"/>
                <a:ea typeface="Arial"/>
                <a:cs typeface="Arial"/>
                <a:sym typeface="Arial"/>
              </a:rPr>
              <a:t>MARI SELVAM S</a:t>
            </a: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err="1" smtClean="0">
                <a:solidFill>
                  <a:srgbClr val="1482AB"/>
                </a:solidFill>
                <a:latin typeface="Arial"/>
                <a:ea typeface="Arial"/>
                <a:cs typeface="Arial"/>
                <a:sym typeface="Arial"/>
              </a:rPr>
              <a:t>DR.Sivanthi</a:t>
            </a:r>
            <a:r>
              <a:rPr lang="en-US" sz="2000" b="1" i="0" u="none" strike="noStrike" cap="none" dirty="0" smtClean="0">
                <a:solidFill>
                  <a:srgbClr val="1482AB"/>
                </a:solidFill>
                <a:latin typeface="Arial"/>
                <a:ea typeface="Arial"/>
                <a:cs typeface="Arial"/>
                <a:sym typeface="Arial"/>
              </a:rPr>
              <a:t> </a:t>
            </a:r>
            <a:r>
              <a:rPr lang="en-US" sz="2000" b="1" i="0" u="none" strike="noStrike" cap="none" dirty="0" err="1">
                <a:solidFill>
                  <a:srgbClr val="1482AB"/>
                </a:solidFill>
                <a:latin typeface="Arial"/>
                <a:ea typeface="Arial"/>
                <a:cs typeface="Arial"/>
                <a:sym typeface="Arial"/>
              </a:rPr>
              <a:t>Aditanar</a:t>
            </a:r>
            <a:r>
              <a:rPr lang="en-US" sz="2000" b="1" i="0" u="none" strike="noStrike" cap="none" dirty="0">
                <a:solidFill>
                  <a:srgbClr val="1482AB"/>
                </a:solidFill>
                <a:latin typeface="Arial"/>
                <a:ea typeface="Arial"/>
                <a:cs typeface="Arial"/>
                <a:sym typeface="Arial"/>
              </a:rPr>
              <a:t> College Of Engineering</a:t>
            </a:r>
            <a:endParaRPr sz="2000" b="1" i="0" u="none" strike="noStrike" cap="none" dirty="0">
              <a:solidFill>
                <a:srgbClr val="1482AB"/>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smtClean="0">
                <a:solidFill>
                  <a:srgbClr val="1482AB"/>
                </a:solidFill>
                <a:latin typeface="Arial"/>
                <a:ea typeface="Arial"/>
                <a:cs typeface="Arial"/>
                <a:sym typeface="Arial"/>
              </a:rPr>
              <a:t>BE-CSE</a:t>
            </a:r>
            <a:endParaRPr sz="2000" b="1" i="0" u="none" strike="noStrike" cap="none"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52" name="Google Shape;152;p22"/>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604803" y="1218582"/>
            <a:ext cx="11029615" cy="4673324"/>
          </a:xfrm>
          <a:prstGeom prst="rect">
            <a:avLst/>
          </a:prstGeom>
          <a:noFill/>
          <a:ln>
            <a:noFill/>
          </a:ln>
        </p:spPr>
        <p:txBody>
          <a:bodyPr spcFirstLastPara="1" wrap="square" lIns="91425" tIns="45700" rIns="91425" bIns="45700" anchor="ctr" anchorCtr="0">
            <a:normAutofit fontScale="92500"/>
          </a:bodyPr>
          <a:lstStyle/>
          <a:p>
            <a:pPr marL="0" lvl="0" indent="0" algn="just" rtl="0">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29"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Gather historical data on bike rentals, including time, date, location, and other relevant factors.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Utilize real-time data sources, such as weather conditions, events, and holidays, to enhance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Clean and preprocess the collected data to handle missing values, outliers, and inconsistencies.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Feature engineering to extract relevant features from the data that might impact bike demand.</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Implement a machine learning algorithm, such as a time-series forecasting model (e.g., ARIMA, SARIMA, or LSTM), to predict bike counts based on historical patterns.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Consider incorporating other factors like weather conditions, day of the week, and special events to improve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Deployment:</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Develop a user-friendly interface or application that provides real-time predictions for bike counts at different hours.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Deploy the solution on a scalable and reliable platform, considering factors like server infrastructure, response time, and user accessibility.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Evaluation: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Assess the model's performance using appropriate metrics such as Mean Absolute Error (MAE), Root Mean Squared Error (RMSE), or other relevant metrics.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Fine-tune the model based on feedback and continuous monitoring of prediction accuracy.</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a:t>Result:</a:t>
            </a:r>
            <a:endParaRPr sz="1200"/>
          </a:p>
          <a:p>
            <a:pPr marL="0" lvl="0" indent="0" algn="l" rtl="0">
              <a:lnSpc>
                <a:spcPct val="110000"/>
              </a:lnSpc>
              <a:spcBef>
                <a:spcPts val="920"/>
              </a:spcBef>
              <a:spcAft>
                <a:spcPts val="0"/>
              </a:spcAft>
              <a:buSzPts val="1472"/>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656"/>
              <a:buNone/>
            </a:pPr>
            <a:r>
              <a:rPr lang="en-US" sz="1800" b="1">
                <a:solidFill>
                  <a:srgbClr val="0F0F0F"/>
                </a:solidFill>
              </a:rPr>
              <a:t>The "System Approach" section outlines the overall strategy and methodology for developing and implementing the rental bike prediction system. Here's a suggested structure for this section:</a:t>
            </a:r>
            <a:endParaRPr/>
          </a:p>
          <a:p>
            <a:pPr marL="305435" lvl="0" indent="-305435" algn="l" rtl="0">
              <a:lnSpc>
                <a:spcPct val="110000"/>
              </a:lnSpc>
              <a:spcBef>
                <a:spcPts val="960"/>
              </a:spcBef>
              <a:spcAft>
                <a:spcPts val="0"/>
              </a:spcAft>
              <a:buSzPts val="1656"/>
              <a:buChar char="◼"/>
            </a:pPr>
            <a:r>
              <a:rPr lang="en-US"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US" sz="1800" b="1">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marL="305435" lvl="0" indent="-305435" algn="l" rtl="0">
              <a:lnSpc>
                <a:spcPct val="110000"/>
              </a:lnSpc>
              <a:spcBef>
                <a:spcPts val="880"/>
              </a:spcBef>
              <a:spcAft>
                <a:spcPts val="0"/>
              </a:spcAft>
              <a:buSzPts val="1288"/>
              <a:buChar char="◼"/>
            </a:pPr>
            <a:r>
              <a:rPr lang="en-US" sz="1400" b="1"/>
              <a:t>Algorithm Selection:</a:t>
            </a:r>
            <a:endParaRPr sz="1400"/>
          </a:p>
          <a:p>
            <a:pPr marL="629920" lvl="1" indent="-305435" algn="l" rtl="0">
              <a:lnSpc>
                <a:spcPct val="100000"/>
              </a:lnSpc>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marL="305435" lvl="0" indent="-305435" algn="l" rtl="0">
              <a:lnSpc>
                <a:spcPct val="110000"/>
              </a:lnSpc>
              <a:spcBef>
                <a:spcPts val="880"/>
              </a:spcBef>
              <a:spcAft>
                <a:spcPts val="0"/>
              </a:spcAft>
              <a:buSzPts val="1288"/>
              <a:buChar char="◼"/>
            </a:pPr>
            <a:r>
              <a:rPr lang="en-US" sz="1400" b="1"/>
              <a:t>Data Input:</a:t>
            </a:r>
            <a:endParaRPr sz="1400"/>
          </a:p>
          <a:p>
            <a:pPr marL="629920" lvl="1" indent="-305435" algn="l" rtl="0">
              <a:lnSpc>
                <a:spcPct val="100000"/>
              </a:lnSpc>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marL="305435" lvl="0" indent="-305435" algn="l" rtl="0">
              <a:lnSpc>
                <a:spcPct val="110000"/>
              </a:lnSpc>
              <a:spcBef>
                <a:spcPts val="880"/>
              </a:spcBef>
              <a:spcAft>
                <a:spcPts val="0"/>
              </a:spcAft>
              <a:buSzPts val="1288"/>
              <a:buChar char="◼"/>
            </a:pPr>
            <a:r>
              <a:rPr lang="en-US" sz="1400" b="1"/>
              <a:t>Training Process:</a:t>
            </a:r>
            <a:endParaRPr sz="1400"/>
          </a:p>
          <a:p>
            <a:pPr marL="629920" lvl="1" indent="-305435" algn="l" rtl="0">
              <a:lnSpc>
                <a:spcPct val="100000"/>
              </a:lnSpc>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marL="305435" lvl="0" indent="-305435" algn="l" rtl="0">
              <a:lnSpc>
                <a:spcPct val="110000"/>
              </a:lnSpc>
              <a:spcBef>
                <a:spcPts val="880"/>
              </a:spcBef>
              <a:spcAft>
                <a:spcPts val="0"/>
              </a:spcAft>
              <a:buSzPts val="1288"/>
              <a:buChar char="◼"/>
            </a:pPr>
            <a:r>
              <a:rPr lang="en-US" sz="1400" b="1"/>
              <a:t>Prediction Process:</a:t>
            </a:r>
            <a:endParaRPr sz="1400"/>
          </a:p>
          <a:p>
            <a:pPr marL="629920" lvl="1" indent="-305435" algn="l" rtl="0">
              <a:lnSpc>
                <a:spcPct val="100000"/>
              </a:lnSpc>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40" name="Google Shape;140;p2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marL="305435" lvl="0" indent="-206121" algn="l" rtl="0">
              <a:lnSpc>
                <a:spcPct val="110000"/>
              </a:lnSpc>
              <a:spcBef>
                <a:spcPts val="940"/>
              </a:spcBef>
              <a:spcAft>
                <a:spcPts val="0"/>
              </a:spcAft>
              <a:buSzPts val="1564"/>
              <a:buNone/>
            </a:pPr>
            <a:endParaRPr/>
          </a:p>
        </p:txBody>
      </p:sp>
      <p:sp>
        <p:nvSpPr>
          <p:cNvPr id="146" name="Google Shape;146;p21"/>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740</Words>
  <Application>Microsoft Office PowerPoint</Application>
  <PresentationFormat>Widescreen</PresentationFormat>
  <Paragraphs>61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Libre Franklin</vt:lpstr>
      <vt:lpstr>Franklin Gothic</vt:lpstr>
      <vt:lpstr>Calibri</vt:lpstr>
      <vt:lpstr>Noto Sans Symbols</vt:lpstr>
      <vt:lpstr>Arial</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admin</cp:lastModifiedBy>
  <cp:revision>6</cp:revision>
  <dcterms:modified xsi:type="dcterms:W3CDTF">2024-04-03T08:20:48Z</dcterms:modified>
</cp:coreProperties>
</file>