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6"/>
  </p:notesMasterIdLst>
  <p:handoutMasterIdLst>
    <p:handoutMasterId r:id="rId17"/>
  </p:handoutMasterIdLst>
  <p:sldIdLst>
    <p:sldId id="688" r:id="rId2"/>
    <p:sldId id="690" r:id="rId3"/>
    <p:sldId id="714" r:id="rId4"/>
    <p:sldId id="717" r:id="rId5"/>
    <p:sldId id="715" r:id="rId6"/>
    <p:sldId id="716" r:id="rId7"/>
    <p:sldId id="696" r:id="rId8"/>
    <p:sldId id="697" r:id="rId9"/>
    <p:sldId id="698" r:id="rId10"/>
    <p:sldId id="701" r:id="rId11"/>
    <p:sldId id="702" r:id="rId12"/>
    <p:sldId id="703" r:id="rId13"/>
    <p:sldId id="615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38" autoAdjust="0"/>
    <p:restoredTop sz="94603" autoAdjust="0"/>
  </p:normalViewPr>
  <p:slideViewPr>
    <p:cSldViewPr>
      <p:cViewPr varScale="1">
        <p:scale>
          <a:sx n="83" d="100"/>
          <a:sy n="83" d="100"/>
        </p:scale>
        <p:origin x="-1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3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56D77-DD7C-46E6-92D9-69B68BD777F5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08DFF-2496-4DC9-B31C-08C061509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BC68F-9349-4E03-88B2-3E55049612A7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D4584-BBEF-418B-AE7C-8E005CA7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7"/>
            <a:ext cx="86868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6B508-9D52-449F-8ABD-FD65F250E8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20A73-058C-4489-928B-1A4799B6F9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19C2F-B493-4AA9-81A6-EF5661CE40C3}" type="datetimeFigureOut">
              <a:rPr lang="en-US"/>
              <a:pPr>
                <a:defRPr/>
              </a:pPr>
              <a:t>1/23/2014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AA459-6EF8-4919-9115-5DD1AFA29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0F15-4912-4404-8828-99805F8C6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29600" cy="4373563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3477F-73D1-4C5F-81AA-86FB6C386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29132-1890-4914-B975-94AA46255C2C}" type="datetimeFigureOut">
              <a:rPr lang="en-US"/>
              <a:pPr>
                <a:defRPr/>
              </a:pPr>
              <a:t>1/23/2014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F9424-4FD4-45C9-9A25-63260A621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5DB50-8BEB-40D5-8800-1E439A8F7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9F923-08EB-4826-86E3-E0347ADCC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686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B231FE5-F995-4574-9028-DC2C14E5D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172200"/>
            <a:ext cx="6019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7989" y="6504803"/>
            <a:ext cx="2691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spc="1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50000" endA="300" endPos="50000" dist="29997" dir="5400000" sy="-100000" algn="bl" rotWithShape="0"/>
                </a:effectLst>
              </a:rPr>
              <a:t>Latin America Road Show 2008</a:t>
            </a:r>
          </a:p>
        </p:txBody>
      </p:sp>
      <p:pic>
        <p:nvPicPr>
          <p:cNvPr id="1031" name="Picture 1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2"/>
            <a:ext cx="91440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3" descr="C:\Users\Zak\Desktop\pp_bottom-f.jpg"/>
          <p:cNvPicPr>
            <a:picLocks noChangeAspect="1" noChangeArrowheads="1"/>
          </p:cNvPicPr>
          <p:nvPr/>
        </p:nvPicPr>
        <p:blipFill>
          <a:blip r:embed="rId23" cstate="print"/>
          <a:srcRect t="3279"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06363" y="6527802"/>
            <a:ext cx="396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 Unicode MS" pitchFamily="34" charset="-128"/>
                <a:cs typeface="Tahoma" pitchFamily="34" charset="0"/>
              </a:rPr>
              <a:t>Portfolio Overview </a:t>
            </a:r>
            <a:r>
              <a:rPr lang="en-US" sz="1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 Unicode MS" pitchFamily="34" charset="-128"/>
                <a:cs typeface="Tahoma" pitchFamily="34" charset="0"/>
              </a:rPr>
              <a:t> 01/2014</a:t>
            </a:r>
            <a:endParaRPr lang="en-US" sz="1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end.net.b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3886200" y="76200"/>
            <a:ext cx="5105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Fibra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6" name="Picture 18" descr="logo_fiber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1365" y="2133600"/>
            <a:ext cx="358703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TFC-1000S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305300"/>
            <a:ext cx="1852084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TFC-110S1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905000"/>
            <a:ext cx="1852084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TFC-1000MS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10916" y="4229100"/>
            <a:ext cx="1852084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TFC-110MS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59600" y="1943100"/>
            <a:ext cx="1496484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1"/>
          <p:cNvSpPr txBox="1">
            <a:spLocks noChangeArrowheads="1"/>
          </p:cNvSpPr>
          <p:nvPr/>
        </p:nvSpPr>
        <p:spPr bwMode="auto">
          <a:xfrm>
            <a:off x="2057400" y="4953000"/>
            <a:ext cx="4800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Calibri" pitchFamily="34" charset="0"/>
                <a:cs typeface="Tahoma" pitchFamily="34" charset="0"/>
              </a:rPr>
              <a:t>SOLUÇÕES PARA MUDANÇA DE MIDIA RJ-45 / FIBRA ÓTICA EM SITUAÇÕES QUE REQUEREM SEGURANÇA NA TRANSMISSÃO DE DADOS E/OU </a:t>
            </a:r>
            <a:r>
              <a:rPr lang="en-US" sz="1400" dirty="0" smtClean="0">
                <a:latin typeface="Calibri" pitchFamily="34" charset="0"/>
                <a:cs typeface="Tahoma" pitchFamily="34" charset="0"/>
              </a:rPr>
              <a:t>LINKS A GRANDES  DISTÂNCIAS</a:t>
            </a:r>
            <a:r>
              <a:rPr lang="en-US" sz="1400" dirty="0">
                <a:latin typeface="Calibri" pitchFamily="34" charset="0"/>
                <a:cs typeface="Tahoma" pitchFamily="34" charset="0"/>
              </a:rPr>
              <a:t>.</a:t>
            </a:r>
            <a:endParaRPr lang="pt-BR" sz="1400" dirty="0">
              <a:latin typeface="Calibri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gigabi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2971802"/>
            <a:ext cx="13716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2400" y="2133602"/>
            <a:ext cx="6019800" cy="4481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Mini GBIC (Mini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GigaBit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Interface Converter)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padrão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industrial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Hot-swappable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 Mono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Modo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LC</a:t>
            </a:r>
          </a:p>
          <a:p>
            <a:pPr lvl="1" eaLnBrk="1" hangingPunct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Soluções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Gigabit Ethernet (switch-a-switch)</a:t>
            </a:r>
          </a:p>
          <a:p>
            <a:pPr lvl="2" eaLnBrk="1" hangingPunct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Canal de Fibra (data storage)</a:t>
            </a:r>
          </a:p>
          <a:p>
            <a:pPr lvl="2" eaLnBrk="1" hangingPunct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SONET/SDH (backbone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comunicação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dados/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voz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eaLnBrk="1" hangingPunct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4" name="Picture 5" descr="teg-mgbsx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083961">
            <a:off x="6601414" y="1543295"/>
            <a:ext cx="19050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6" descr="mini-GB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572000"/>
            <a:ext cx="2362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62000" y="1295402"/>
            <a:ext cx="4567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Módulos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Série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TEG-MGB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886200" y="76200"/>
            <a:ext cx="5105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Soluções</a:t>
            </a:r>
            <a:r>
              <a:rPr 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sz="32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Fibra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84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657600"/>
            <a:ext cx="18034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646" name="Group 46"/>
          <p:cNvGraphicFramePr>
            <a:graphicFrameLocks noGrp="1"/>
          </p:cNvGraphicFramePr>
          <p:nvPr/>
        </p:nvGraphicFramePr>
        <p:xfrm>
          <a:off x="152400" y="1905000"/>
          <a:ext cx="8610601" cy="3881120"/>
        </p:xfrm>
        <a:graphic>
          <a:graphicData uri="http://schemas.openxmlformats.org/drawingml/2006/table">
            <a:tbl>
              <a:tblPr/>
              <a:tblGrid>
                <a:gridCol w="2057400"/>
                <a:gridCol w="1676400"/>
                <a:gridCol w="1589119"/>
                <a:gridCol w="1643841"/>
                <a:gridCol w="1643841"/>
              </a:tblGrid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Conector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Distância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TEG-MGBSX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Duplex LC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6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TEG-MGBS10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 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6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TEG-MGBS40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 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4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TEG-MGBS80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 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TEG-MGBS120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1295402"/>
            <a:ext cx="4020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Módulos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Série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TEG-MGB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886200" y="76200"/>
            <a:ext cx="5105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Soluções</a:t>
            </a:r>
            <a:r>
              <a:rPr 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sz="32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Fibra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34818" name="Picture 2" descr="http://www.trendnet.com/image/products/photo/TEG-MGBS80_d1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2" y="3200399"/>
            <a:ext cx="1524001" cy="1524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56" name="Group 64"/>
          <p:cNvGraphicFramePr>
            <a:graphicFrameLocks noGrp="1"/>
          </p:cNvGraphicFramePr>
          <p:nvPr>
            <p:ph type="tbl" idx="1"/>
          </p:nvPr>
        </p:nvGraphicFramePr>
        <p:xfrm>
          <a:off x="76200" y="2057403"/>
          <a:ext cx="8915404" cy="3733797"/>
        </p:xfrm>
        <a:graphic>
          <a:graphicData uri="http://schemas.openxmlformats.org/drawingml/2006/table">
            <a:tbl>
              <a:tblPr/>
              <a:tblGrid>
                <a:gridCol w="2311400"/>
                <a:gridCol w="1733551"/>
                <a:gridCol w="1403351"/>
                <a:gridCol w="1766227"/>
                <a:gridCol w="1700875"/>
              </a:tblGrid>
              <a:tr h="704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Conector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Distância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TEG-MGBS10D3 TEG-MGBS10D5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Monomodo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Simplex LC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TEG-MGBS40D3 TEG-MGBS40D5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 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2794" name="Picture 66" descr="SMLC3mm"/>
          <p:cNvPicPr>
            <a:picLocks noChangeAspect="1" noChangeArrowheads="1"/>
          </p:cNvPicPr>
          <p:nvPr/>
        </p:nvPicPr>
        <p:blipFill>
          <a:blip r:embed="rId2" cstate="print"/>
          <a:srcRect l="22728"/>
          <a:stretch>
            <a:fillRect/>
          </a:stretch>
        </p:blipFill>
        <p:spPr bwMode="auto">
          <a:xfrm>
            <a:off x="5715000" y="4191000"/>
            <a:ext cx="12954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802" y="1371602"/>
            <a:ext cx="7773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Módulos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Série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TEG-MGB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Dual-Wavelength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886200" y="76200"/>
            <a:ext cx="5105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Fibra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33794" name="Picture 2" descr="http://www.trendnet.com/image/products/photo/TEG-MGBS40D3_d3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4462462"/>
            <a:ext cx="1252539" cy="1252538"/>
          </a:xfrm>
          <a:prstGeom prst="rect">
            <a:avLst/>
          </a:prstGeom>
          <a:noFill/>
        </p:spPr>
      </p:pic>
      <p:pic>
        <p:nvPicPr>
          <p:cNvPr id="33796" name="Picture 4" descr="http://www.trendnet.com/image/products/photo/TEG-MGBS40D3_d1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9718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Obrigado.</a:t>
            </a:r>
            <a:b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en-US" sz="5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Perguntas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?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4819" name="Picture 6" descr="\\mail\MailUsbPublic\Marketing\Logos\TRENDnet Logo\TIFF\TRENDnet logo_h_cmyk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4191000"/>
            <a:ext cx="718185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886200" y="76200"/>
            <a:ext cx="5105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Thanks!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676402"/>
            <a:ext cx="67056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 Unicode MS" pitchFamily="34" charset="-128"/>
                <a:cs typeface="Tahoma" pitchFamily="34" charset="0"/>
              </a:rPr>
              <a:t>TRENDnet Brasil</a:t>
            </a:r>
          </a:p>
          <a:p>
            <a:pPr algn="ctr">
              <a:defRPr/>
            </a:pPr>
            <a:r>
              <a:rPr lang="pt-BR" sz="5400" kern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 Unicode MS" pitchFamily="34" charset="-128"/>
                <a:cs typeface="Tahoma" pitchFamily="34" charset="0"/>
                <a:hlinkClick r:id="rId2"/>
              </a:rPr>
              <a:t>trend.net.</a:t>
            </a:r>
            <a:r>
              <a:rPr lang="pt-BR" sz="5400" kern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 Unicode MS" pitchFamily="34" charset="-128"/>
                <a:cs typeface="Tahoma" pitchFamily="34" charset="0"/>
                <a:hlinkClick r:id="rId2"/>
              </a:rPr>
              <a:t>br</a:t>
            </a:r>
            <a:endParaRPr lang="pt-BR" sz="5400" kern="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Arial Unicode MS" pitchFamily="34" charset="-128"/>
              <a:cs typeface="Tahoma" pitchFamily="34" charset="0"/>
            </a:endParaRPr>
          </a:p>
          <a:p>
            <a:pPr algn="ctr">
              <a:defRPr/>
            </a:pPr>
            <a:r>
              <a:rPr lang="pt-BR" sz="5400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 Unicode MS" pitchFamily="34" charset="-128"/>
                <a:cs typeface="Tahoma" pitchFamily="34" charset="0"/>
              </a:rPr>
              <a:t>21 2532-5350</a:t>
            </a:r>
          </a:p>
          <a:p>
            <a:pPr algn="ctr">
              <a:defRPr/>
            </a:pPr>
            <a:endParaRPr lang="pt-BR" sz="5400" kern="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Arial Unicode MS" pitchFamily="34" charset="-128"/>
              <a:cs typeface="Tahoma" pitchFamily="34" charset="0"/>
            </a:endParaRPr>
          </a:p>
          <a:p>
            <a:pPr algn="ctr">
              <a:defRPr/>
            </a:pPr>
            <a:r>
              <a:rPr lang="pt-BR" sz="5400" kern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 Unicode MS" pitchFamily="34" charset="-128"/>
                <a:cs typeface="Tahoma" pitchFamily="34" charset="0"/>
              </a:rPr>
              <a:t>vendas@trend.net.br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izes of C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267202"/>
            <a:ext cx="5105400" cy="190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52400" y="1451044"/>
            <a:ext cx="4343400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Tahoma" pitchFamily="34" charset="0"/>
              </a:rPr>
              <a:t>Fibra</a:t>
            </a:r>
            <a:r>
              <a:rPr 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Tahoma" pitchFamily="34" charset="0"/>
              </a:rPr>
              <a:t> mono-</a:t>
            </a:r>
            <a:r>
              <a:rPr lang="en-US" sz="28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Tahoma" pitchFamily="34" charset="0"/>
              </a:rPr>
              <a:t>modo</a:t>
            </a:r>
            <a:endParaRPr lang="en-US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Tahoma" pitchFamily="34" charset="0"/>
            </a:endParaRPr>
          </a:p>
          <a:p>
            <a:pPr>
              <a:defRPr/>
            </a:pPr>
            <a:endParaRPr lang="en-US" sz="1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>
              <a:defRPr/>
            </a:pPr>
            <a:endParaRPr lang="en-US" sz="1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buFontTx/>
              <a:buBlip>
                <a:blip r:embed="rId3"/>
              </a:buBlip>
              <a:defRPr/>
            </a:pPr>
            <a:endParaRPr lang="en-US" sz="2400" dirty="0">
              <a:solidFill>
                <a:schemeClr val="accent4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buFontTx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Único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pulso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luz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300" dirty="0" err="1" smtClean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infravermelha</a:t>
            </a:r>
            <a:endParaRPr lang="en-US" sz="2300" dirty="0">
              <a:solidFill>
                <a:schemeClr val="accent4"/>
              </a:solidFill>
              <a:latin typeface="Calibri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buFontTx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Proprociona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alta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banda</a:t>
            </a:r>
            <a:endParaRPr lang="en-US" sz="2300" dirty="0">
              <a:solidFill>
                <a:schemeClr val="accent4"/>
              </a:solidFill>
              <a:latin typeface="Calibri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buFontTx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Alcance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100 Km</a:t>
            </a:r>
          </a:p>
          <a:p>
            <a:pPr eaLnBrk="0" hangingPunct="0">
              <a:defRPr/>
            </a:pPr>
            <a:endParaRPr lang="en-US" sz="2400" dirty="0">
              <a:solidFill>
                <a:schemeClr val="accent4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451044"/>
            <a:ext cx="4572000" cy="28161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Tahoma" pitchFamily="34" charset="0"/>
              </a:rPr>
              <a:t>Fibra</a:t>
            </a:r>
            <a:r>
              <a:rPr 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Tahoma" pitchFamily="34" charset="0"/>
              </a:rPr>
              <a:t> multi-</a:t>
            </a:r>
            <a:r>
              <a:rPr lang="en-US" sz="28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Tahoma" pitchFamily="34" charset="0"/>
              </a:rPr>
              <a:t>modo</a:t>
            </a:r>
            <a:endParaRPr lang="en-US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Tahoma" pitchFamily="34" charset="0"/>
            </a:endParaRPr>
          </a:p>
          <a:p>
            <a:pPr>
              <a:defRPr/>
            </a:pPr>
            <a:endParaRPr lang="en-US" sz="1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>
              <a:defRPr/>
            </a:pPr>
            <a:endParaRPr lang="en-US" sz="1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buFontTx/>
              <a:buBlip>
                <a:blip r:embed="rId3"/>
              </a:buBlip>
              <a:defRPr/>
            </a:pPr>
            <a:endParaRPr lang="en-US" sz="2400" dirty="0">
              <a:solidFill>
                <a:schemeClr val="accent4"/>
              </a:solidFill>
              <a:latin typeface="Calibri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buFontTx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Vários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pulsos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luz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300" dirty="0" err="1" smtClean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infravermelha</a:t>
            </a:r>
            <a:endParaRPr lang="en-US" sz="2300" dirty="0">
              <a:solidFill>
                <a:schemeClr val="accent4"/>
              </a:solidFill>
              <a:latin typeface="Calibri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buFontTx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Baixo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custo</a:t>
            </a:r>
            <a:endParaRPr lang="en-US" sz="2300" dirty="0">
              <a:solidFill>
                <a:schemeClr val="accent4"/>
              </a:solidFill>
              <a:latin typeface="Calibri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buFontTx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Alcance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sz="23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sz="23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2 Km</a:t>
            </a:r>
          </a:p>
          <a:p>
            <a:pPr eaLnBrk="0" hangingPunct="0">
              <a:buFontTx/>
              <a:buBlip>
                <a:blip r:embed="rId3"/>
              </a:buBlip>
              <a:defRPr/>
            </a:pPr>
            <a:endParaRPr lang="en-US" sz="2400" dirty="0">
              <a:solidFill>
                <a:schemeClr val="accent4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886200" y="76200"/>
            <a:ext cx="5105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Fibra</a:t>
            </a:r>
            <a:r>
              <a:rPr 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- </a:t>
            </a:r>
            <a:r>
              <a:rPr lang="en-US" sz="32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Conceito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52600" y="1981200"/>
            <a:ext cx="4173065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Imune</a:t>
            </a:r>
            <a:r>
              <a:rPr lang="en-US" sz="26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a </a:t>
            </a:r>
            <a:r>
              <a:rPr lang="en-US" sz="26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interferência</a:t>
            </a:r>
            <a:r>
              <a:rPr lang="en-US" sz="2600" dirty="0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4"/>
                </a:solidFill>
                <a:latin typeface="Calibri" pitchFamily="34" charset="0"/>
                <a:ea typeface="Arial Unicode MS" pitchFamily="34" charset="-128"/>
                <a:cs typeface="Tahoma" pitchFamily="34" charset="0"/>
              </a:rPr>
              <a:t>elétrica</a:t>
            </a:r>
            <a:endParaRPr lang="en-US" sz="2600" dirty="0">
              <a:latin typeface="Calibri" pitchFamily="34" charset="0"/>
            </a:endParaRPr>
          </a:p>
        </p:txBody>
      </p:sp>
      <p:pic>
        <p:nvPicPr>
          <p:cNvPr id="9" name="Picture 4" descr="MMSC3mm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1905000"/>
            <a:ext cx="1759736" cy="87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315200" y="2438400"/>
            <a:ext cx="1647501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100" dirty="0" err="1" smtClean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Conector</a:t>
            </a:r>
            <a:r>
              <a:rPr lang="en-US" sz="1100" dirty="0" smtClean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 SC </a:t>
            </a:r>
            <a:r>
              <a:rPr lang="en-US" sz="1100" dirty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(Simplex)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736603" y="5089368"/>
            <a:ext cx="984463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100" dirty="0" err="1" smtClean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Conector</a:t>
            </a:r>
            <a:r>
              <a:rPr lang="en-US" sz="1100" dirty="0" smtClean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 SC (Duplex</a:t>
            </a:r>
            <a:r>
              <a:rPr lang="en-US" sz="1100" dirty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)</a:t>
            </a:r>
          </a:p>
        </p:txBody>
      </p:sp>
      <p:pic>
        <p:nvPicPr>
          <p:cNvPr id="15" name="Picture 7" descr="fiber optic sc connector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382138">
            <a:off x="7642826" y="4552199"/>
            <a:ext cx="1386972" cy="4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343400"/>
            <a:ext cx="142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21520" y="5160005"/>
            <a:ext cx="1343136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100" dirty="0" err="1" smtClean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Conector</a:t>
            </a:r>
            <a:r>
              <a:rPr lang="en-US" sz="1100" dirty="0" smtClean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 LC (</a:t>
            </a:r>
            <a:r>
              <a:rPr lang="en-US" sz="1100" dirty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Duplex)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7"/>
          <p:cNvGraphicFramePr>
            <a:graphicFrameLocks/>
          </p:cNvGraphicFramePr>
          <p:nvPr/>
        </p:nvGraphicFramePr>
        <p:xfrm>
          <a:off x="1219200" y="1447800"/>
          <a:ext cx="6364369" cy="434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731"/>
                <a:gridCol w="2030451"/>
                <a:gridCol w="971086"/>
                <a:gridCol w="1244101"/>
              </a:tblGrid>
              <a:tr h="469555"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Fibra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Alcance</a:t>
                      </a:r>
                      <a:endParaRPr lang="en-US" dirty="0"/>
                    </a:p>
                  </a:txBody>
                  <a:tcPr/>
                </a:tc>
              </a:tr>
              <a:tr h="4304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TFC-110MM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Duplex MT-RJ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Multi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Km</a:t>
                      </a:r>
                      <a:endParaRPr lang="en-US" sz="1600" dirty="0"/>
                    </a:p>
                  </a:txBody>
                  <a:tcPr/>
                </a:tc>
              </a:tr>
              <a:tr h="4304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TFC-110MSC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Duplex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Multi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Km</a:t>
                      </a:r>
                      <a:endParaRPr lang="en-US" sz="1600" dirty="0"/>
                    </a:p>
                  </a:txBody>
                  <a:tcPr/>
                </a:tc>
              </a:tr>
              <a:tr h="4304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TFC-110MST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Duplex 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Multi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Km</a:t>
                      </a:r>
                      <a:endParaRPr lang="en-US" sz="1600" dirty="0"/>
                    </a:p>
                  </a:txBody>
                  <a:tcPr/>
                </a:tc>
              </a:tr>
              <a:tr h="4304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TFC-110S15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/>
                        <a:t>Duplex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15 Km</a:t>
                      </a:r>
                      <a:endParaRPr lang="en-US" sz="1600" dirty="0"/>
                    </a:p>
                  </a:txBody>
                  <a:tcPr/>
                </a:tc>
              </a:tr>
              <a:tr h="4304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TFC-110S30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/>
                        <a:t>Duplex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30 Km</a:t>
                      </a:r>
                      <a:endParaRPr lang="en-US" sz="1600" dirty="0"/>
                    </a:p>
                  </a:txBody>
                  <a:tcPr/>
                </a:tc>
              </a:tr>
              <a:tr h="4304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TFC-110S60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Duplex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60 Km</a:t>
                      </a:r>
                      <a:endParaRPr lang="en-US" sz="1600" dirty="0"/>
                    </a:p>
                  </a:txBody>
                  <a:tcPr/>
                </a:tc>
              </a:tr>
              <a:tr h="4304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TFC-110S100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Duplex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100 Km</a:t>
                      </a:r>
                      <a:endParaRPr lang="en-US" sz="1600" dirty="0"/>
                    </a:p>
                  </a:txBody>
                  <a:tcPr/>
                </a:tc>
              </a:tr>
              <a:tr h="4304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TFC-110S20D3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Simplex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20 Km</a:t>
                      </a:r>
                      <a:endParaRPr lang="en-US" sz="1600" dirty="0"/>
                    </a:p>
                  </a:txBody>
                  <a:tcPr/>
                </a:tc>
              </a:tr>
              <a:tr h="4304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TFC-110S20D5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Simplex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20 Km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3200400" y="304800"/>
            <a:ext cx="59436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Conversores</a:t>
            </a:r>
            <a:r>
              <a:rPr 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10/100Base-TX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579120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j-lt"/>
              </a:rPr>
              <a:t>Conversores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convencionais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err="1" smtClean="0">
                <a:latin typeface="+mj-lt"/>
              </a:rPr>
              <a:t>não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gerenciáveis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7"/>
          <p:cNvGraphicFramePr>
            <a:graphicFrameLocks/>
          </p:cNvGraphicFramePr>
          <p:nvPr/>
        </p:nvGraphicFramePr>
        <p:xfrm>
          <a:off x="1219198" y="2133599"/>
          <a:ext cx="662940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962"/>
                <a:gridCol w="2115005"/>
                <a:gridCol w="1011524"/>
                <a:gridCol w="1295910"/>
              </a:tblGrid>
              <a:tr h="452063"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Fibra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Alcance</a:t>
                      </a:r>
                      <a:endParaRPr lang="en-US" dirty="0"/>
                    </a:p>
                  </a:txBody>
                  <a:tcPr/>
                </a:tc>
              </a:tr>
              <a:tr h="4143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TFC-110S20D3i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Simplex 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smtClean="0"/>
                        <a:t>Mono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20 Km</a:t>
                      </a:r>
                      <a:endParaRPr lang="en-US" sz="1800" dirty="0"/>
                    </a:p>
                  </a:txBody>
                  <a:tcPr/>
                </a:tc>
              </a:tr>
              <a:tr h="4143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TFC-110S20D5i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Simplex 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smtClean="0"/>
                        <a:t>Mono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20 Km</a:t>
                      </a:r>
                      <a:endParaRPr lang="en-US" sz="1800" dirty="0"/>
                    </a:p>
                  </a:txBody>
                  <a:tcPr/>
                </a:tc>
              </a:tr>
              <a:tr h="414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TFC-110S40D3i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Simplex 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smtClean="0"/>
                        <a:t>Mono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40 Km</a:t>
                      </a:r>
                      <a:endParaRPr lang="en-US" sz="1800" dirty="0"/>
                    </a:p>
                  </a:txBody>
                  <a:tcPr/>
                </a:tc>
              </a:tr>
              <a:tr h="4143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TFC-110S40D5i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Simplex 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40 Km</a:t>
                      </a:r>
                      <a:endParaRPr lang="en-US" sz="1800" dirty="0"/>
                    </a:p>
                  </a:txBody>
                  <a:tcPr/>
                </a:tc>
              </a:tr>
              <a:tr h="4143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TFC-110S15i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Duplex 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15 Km</a:t>
                      </a:r>
                      <a:endParaRPr lang="en-US" sz="1800" dirty="0"/>
                    </a:p>
                  </a:txBody>
                  <a:tcPr/>
                </a:tc>
              </a:tr>
              <a:tr h="4143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TFC-110S30i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Duplex 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30 Km</a:t>
                      </a:r>
                      <a:endParaRPr lang="en-US" sz="1800" dirty="0"/>
                    </a:p>
                  </a:txBody>
                  <a:tcPr/>
                </a:tc>
              </a:tr>
              <a:tr h="4143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TFC-110S60i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Duplex 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60 Km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3200400" y="304800"/>
            <a:ext cx="59436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Conversores</a:t>
            </a:r>
            <a:r>
              <a:rPr 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10/100Base-TX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5240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Conversores</a:t>
            </a:r>
            <a:r>
              <a:rPr lang="en-US" sz="2000" dirty="0" smtClean="0"/>
              <a:t> 10/100Base-TX </a:t>
            </a:r>
            <a:r>
              <a:rPr lang="en-US" sz="2000" dirty="0" err="1" smtClean="0"/>
              <a:t>Gerenciáveis</a:t>
            </a:r>
            <a:r>
              <a:rPr lang="en-US" sz="2000" dirty="0" smtClean="0"/>
              <a:t> SNMP</a:t>
            </a:r>
            <a:endParaRPr lang="en-US" sz="2000" dirty="0"/>
          </a:p>
        </p:txBody>
      </p:sp>
      <p:sp>
        <p:nvSpPr>
          <p:cNvPr id="8" name="Footer Placeholder 4"/>
          <p:cNvSpPr>
            <a:spLocks noGrp="1"/>
          </p:cNvSpPr>
          <p:nvPr/>
        </p:nvSpPr>
        <p:spPr bwMode="auto">
          <a:xfrm>
            <a:off x="7467600" y="3810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40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8"/>
          <p:cNvGraphicFramePr>
            <a:graphicFrameLocks noGrp="1"/>
          </p:cNvGraphicFramePr>
          <p:nvPr/>
        </p:nvGraphicFramePr>
        <p:xfrm>
          <a:off x="685800" y="1371600"/>
          <a:ext cx="7848600" cy="457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638300"/>
                <a:gridCol w="2286000"/>
              </a:tblGrid>
              <a:tr h="364821"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Fibra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Alcance</a:t>
                      </a:r>
                      <a:endParaRPr lang="en-US" dirty="0"/>
                    </a:p>
                  </a:txBody>
                  <a:tcPr/>
                </a:tc>
              </a:tr>
              <a:tr h="349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TFC-1000MSC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Duplex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Multi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220 - 550 m</a:t>
                      </a:r>
                      <a:endParaRPr lang="en-US" sz="1600" dirty="0"/>
                    </a:p>
                  </a:txBody>
                  <a:tcPr/>
                </a:tc>
              </a:tr>
              <a:tr h="349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TFC-1000MGA*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Mini-GBIC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 / Multi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80 Km (TEG-MGBS80)</a:t>
                      </a:r>
                      <a:endParaRPr lang="en-US" sz="1600" dirty="0" smtClean="0"/>
                    </a:p>
                  </a:txBody>
                  <a:tcPr/>
                </a:tc>
              </a:tr>
              <a:tr h="349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TFC-1000MGB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Mini-GBIC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 / Multi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80 Km (TEG-MGBS80)</a:t>
                      </a:r>
                      <a:endParaRPr lang="en-US" sz="1600" dirty="0" smtClean="0"/>
                    </a:p>
                  </a:txBody>
                  <a:tcPr/>
                </a:tc>
              </a:tr>
              <a:tr h="349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TFC-1000S20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Duplex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20 Km</a:t>
                      </a:r>
                      <a:endParaRPr lang="en-US" sz="1600" dirty="0"/>
                    </a:p>
                  </a:txBody>
                  <a:tcPr/>
                </a:tc>
              </a:tr>
              <a:tr h="349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TFC-1000S50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/>
                        <a:t>Duplex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50 Km</a:t>
                      </a:r>
                      <a:endParaRPr lang="en-US" sz="1600" dirty="0"/>
                    </a:p>
                  </a:txBody>
                  <a:tcPr/>
                </a:tc>
              </a:tr>
              <a:tr h="349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TFC-1000S70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Duplex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70 Km</a:t>
                      </a:r>
                      <a:endParaRPr lang="en-US" sz="1600" dirty="0"/>
                    </a:p>
                  </a:txBody>
                  <a:tcPr/>
                </a:tc>
              </a:tr>
              <a:tr h="349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TFC-1000S10D3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 Km</a:t>
                      </a:r>
                      <a:endParaRPr lang="en-US" sz="1600" dirty="0"/>
                    </a:p>
                  </a:txBody>
                  <a:tcPr/>
                </a:tc>
              </a:tr>
              <a:tr h="349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TFC-1000S10D5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 Km</a:t>
                      </a:r>
                      <a:endParaRPr lang="en-US" sz="1600" dirty="0"/>
                    </a:p>
                  </a:txBody>
                  <a:tcPr/>
                </a:tc>
              </a:tr>
              <a:tr h="349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TFC-1000S40D3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40 Km</a:t>
                      </a:r>
                      <a:endParaRPr lang="en-US" sz="1600" dirty="0"/>
                    </a:p>
                  </a:txBody>
                  <a:tcPr/>
                </a:tc>
              </a:tr>
              <a:tr h="10640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TFC-1000S40D5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Simplex 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40 Km</a:t>
                      </a:r>
                    </a:p>
                    <a:p>
                      <a:endParaRPr lang="pt-BR" sz="1600" dirty="0" smtClean="0"/>
                    </a:p>
                    <a:p>
                      <a:endParaRPr lang="pt-BR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3886200" y="381000"/>
            <a:ext cx="52578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Conversores</a:t>
            </a:r>
            <a:r>
              <a:rPr 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1000Base-T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990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port-based SNMP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71500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*100/1000BASE-T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 bwMode="auto">
          <a:xfrm>
            <a:off x="685800" y="1295400"/>
            <a:ext cx="82296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000" smtClean="0"/>
              <a:t>Solução de Chassis para Conversores de Fibra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TFC-1600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Chassis 16 slots </a:t>
                      </a:r>
                      <a:r>
                        <a:rPr lang="en-US" dirty="0" err="1" smtClean="0"/>
                        <a:t>para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Conversores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Fibra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Série</a:t>
                      </a:r>
                      <a:r>
                        <a:rPr lang="en-US" dirty="0" smtClean="0"/>
                        <a:t> TFC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TFC-1600MM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Módulo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Gerenciamento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para</a:t>
                      </a:r>
                      <a:r>
                        <a:rPr lang="en-US" dirty="0" smtClean="0"/>
                        <a:t> TFC-1600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TFC-1600RP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Fonte de Alimentação Redundante 100-240</a:t>
                      </a:r>
                      <a:r>
                        <a:rPr lang="pt-BR" baseline="0" dirty="0" smtClean="0"/>
                        <a:t> V </a:t>
                      </a:r>
                      <a:r>
                        <a:rPr lang="pt-BR" dirty="0" smtClean="0"/>
                        <a:t>para TFC-1600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TFC-1600R48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Fonte de Alimentação Redundante 48 V para TFC-1600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599" name="Picture 2" descr="http://www.trendware.com.br/image/products/photo/tfc-1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95800"/>
            <a:ext cx="35179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0" name="Picture 4" descr="http://www.trendware.com.br/image/products/photo/tfc-1600m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105400"/>
            <a:ext cx="12033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1" name="Picture 6" descr="http://www.trendware.com.br/image/products/photo/tfc-1600r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495800"/>
            <a:ext cx="1465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2" name="Picture 8" descr="http://www.trendware.com.br/image/products/photo/TFC-1600R4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0075" y="5029200"/>
            <a:ext cx="15843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886200" y="381000"/>
            <a:ext cx="52578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Sistema</a:t>
            </a:r>
            <a:r>
              <a:rPr 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de Chassis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362200" y="1828800"/>
            <a:ext cx="6553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endParaRPr lang="en-US" sz="2400" kern="0" dirty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b="0" kern="0" dirty="0" smtClean="0">
                <a:latin typeface="Tahoma" pitchFamily="34" charset="0"/>
                <a:ea typeface="Arial Unicode MS" pitchFamily="34" charset="-128"/>
                <a:cs typeface="Tahoma" pitchFamily="34" charset="0"/>
              </a:rPr>
              <a:t>Chassis 16 slots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Conversores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de Fibra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Série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TFC </a:t>
            </a:r>
            <a:r>
              <a:rPr lang="en-US" sz="2000" b="0" kern="0" dirty="0" smtClean="0"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Expansível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segundo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as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necessidades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seu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000" b="0" kern="0" dirty="0" err="1" smtClean="0">
                <a:latin typeface="Tahoma" pitchFamily="34" charset="0"/>
                <a:ea typeface="Arial Unicode MS" pitchFamily="34" charset="-128"/>
                <a:cs typeface="Tahoma" pitchFamily="34" charset="0"/>
              </a:rPr>
              <a:t>negócio</a:t>
            </a:r>
            <a:endParaRPr lang="en-US" sz="2000" b="0" kern="0" dirty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lvl="1" eaLnBrk="0" hangingPunct="0">
              <a:spcBef>
                <a:spcPct val="20000"/>
              </a:spcBef>
              <a:defRPr/>
            </a:pPr>
            <a:endParaRPr lang="pt-BR" sz="2000" b="0" kern="0" dirty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Conversores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Fibra</a:t>
            </a:r>
            <a:endParaRPr lang="en-US" sz="2000" b="0" kern="0" dirty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lvl="1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Conversores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padrão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industrial</a:t>
            </a:r>
          </a:p>
          <a:p>
            <a:pPr lvl="1" eaLnBrk="0" hangingPunct="0">
              <a:spcBef>
                <a:spcPct val="20000"/>
              </a:spcBef>
              <a:defRPr/>
            </a:pPr>
            <a:endParaRPr lang="pt-BR" sz="2000" b="0" kern="0" dirty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Módulos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Opcionais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o Chassis TFC-1600</a:t>
            </a:r>
          </a:p>
          <a:p>
            <a:pPr lvl="1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Módulo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Gerenciamento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SNMP</a:t>
            </a:r>
          </a:p>
          <a:p>
            <a:pPr lvl="1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Fontes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000" b="0" kern="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Redundantes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(</a:t>
            </a:r>
            <a:r>
              <a:rPr lang="en-US" sz="2000" b="0" kern="0" dirty="0" smtClean="0">
                <a:latin typeface="Tahoma" pitchFamily="34" charset="0"/>
                <a:ea typeface="Arial Unicode MS" pitchFamily="34" charset="-128"/>
                <a:cs typeface="Tahoma" pitchFamily="34" charset="0"/>
              </a:rPr>
              <a:t>100 – 240 </a:t>
            </a:r>
            <a:r>
              <a:rPr lang="en-US" sz="2000" b="0" kern="0" dirty="0" err="1" smtClean="0">
                <a:latin typeface="Tahoma" pitchFamily="34" charset="0"/>
                <a:ea typeface="Arial Unicode MS" pitchFamily="34" charset="-128"/>
                <a:cs typeface="Tahoma" pitchFamily="34" charset="0"/>
              </a:rPr>
              <a:t>Vac</a:t>
            </a:r>
            <a:r>
              <a:rPr lang="en-US" sz="2000" b="0" kern="0" dirty="0" smtClean="0"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000" b="0" kern="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e 48 </a:t>
            </a:r>
            <a:r>
              <a:rPr lang="en-US" sz="2000" b="0" kern="0" dirty="0" err="1" smtClean="0">
                <a:latin typeface="Tahoma" pitchFamily="34" charset="0"/>
                <a:ea typeface="Arial Unicode MS" pitchFamily="34" charset="-128"/>
                <a:cs typeface="Tahoma" pitchFamily="34" charset="0"/>
              </a:rPr>
              <a:t>Vdc</a:t>
            </a:r>
            <a:r>
              <a:rPr lang="en-US" sz="2000" b="0" kern="0" dirty="0" smtClean="0">
                <a:latin typeface="Tahoma" pitchFamily="34" charset="0"/>
                <a:ea typeface="Arial Unicode MS" pitchFamily="34" charset="-128"/>
                <a:cs typeface="Tahoma" pitchFamily="34" charset="0"/>
              </a:rPr>
              <a:t>)</a:t>
            </a:r>
            <a:endParaRPr lang="en-US" sz="2000" b="0" kern="0" dirty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b="0" kern="0" dirty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b="0" kern="0" dirty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14" name="Picture 3" descr="TFC-1600M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914775"/>
            <a:ext cx="911679" cy="900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Picture 2" descr="TFC1600RP_2"/>
          <p:cNvPicPr>
            <a:picLocks noChangeAspect="1" noChangeArrowheads="1"/>
          </p:cNvPicPr>
          <p:nvPr/>
        </p:nvPicPr>
        <p:blipFill>
          <a:blip r:embed="rId5" cstate="print"/>
          <a:srcRect b="12904"/>
          <a:stretch>
            <a:fillRect/>
          </a:stretch>
        </p:blipFill>
        <p:spPr bwMode="auto">
          <a:xfrm>
            <a:off x="685802" y="5181600"/>
            <a:ext cx="1066948" cy="83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9" name="Picture 23" descr="\\pixelpro\Photos\JPEG\Fiber\TFC-1600 without cove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323" y="1600200"/>
            <a:ext cx="2375079" cy="1011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5606" name="Rectangle 17"/>
          <p:cNvSpPr>
            <a:spLocks noChangeArrowheads="1"/>
          </p:cNvSpPr>
          <p:nvPr/>
        </p:nvSpPr>
        <p:spPr bwMode="auto">
          <a:xfrm>
            <a:off x="942915" y="2466977"/>
            <a:ext cx="833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latin typeface="Tahoma" pitchFamily="34" charset="0"/>
                <a:ea typeface="Arial Unicode MS" pitchFamily="34" charset="-128"/>
                <a:cs typeface="Tahoma" pitchFamily="34" charset="0"/>
              </a:rPr>
              <a:t>TFC-1600</a:t>
            </a:r>
          </a:p>
        </p:txBody>
      </p:sp>
      <p:sp>
        <p:nvSpPr>
          <p:cNvPr id="25607" name="TextBox 17"/>
          <p:cNvSpPr txBox="1">
            <a:spLocks noChangeArrowheads="1"/>
          </p:cNvSpPr>
          <p:nvPr/>
        </p:nvSpPr>
        <p:spPr bwMode="auto">
          <a:xfrm>
            <a:off x="685800" y="4752977"/>
            <a:ext cx="1676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>
                <a:latin typeface="Tahoma" pitchFamily="34" charset="0"/>
                <a:ea typeface="Arial Unicode MS" pitchFamily="34" charset="-128"/>
                <a:cs typeface="Tahoma" pitchFamily="34" charset="0"/>
              </a:rPr>
              <a:t>TFC-1600MM</a:t>
            </a:r>
          </a:p>
        </p:txBody>
      </p:sp>
      <p:sp>
        <p:nvSpPr>
          <p:cNvPr id="25608" name="TextBox 19"/>
          <p:cNvSpPr txBox="1">
            <a:spLocks noChangeArrowheads="1"/>
          </p:cNvSpPr>
          <p:nvPr/>
        </p:nvSpPr>
        <p:spPr bwMode="auto">
          <a:xfrm>
            <a:off x="685800" y="6019802"/>
            <a:ext cx="1219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>
                <a:latin typeface="Tahoma" pitchFamily="34" charset="0"/>
                <a:ea typeface="Arial Unicode MS" pitchFamily="34" charset="-128"/>
                <a:cs typeface="Tahoma" pitchFamily="34" charset="0"/>
              </a:rPr>
              <a:t>TFC-1600RP</a:t>
            </a:r>
          </a:p>
        </p:txBody>
      </p:sp>
      <p:sp>
        <p:nvSpPr>
          <p:cNvPr id="25609" name="TextBox 20"/>
          <p:cNvSpPr txBox="1">
            <a:spLocks noChangeArrowheads="1"/>
          </p:cNvSpPr>
          <p:nvPr/>
        </p:nvSpPr>
        <p:spPr bwMode="auto">
          <a:xfrm>
            <a:off x="228600" y="3505202"/>
            <a:ext cx="2438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0">
                <a:latin typeface="Tahoma" pitchFamily="34" charset="0"/>
                <a:ea typeface="Arial Unicode MS" pitchFamily="34" charset="-128"/>
                <a:cs typeface="Tahoma" pitchFamily="34" charset="0"/>
              </a:rPr>
              <a:t>Séries TFC-1000 e TFC-110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1143002"/>
            <a:ext cx="52578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Downtime Zero </a:t>
            </a:r>
          </a:p>
        </p:txBody>
      </p:sp>
      <p:sp>
        <p:nvSpPr>
          <p:cNvPr id="22" name="Up-Down Arrow 21"/>
          <p:cNvSpPr/>
          <p:nvPr/>
        </p:nvSpPr>
        <p:spPr>
          <a:xfrm rot="10800000">
            <a:off x="457200" y="2590800"/>
            <a:ext cx="457200" cy="876300"/>
          </a:xfrm>
          <a:prstGeom prst="upDownArrow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effectLst>
            <a:outerShdw blurRad="165100" dir="9840000" rotWithShape="0">
              <a:srgbClr val="0070C0">
                <a:alpha val="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5615" name="Picture 19" descr="C:\Documents and Settings\test\Desktop\TFC-1000MSC_fron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2895601"/>
            <a:ext cx="8382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3886200" y="381000"/>
            <a:ext cx="52578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Sistema</a:t>
            </a:r>
            <a:r>
              <a:rPr 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de Chassis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1000" y="2949576"/>
            <a:ext cx="8458200" cy="230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1" name="Picture 3" descr="TFC-1600 without 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2" y="3211512"/>
            <a:ext cx="2387601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Up-Down Arrow 31"/>
          <p:cNvSpPr/>
          <p:nvPr/>
        </p:nvSpPr>
        <p:spPr>
          <a:xfrm rot="16200000">
            <a:off x="3238500" y="3097212"/>
            <a:ext cx="304800" cy="838200"/>
          </a:xfrm>
          <a:prstGeom prst="upDownArrow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effectLst>
            <a:outerShdw blurRad="165100" dir="9840000" rotWithShape="0">
              <a:srgbClr val="0070C0">
                <a:alpha val="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3200400" y="3744912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Tahoma" pitchFamily="34" charset="0"/>
                <a:cs typeface="Tahoma" pitchFamily="34" charset="0"/>
              </a:rPr>
              <a:t>+</a:t>
            </a:r>
          </a:p>
        </p:txBody>
      </p:sp>
      <p:pic>
        <p:nvPicPr>
          <p:cNvPr id="34" name="Picture 3" descr="TFC-1600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2" y="2982912"/>
            <a:ext cx="1233713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Up-Down Arrow 34"/>
          <p:cNvSpPr/>
          <p:nvPr/>
        </p:nvSpPr>
        <p:spPr>
          <a:xfrm rot="16200000">
            <a:off x="5600700" y="3173412"/>
            <a:ext cx="304800" cy="838200"/>
          </a:xfrm>
          <a:prstGeom prst="upDownArrow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effectLst>
            <a:outerShdw blurRad="165100" dir="9840000" rotWithShape="0">
              <a:srgbClr val="0070C0">
                <a:alpha val="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36" name="TextBox 10"/>
          <p:cNvSpPr txBox="1">
            <a:spLocks noChangeArrowheads="1"/>
          </p:cNvSpPr>
          <p:nvPr/>
        </p:nvSpPr>
        <p:spPr bwMode="auto">
          <a:xfrm>
            <a:off x="6172200" y="4278313"/>
            <a:ext cx="2667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Tahoma" pitchFamily="34" charset="0"/>
                <a:ea typeface="Arial Unicode MS" pitchFamily="34" charset="-128"/>
                <a:cs typeface="Tahoma" pitchFamily="34" charset="0"/>
              </a:rPr>
              <a:t>TFC-110</a:t>
            </a:r>
          </a:p>
          <a:p>
            <a:pPr algn="ctr"/>
            <a:r>
              <a:rPr lang="en-US" sz="1400">
                <a:latin typeface="Tahoma" pitchFamily="34" charset="0"/>
                <a:ea typeface="Arial Unicode MS" pitchFamily="34" charset="-128"/>
                <a:cs typeface="Tahoma" pitchFamily="34" charset="0"/>
              </a:rPr>
              <a:t>série de conversores convencionais</a:t>
            </a:r>
          </a:p>
          <a:p>
            <a:pPr algn="ctr"/>
            <a:r>
              <a:rPr lang="en-US" sz="1400">
                <a:latin typeface="Tahoma" pitchFamily="34" charset="0"/>
                <a:ea typeface="Arial Unicode MS" pitchFamily="34" charset="-128"/>
                <a:cs typeface="Tahoma" pitchFamily="34" charset="0"/>
              </a:rPr>
              <a:t>Sem “i” no part #</a:t>
            </a:r>
            <a:endParaRPr lang="en-US" sz="1400" u="sng"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endParaRPr lang="en-US" sz="120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26637" name="Picture 22" descr="\\pixelpro\Photos\JPEG\Fiber\TFC-110MSC_fro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1" y="3363912"/>
            <a:ext cx="995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10"/>
          <p:cNvSpPr txBox="1">
            <a:spLocks noChangeArrowheads="1"/>
          </p:cNvSpPr>
          <p:nvPr/>
        </p:nvSpPr>
        <p:spPr bwMode="auto">
          <a:xfrm>
            <a:off x="5562600" y="3897312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Tahoma" pitchFamily="34" charset="0"/>
                <a:cs typeface="Tahoma" pitchFamily="34" charset="0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3400" y="5334001"/>
            <a:ext cx="76200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Tx/>
              <a:buBlip>
                <a:blip r:embed="rId5"/>
              </a:buBlip>
              <a:defRPr/>
            </a:pPr>
            <a:r>
              <a:rPr lang="en-US" b="0" dirty="0" err="1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Proporciona</a:t>
            </a:r>
            <a:r>
              <a:rPr lang="en-US" b="0" dirty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b="0" dirty="0" err="1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informações</a:t>
            </a:r>
            <a:r>
              <a:rPr lang="en-US" b="0" dirty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 de performance </a:t>
            </a:r>
            <a:r>
              <a:rPr lang="en-US" b="0" dirty="0" smtClean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do </a:t>
            </a:r>
            <a:r>
              <a:rPr lang="en-US" dirty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chassis</a:t>
            </a:r>
            <a:endParaRPr lang="en-US" u="sng" dirty="0">
              <a:solidFill>
                <a:schemeClr val="accent4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26640" name="TextBox 10"/>
          <p:cNvSpPr txBox="1">
            <a:spLocks noChangeArrowheads="1"/>
          </p:cNvSpPr>
          <p:nvPr/>
        </p:nvSpPr>
        <p:spPr bwMode="auto">
          <a:xfrm>
            <a:off x="990600" y="4506914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Tahoma" pitchFamily="34" charset="0"/>
                <a:ea typeface="Arial Unicode MS" pitchFamily="34" charset="-128"/>
                <a:cs typeface="Tahoma" pitchFamily="34" charset="0"/>
              </a:rPr>
              <a:t>(TFC-1600)</a:t>
            </a:r>
          </a:p>
        </p:txBody>
      </p:sp>
      <p:sp>
        <p:nvSpPr>
          <p:cNvPr id="26641" name="TextBox 10"/>
          <p:cNvSpPr txBox="1">
            <a:spLocks noChangeArrowheads="1"/>
          </p:cNvSpPr>
          <p:nvPr/>
        </p:nvSpPr>
        <p:spPr bwMode="auto">
          <a:xfrm>
            <a:off x="3962400" y="4506914"/>
            <a:ext cx="152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ahoma" pitchFamily="34" charset="0"/>
                <a:ea typeface="Arial Unicode MS" pitchFamily="34" charset="-128"/>
                <a:cs typeface="Tahoma" pitchFamily="34" charset="0"/>
              </a:rPr>
              <a:t>(TFC-1600MM)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524002"/>
            <a:ext cx="89916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Chassis TFC-1600 com </a:t>
            </a:r>
            <a:r>
              <a:rPr lang="en-US" sz="28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conversores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não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gerenciáveis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(</a:t>
            </a:r>
            <a:r>
              <a:rPr lang="en-US" sz="2800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solução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800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downtime zero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)</a:t>
            </a:r>
            <a:endParaRPr lang="en-US" sz="28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3886200" y="76200"/>
            <a:ext cx="5105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Gerenciamento</a:t>
            </a:r>
            <a:r>
              <a:rPr 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de Chassis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0" y="2830513"/>
            <a:ext cx="8458200" cy="230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9" name="Picture 3" descr="TFC-1600 without 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2" y="3538537"/>
            <a:ext cx="2387601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Up-Down Arrow 19"/>
          <p:cNvSpPr/>
          <p:nvPr/>
        </p:nvSpPr>
        <p:spPr>
          <a:xfrm rot="16200000">
            <a:off x="3314700" y="3576637"/>
            <a:ext cx="304800" cy="838200"/>
          </a:xfrm>
          <a:prstGeom prst="upDownArrow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effectLst>
            <a:outerShdw blurRad="165100" dir="9840000" rotWithShape="0">
              <a:srgbClr val="0070C0">
                <a:alpha val="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3200400" y="3538536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Tahoma" pitchFamily="34" charset="0"/>
                <a:cs typeface="Tahoma" pitchFamily="34" charset="0"/>
              </a:rPr>
              <a:t>+</a:t>
            </a:r>
          </a:p>
        </p:txBody>
      </p:sp>
      <p:pic>
        <p:nvPicPr>
          <p:cNvPr id="22" name="Picture 3" descr="TFC-1600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2" y="3386137"/>
            <a:ext cx="1233713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Up-Down Arrow 23"/>
          <p:cNvSpPr/>
          <p:nvPr/>
        </p:nvSpPr>
        <p:spPr>
          <a:xfrm rot="16200000">
            <a:off x="5829300" y="3576637"/>
            <a:ext cx="304800" cy="838200"/>
          </a:xfrm>
          <a:prstGeom prst="upDownArrow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effectLst>
            <a:outerShdw blurRad="165100" dir="9840000" rotWithShape="0">
              <a:srgbClr val="0070C0">
                <a:alpha val="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60" name="TextBox 10"/>
          <p:cNvSpPr txBox="1">
            <a:spLocks noChangeArrowheads="1"/>
          </p:cNvSpPr>
          <p:nvPr/>
        </p:nvSpPr>
        <p:spPr bwMode="auto">
          <a:xfrm>
            <a:off x="6096000" y="2819401"/>
            <a:ext cx="274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TFC-1000 e </a:t>
            </a:r>
            <a:r>
              <a:rPr lang="en-US" sz="1400" dirty="0" smtClean="0">
                <a:latin typeface="Tahoma" pitchFamily="34" charset="0"/>
                <a:ea typeface="Arial Unicode MS" pitchFamily="34" charset="-128"/>
                <a:cs typeface="Tahoma" pitchFamily="34" charset="0"/>
              </a:rPr>
              <a:t>TFC-110XXX</a:t>
            </a:r>
            <a:r>
              <a:rPr lang="en-US" sz="1400" b="1" u="sng" dirty="0" smtClean="0">
                <a:latin typeface="Tahoma" pitchFamily="34" charset="0"/>
                <a:ea typeface="Arial Unicode MS" pitchFamily="34" charset="-128"/>
                <a:cs typeface="Tahoma" pitchFamily="34" charset="0"/>
              </a:rPr>
              <a:t>i</a:t>
            </a:r>
            <a:r>
              <a:rPr lang="en-US" sz="1400" u="sng" dirty="0" smtClean="0"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endParaRPr lang="en-US" sz="1400" u="sng" dirty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algn="ctr"/>
            <a:r>
              <a:rPr lang="en-US" sz="140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séries</a:t>
            </a:r>
            <a:r>
              <a:rPr lang="en-US" sz="140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sz="140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conversores</a:t>
            </a:r>
            <a:r>
              <a:rPr lang="en-US" sz="1400" dirty="0"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Arial Unicode MS" pitchFamily="34" charset="-128"/>
                <a:cs typeface="Tahoma" pitchFamily="34" charset="0"/>
              </a:rPr>
              <a:t>inteligentes</a:t>
            </a:r>
            <a:endParaRPr lang="en-US" sz="1400" dirty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endParaRPr lang="en-US" sz="1200" dirty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27661" name="Picture 22" descr="\\pixelpro\Photos\JPEG\Fiber\TFC-110MSC_fro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1" y="3614737"/>
            <a:ext cx="995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10"/>
          <p:cNvSpPr txBox="1">
            <a:spLocks noChangeArrowheads="1"/>
          </p:cNvSpPr>
          <p:nvPr/>
        </p:nvSpPr>
        <p:spPr bwMode="auto">
          <a:xfrm>
            <a:off x="5638800" y="3538536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Tahoma" pitchFamily="34" charset="0"/>
                <a:cs typeface="Tahoma" pitchFamily="34" charset="0"/>
              </a:rPr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5192712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Tx/>
              <a:buBlip>
                <a:blip r:embed="rId5"/>
              </a:buBlip>
              <a:defRPr/>
            </a:pPr>
            <a:r>
              <a:rPr lang="en-US" b="0" dirty="0" err="1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Proporciona</a:t>
            </a:r>
            <a:r>
              <a:rPr lang="en-US" b="0" dirty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b="0" dirty="0" err="1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informações</a:t>
            </a:r>
            <a:r>
              <a:rPr lang="en-US" b="0" dirty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 SNMP do chassis </a:t>
            </a:r>
            <a:r>
              <a:rPr lang="en-US" b="0" u="sng" dirty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e</a:t>
            </a:r>
            <a:r>
              <a:rPr lang="en-US" b="0" dirty="0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 da </a:t>
            </a:r>
            <a:r>
              <a:rPr lang="en-US" b="0" dirty="0" err="1">
                <a:solidFill>
                  <a:schemeClr val="accent4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porta</a:t>
            </a:r>
            <a:endParaRPr lang="en-US" dirty="0">
              <a:solidFill>
                <a:schemeClr val="accent4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27664" name="TextBox 10"/>
          <p:cNvSpPr txBox="1">
            <a:spLocks noChangeArrowheads="1"/>
          </p:cNvSpPr>
          <p:nvPr/>
        </p:nvSpPr>
        <p:spPr bwMode="auto">
          <a:xfrm>
            <a:off x="838200" y="3081339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Tahoma" pitchFamily="34" charset="0"/>
                <a:ea typeface="Arial Unicode MS" pitchFamily="34" charset="-128"/>
                <a:cs typeface="Tahoma" pitchFamily="34" charset="0"/>
              </a:rPr>
              <a:t>(TFC-1600)</a:t>
            </a:r>
          </a:p>
        </p:txBody>
      </p:sp>
      <p:sp>
        <p:nvSpPr>
          <p:cNvPr id="27665" name="TextBox 10"/>
          <p:cNvSpPr txBox="1">
            <a:spLocks noChangeArrowheads="1"/>
          </p:cNvSpPr>
          <p:nvPr/>
        </p:nvSpPr>
        <p:spPr bwMode="auto">
          <a:xfrm>
            <a:off x="3962400" y="3005139"/>
            <a:ext cx="152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ahoma" pitchFamily="34" charset="0"/>
                <a:ea typeface="Arial Unicode MS" pitchFamily="34" charset="-128"/>
                <a:cs typeface="Tahoma" pitchFamily="34" charset="0"/>
              </a:rPr>
              <a:t>(TFC-1600MM)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524002"/>
            <a:ext cx="89916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Chassis TFC-1600 com </a:t>
            </a:r>
            <a:r>
              <a:rPr lang="en-US" sz="28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conversores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gerenciáveis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(</a:t>
            </a:r>
            <a:r>
              <a:rPr lang="en-US" sz="28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solução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downtime zero)</a:t>
            </a:r>
            <a:endParaRPr lang="en-US" sz="28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3886200" y="76200"/>
            <a:ext cx="5105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Gerenciamento</a:t>
            </a:r>
            <a:r>
              <a:rPr 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Arial Unicode MS" pitchFamily="34" charset="-128"/>
                <a:cs typeface="Tahoma" pitchFamily="34" charset="0"/>
              </a:rPr>
              <a:t> de Chassis</a:t>
            </a:r>
            <a:endParaRPr 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4918</TotalTime>
  <Words>558</Words>
  <Application>Microsoft Office PowerPoint</Application>
  <PresentationFormat>On-screen Show (4:3)</PresentationFormat>
  <Paragraphs>263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Slide 1</vt:lpstr>
      <vt:lpstr>Slide 2</vt:lpstr>
      <vt:lpstr>Slide 3</vt:lpstr>
      <vt:lpstr>Slide 4</vt:lpstr>
      <vt:lpstr>Slide 5</vt:lpstr>
      <vt:lpstr>Solução de Chassis para Conversores de Fibra</vt:lpstr>
      <vt:lpstr>Slide 7</vt:lpstr>
      <vt:lpstr>Slide 8</vt:lpstr>
      <vt:lpstr>Slide 9</vt:lpstr>
      <vt:lpstr>Slide 10</vt:lpstr>
      <vt:lpstr>Slide 11</vt:lpstr>
      <vt:lpstr>Slide 12</vt:lpstr>
      <vt:lpstr>Obrigado. Perguntas?</vt:lpstr>
      <vt:lpstr>Slide 14</vt:lpstr>
    </vt:vector>
  </TitlesOfParts>
  <Company>twbr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denis</dc:creator>
  <cp:lastModifiedBy>denis</cp:lastModifiedBy>
  <cp:revision>419</cp:revision>
  <dcterms:created xsi:type="dcterms:W3CDTF">2010-08-23T17:06:37Z</dcterms:created>
  <dcterms:modified xsi:type="dcterms:W3CDTF">2014-01-23T14:33:56Z</dcterms:modified>
</cp:coreProperties>
</file>