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6" r:id="rId2"/>
    <p:sldId id="349" r:id="rId3"/>
    <p:sldId id="324" r:id="rId4"/>
    <p:sldId id="351" r:id="rId5"/>
    <p:sldId id="352" r:id="rId6"/>
    <p:sldId id="284" r:id="rId7"/>
    <p:sldId id="315" r:id="rId8"/>
    <p:sldId id="345" r:id="rId9"/>
    <p:sldId id="344" r:id="rId10"/>
    <p:sldId id="346" r:id="rId11"/>
    <p:sldId id="348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AA8"/>
    <a:srgbClr val="233550"/>
    <a:srgbClr val="AFC6C5"/>
    <a:srgbClr val="2A353A"/>
    <a:srgbClr val="EFF3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0" autoAdjust="0"/>
    <p:restoredTop sz="97842" autoAdjust="0"/>
  </p:normalViewPr>
  <p:slideViewPr>
    <p:cSldViewPr>
      <p:cViewPr varScale="1">
        <p:scale>
          <a:sx n="106" d="100"/>
          <a:sy n="106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2635555-2562-4CA1-A456-29267ED281C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1F7C3A5-9AD3-4F91-BDDB-249BC0F77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6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EB4C335-5CE9-4080-B203-039D9EE783DE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F709C00E-186F-402D-9764-82C93A1E2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84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62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0B801-AC6D-4B8E-8BCD-2C6F1C857235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B60DD8-A705-41D1-AD46-22A76B35D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2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0B801-AC6D-4B8E-8BCD-2C6F1C857235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B60DD8-A705-41D1-AD46-22A76B35D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14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0B801-AC6D-4B8E-8BCD-2C6F1C857235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B60DD8-A705-41D1-AD46-22A76B35D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16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0B801-AC6D-4B8E-8BCD-2C6F1C857235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B60DD8-A705-41D1-AD46-22A76B35D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5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0B801-AC6D-4B8E-8BCD-2C6F1C857235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B60DD8-A705-41D1-AD46-22A76B35D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7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0B801-AC6D-4B8E-8BCD-2C6F1C857235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B60DD8-A705-41D1-AD46-22A76B35D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406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0B801-AC6D-4B8E-8BCD-2C6F1C857235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B60DD8-A705-41D1-AD46-22A76B35D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909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0B801-AC6D-4B8E-8BCD-2C6F1C857235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B60DD8-A705-41D1-AD46-22A76B35D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9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0B801-AC6D-4B8E-8BCD-2C6F1C857235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B60DD8-A705-41D1-AD46-22A76B35D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75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0B801-AC6D-4B8E-8BCD-2C6F1C857235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B60DD8-A705-41D1-AD46-22A76B35DE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93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78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556378"/>
            <a:ext cx="9144001" cy="30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3088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nis@trend.net.b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rend.net.b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2400" y="-75702"/>
            <a:ext cx="9143998" cy="6933702"/>
            <a:chOff x="-7620" y="-63251"/>
            <a:chExt cx="9143998" cy="693370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" y="-63251"/>
              <a:ext cx="9143998" cy="6933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97180" y="4660651"/>
              <a:ext cx="876300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36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Arial Unicode MS" pitchFamily="34" charset="-128"/>
                  <a:cs typeface="Tahoma" pitchFamily="34" charset="0"/>
                  <a:hlinkClick r:id="rId3"/>
                </a:rPr>
                <a:t>vendas@trend.net.br</a:t>
              </a:r>
              <a:endPara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Tahoma" pitchFamily="34" charset="0"/>
              </a:endParaRPr>
            </a:p>
            <a:p>
              <a:pPr algn="ctr">
                <a:defRPr/>
              </a:pPr>
              <a:r>
                <a:rPr lang="en-US" sz="36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Arial Unicode MS" pitchFamily="34" charset="-128"/>
                  <a:cs typeface="Tahoma" pitchFamily="34" charset="0"/>
                  <a:hlinkClick r:id="rId4"/>
                </a:rPr>
                <a:t>www.trend.net.br</a:t>
              </a:r>
              <a:r>
                <a:rPr lang="en-US" sz="36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Arial Unicode MS" pitchFamily="34" charset="-128"/>
                  <a:cs typeface="Tahoma" pitchFamily="34" charset="0"/>
                </a:rPr>
                <a:t> </a:t>
              </a:r>
            </a:p>
            <a:p>
              <a:pPr algn="ctr">
                <a:defRPr/>
              </a:pPr>
              <a:endParaRPr lang="en-US" sz="1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Tahoma" pitchFamily="34" charset="0"/>
              </a:endParaRPr>
            </a:p>
            <a:p>
              <a:pPr algn="ctr">
                <a:defRPr/>
              </a:pPr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Arial Unicode MS" pitchFamily="34" charset="-128"/>
                  <a:cs typeface="Tahoma" pitchFamily="34" charset="0"/>
                </a:rPr>
                <a:t>21 2532-5350</a:t>
              </a:r>
            </a:p>
            <a:p>
              <a:pPr algn="ctr">
                <a:defRPr/>
              </a:pPr>
              <a:endParaRPr lang="en-US" sz="1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434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464" y="838200"/>
            <a:ext cx="6131072" cy="572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4800600"/>
            <a:ext cx="10763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" y="990600"/>
            <a:ext cx="12763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68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Cloud Camera Comparison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9812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28600" y="2057400"/>
            <a:ext cx="6248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Câmera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Outdoor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Megapixel  Day/Night  IP66</a:t>
            </a: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Resolução Megapixel  H.264 até 1280 x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800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endParaRPr lang="en-US" sz="800" kern="0" dirty="0" smtClean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ONVIF v2.1,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suporte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 IPv6</a:t>
            </a:r>
          </a:p>
          <a:p>
            <a:pPr eaLnBrk="0" hangingPunct="0">
              <a:spcBef>
                <a:spcPts val="0"/>
              </a:spcBef>
              <a:defRPr/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r>
              <a:rPr lang="pt-BR" sz="2000" kern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Suporte para celulares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3GPP</a:t>
            </a: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Áudio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bidirecional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Suporte a Samba client</a:t>
            </a: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endParaRPr lang="en-US" sz="1000" kern="0" dirty="0" smtClean="0">
              <a:solidFill>
                <a:schemeClr val="accent4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Portas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input/output</a:t>
            </a: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LEDs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infravermelho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alta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potência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visão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noturna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até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15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</a:t>
            </a:r>
          </a:p>
          <a:p>
            <a:pPr eaLnBrk="0" hangingPunct="0">
              <a:spcBef>
                <a:spcPts val="0"/>
              </a:spcBef>
              <a:defRPr/>
            </a:pPr>
            <a:endParaRPr lang="en-US" sz="1000" dirty="0">
              <a:latin typeface="Tahoma" pitchFamily="34" charset="0"/>
              <a:cs typeface="Tahoma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3"/>
              </a:buBlip>
              <a:defRPr/>
            </a:pPr>
            <a:endParaRPr lang="en-US" sz="2400" kern="0" dirty="0">
              <a:solidFill>
                <a:schemeClr val="accent4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spcBef>
                <a:spcPts val="0"/>
              </a:spcBef>
              <a:buFontTx/>
              <a:buBlip>
                <a:blip r:embed="rId4"/>
              </a:buBlip>
              <a:defRPr/>
            </a:pPr>
            <a:endParaRPr lang="en-US" sz="2400" kern="0" dirty="0">
              <a:solidFill>
                <a:schemeClr val="accent6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en-US" sz="2400" kern="0" dirty="0">
              <a:solidFill>
                <a:schemeClr val="accent6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en-US" sz="2400" kern="0" dirty="0">
              <a:solidFill>
                <a:schemeClr val="accent6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en-US" sz="2400" kern="0" dirty="0">
              <a:solidFill>
                <a:schemeClr val="accent6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sz="2400" kern="0" dirty="0">
              <a:solidFill>
                <a:schemeClr val="accent6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2860"/>
            <a:ext cx="68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Uso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Externo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1143000"/>
            <a:ext cx="4038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kern="0" dirty="0" smtClean="0">
                <a:solidFill>
                  <a:srgbClr val="00B0F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TV-IP302PI</a:t>
            </a:r>
            <a:endParaRPr lang="en-US" sz="3000" dirty="0">
              <a:solidFill>
                <a:srgbClr val="00B0F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86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2860"/>
            <a:ext cx="68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Fixa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4332258"/>
              </p:ext>
            </p:extLst>
          </p:nvPr>
        </p:nvGraphicFramePr>
        <p:xfrm>
          <a:off x="111760" y="1143000"/>
          <a:ext cx="8956040" cy="526531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8225"/>
                <a:gridCol w="1440415"/>
                <a:gridCol w="1219200"/>
                <a:gridCol w="1178560"/>
                <a:gridCol w="1107440"/>
                <a:gridCol w="1143000"/>
                <a:gridCol w="1219200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TV-IP551W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TV-IP551WI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TV-IP572P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TV-IP572PI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TV-IP572W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TV-IP572WI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</a:tr>
              <a:tr h="387875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Características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Não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Megapixel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Megapixel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Software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Sensor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Imagem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1/5” CMOS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1/4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” CMOS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Lente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 mm; F/No: 1.5 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 mm; F/No: 1.5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Ângulo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46.5° diagonal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59.6° diagonal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Compressão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Resolução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fps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MJPEG: 640 x 480 @ 20fps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(VGA)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320 x 240 @ 30fps (QVGA)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H.264: 1280 x 800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@ 30fps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MJPEG: 1280 x 800 @ 5fps; 640 x 400 @ 30fps</a:t>
                      </a:r>
                      <a:endPara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Zoom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digital 4x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digital 4x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Suporte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áudio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unidirecional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Microfone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próprio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Microfone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próprio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+ 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Porta de Saída de Áudio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noturna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até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7.5 m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WI </a:t>
                      </a: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 ICR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);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outra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1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lux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noturna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até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7.5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WI e PI  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 ICR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);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demais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1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lux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Hardware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Adicionais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“W”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significa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wireless N; WPS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Slot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para cartão Micro SD e suporte a cliente Samba;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“P” após os três números do modelo significa </a:t>
                      </a:r>
                      <a:r>
                        <a:rPr lang="pt-BR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PoE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;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“W”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significa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wireless N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0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Garantia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88720" y="1264265"/>
            <a:ext cx="534117" cy="716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09800" y="1247071"/>
            <a:ext cx="533400" cy="716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4400" y="1264265"/>
            <a:ext cx="533400" cy="7169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867400" y="1264264"/>
            <a:ext cx="533400" cy="7169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86599" y="1264264"/>
            <a:ext cx="533399" cy="7169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27999" y="1264266"/>
            <a:ext cx="533399" cy="7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83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2860"/>
            <a:ext cx="68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Fixa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7628904"/>
              </p:ext>
            </p:extLst>
          </p:nvPr>
        </p:nvGraphicFramePr>
        <p:xfrm>
          <a:off x="203199" y="1520829"/>
          <a:ext cx="8559801" cy="46394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10432"/>
                <a:gridCol w="3015569"/>
                <a:gridCol w="3733800"/>
              </a:tblGrid>
              <a:tr h="9046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TV-IP512P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12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TV-IP522P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</a:tr>
              <a:tr h="388809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Características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Não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Megapixel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Megapixel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</a:tr>
              <a:tr h="30695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Software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7174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Sensor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Imagem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1/4” CMOS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1/4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” CMOS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7174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Lente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6.0 mm; F/No: 1.8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fixed iris CS mount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4.0 mm; F/No: 1.4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manual iris CS mount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7174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Ângulo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44° diagonal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82.7° diagonal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447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Compressão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Resolução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fps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MPEG-4  640 x 480 @ 30fps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(VGA)</a:t>
                      </a: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H.264: 1280 x 960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@ 30fps (VGA)</a:t>
                      </a: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7174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Zoom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digital 16x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digital 16x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447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Suporte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áudio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(audio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input + 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Porta de Saída de Áudio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(audio input + 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Porta de Saída de Áudio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8187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Day / low light mode 0.5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Lux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@ F1.8</a:t>
                      </a:r>
                      <a:endParaRPr lang="en-US" sz="1200" baseline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Day / low light mode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0.5 lux@F1.4</a:t>
                      </a: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8638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Hardware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17229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Garantia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1738047"/>
            <a:ext cx="734836" cy="5968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7000" y="1542910"/>
            <a:ext cx="1066800" cy="81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990600"/>
            <a:ext cx="6631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com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lentes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substituíveis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zoom 16x e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portas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I/O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6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2860"/>
            <a:ext cx="68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Fixa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8404205"/>
              </p:ext>
            </p:extLst>
          </p:nvPr>
        </p:nvGraphicFramePr>
        <p:xfrm>
          <a:off x="76200" y="1090613"/>
          <a:ext cx="8991600" cy="53863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8400"/>
                <a:gridCol w="2743200"/>
                <a:gridCol w="1407072"/>
                <a:gridCol w="2402928"/>
              </a:tblGrid>
              <a:tr h="9883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TV-IP252P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12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TV-IP262P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0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TV-IP262PI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</a:tr>
              <a:tr h="406694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Características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Não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Megapixel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Megapixel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2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Software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2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Sensor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Imagem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1/4” CMOS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1/4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” CMOS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2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Lente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 mm; F/No: 2.0 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3.58 mm; F/No: 2.0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2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Ângulo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62° horizontal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74° 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P) e 80° (PI) diagonal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Compressão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Resolução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fps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MPEG-4  640 x 480 @ 30fps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(VGA)</a:t>
                      </a: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H.264: 1280 x 1024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@ 15fps  640 x 480 @ 30fps</a:t>
                      </a: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2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Zoom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3x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digital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3x digital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91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Suporte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áudio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(audio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input + 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Porta de Saída de Áudio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(audio input + 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Porta de Saída de Áudio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2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Day / low light mode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0.1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Lux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@ F2.0</a:t>
                      </a: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noturna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até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12 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PI);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outra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1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lux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91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Pan &amp; Tilt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Posição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Fixa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manualmente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pan 350° &amp; tilt 160°</a:t>
                      </a: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Posição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Fixa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manualmente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pan 350° &amp; tilt 70°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55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Hardware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9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Adicionais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Portas GPIO; suporte a cliente Samba e Conector BNC para TV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ONVIF; </a:t>
                      </a:r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Slot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para cartão SD/SDHC e suporte a cliente Samba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55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Garantia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0149" marR="100149" marT="50074" marB="500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89737" y="1143000"/>
            <a:ext cx="625063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18701" y="1138479"/>
            <a:ext cx="629699" cy="6141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457407" y="1143000"/>
            <a:ext cx="695993" cy="7240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74289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Dome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01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2860"/>
            <a:ext cx="68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PTZ Overview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4526541"/>
              </p:ext>
            </p:extLst>
          </p:nvPr>
        </p:nvGraphicFramePr>
        <p:xfrm>
          <a:off x="76200" y="838200"/>
          <a:ext cx="9032240" cy="5613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/>
                <a:gridCol w="1600200"/>
                <a:gridCol w="1676400"/>
                <a:gridCol w="4079240"/>
              </a:tblGrid>
              <a:tr h="1109693">
                <a:tc>
                  <a:txBody>
                    <a:bodyPr/>
                    <a:lstStyle/>
                    <a:p>
                      <a:endParaRPr lang="en-US" sz="15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TV-IP651W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TV-IP651WI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TV-IP612P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</a:tr>
              <a:tr h="395233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Características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Não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Megapixel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6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Software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736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Sensor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Imagem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1/5” CMOS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1/4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” CCD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736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Lente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 mm; F/No: 1.5 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38 mm; F/No: 1.8-2.8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736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Ângulo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46.5° diagonal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51.3° horizontal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4560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Compressão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Resolução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fps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MJPEG: 640 x 480 @ 20fps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(VGA)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320 x 240 @ 30fps (QVGA)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H.264: 704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x 576 @ 30fps 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MJPEG: 704 x 576 @ 30fps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4560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Zoom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digital 4x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óptico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10x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digital 16x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4560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Suporte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áudio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unidirecional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Microfone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próprio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Microfone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próprio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+ 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Porta de Saída de Áudio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736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noturna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até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7.5 m (WI model </a:t>
                      </a: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 ICR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Cor: 0.7 lux@F1.8; PB: 0.02 lux@F1.8</a:t>
                      </a:r>
                      <a:endPara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4560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Pan &amp;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Tilt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Pan: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-170° ~ +170°</a:t>
                      </a:r>
                      <a:r>
                        <a:rPr lang="en-US" sz="120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120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20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Tilt: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Up 90° &amp; down 25°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Pan: -165° ~ +165°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Tilt: Up 84° &amp; down 31°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736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Hardware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273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Adicionais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Wireless N; WPS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Slot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para cartão 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micro SD 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 suporte a cliente Samba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  <a:tr h="3561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Garantia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914400"/>
            <a:ext cx="798188" cy="8021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21371" y="914400"/>
            <a:ext cx="674229" cy="778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5215" y="914400"/>
            <a:ext cx="689985" cy="9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0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2860"/>
            <a:ext cx="68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Câmera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PTZ Overview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9409762"/>
              </p:ext>
            </p:extLst>
          </p:nvPr>
        </p:nvGraphicFramePr>
        <p:xfrm>
          <a:off x="533400" y="990600"/>
          <a:ext cx="7924800" cy="543295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14301"/>
                <a:gridCol w="2720076"/>
                <a:gridCol w="2790423"/>
              </a:tblGrid>
              <a:tr h="746760">
                <a:tc>
                  <a:txBody>
                    <a:bodyPr/>
                    <a:lstStyle/>
                    <a:p>
                      <a:endParaRPr lang="en-US" sz="15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TV-IP672P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3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TV-IP672PI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Características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Megapixel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Software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Sensor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Imagem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1/4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” CMOS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Lente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 mm; F/No: 1.5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Ângulo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59.6° diagonal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Compressão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Resolução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fps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H.264: 1280 x 800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@ 30fps 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MJPEG: 1280 x 800 @ 5fps; 640 x 400 @ 30fps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Zoom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digital 4x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Suporte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áudio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Microfone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próprio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+ 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Porta de Saída de Áudio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noturna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até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7.5 m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PI  </a:t>
                      </a: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 ICR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Pan &amp;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Tilt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Pan: -170° ~ +170°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Tilt: Up 90° &amp; down 25°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Hardware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Adicionais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PoE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; </a:t>
                      </a:r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Slot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para cartão Micro SD e suporte a cliente Samba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0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Garantia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938690" y="1023326"/>
            <a:ext cx="709510" cy="825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06213" y="1053457"/>
            <a:ext cx="685187" cy="7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67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4513485"/>
              </p:ext>
            </p:extLst>
          </p:nvPr>
        </p:nvGraphicFramePr>
        <p:xfrm>
          <a:off x="152400" y="1143000"/>
          <a:ext cx="8763002" cy="5378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7400"/>
                <a:gridCol w="1676400"/>
                <a:gridCol w="1600201"/>
                <a:gridCol w="1798675"/>
                <a:gridCol w="1630326"/>
              </a:tblGrid>
              <a:tr h="670559">
                <a:tc>
                  <a:txBody>
                    <a:bodyPr/>
                    <a:lstStyle/>
                    <a:p>
                      <a:endParaRPr lang="en-US" sz="15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TV-IP751WC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TV-IP751WIC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TV-IP851WC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2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TV-IP851WIC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</a:tr>
              <a:tr h="386328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Características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Não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Megapixel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5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Software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TRENDnetView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(32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Câmeras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Sensor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Imagem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1/5” CMOS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1/5” CMOS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Lente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 mm; F/No: 1.5 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 mm; F/No: 1.5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Ângulo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46.5° diagonal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46.5° diagonal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7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Compressão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Resolução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/ fps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MJPEG: 640 x 480 @ 20fps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(VGA)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MJPEG: 320 x 240 @ 30fps (QVGA)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MJPEG: 640 x 480 @ 20fps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(VGA)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MJPEG: 320 x 240 @ 30fps (QVGA)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Zoom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digital 4x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digital 4x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Suporte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áudio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unidirecional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Microfone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próprio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unidirecional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Microfone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próprio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5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noturna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até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7.5 m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WIC </a:t>
                      </a: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 ICR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Visão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noturna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até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7.5 m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modelo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WIC </a:t>
                      </a:r>
                      <a:r>
                        <a:rPr lang="en-US" sz="12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 ICR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76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Pan &amp; Tilt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Fixa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Pan: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-170° ~ +170° (~340°)</a:t>
                      </a:r>
                      <a:b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Tilt: 90° up 25°  down (~115°)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Hardware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Base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montagem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inclusa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Adicionais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Wireless N; WPS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Wireless N; WPS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Garantia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limitada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de 3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anos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666999" y="1300290"/>
            <a:ext cx="806431" cy="7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43400" y="1300289"/>
            <a:ext cx="672647" cy="757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096000" y="1300290"/>
            <a:ext cx="700002" cy="7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72400" y="1282860"/>
            <a:ext cx="762000" cy="7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-22860"/>
            <a:ext cx="68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Cloud Camera Overview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76200" y="762000"/>
            <a:ext cx="9372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err="1" smtClean="0">
                <a:latin typeface="Arial" pitchFamily="34" charset="0"/>
                <a:cs typeface="Arial" pitchFamily="34" charset="0"/>
              </a:rPr>
              <a:t>Cloud</a:t>
            </a:r>
            <a:r>
              <a:rPr lang="pt-BR" sz="1700" b="1" dirty="0" smtClean="0">
                <a:latin typeface="Arial" pitchFamily="34" charset="0"/>
                <a:cs typeface="Arial" pitchFamily="34" charset="0"/>
              </a:rPr>
              <a:t> TRENDnet não solicita dados pessoais; Não requer serviço DDNS; URL exclusivo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5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0591" y="838200"/>
            <a:ext cx="592281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4648200"/>
            <a:ext cx="10858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990600"/>
            <a:ext cx="1266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68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Cloud Camera Comparison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117" y="762000"/>
            <a:ext cx="6265766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495800"/>
            <a:ext cx="10858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38200"/>
            <a:ext cx="12858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68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Cloud Camera Comparison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7834</TotalTime>
  <Words>1148</Words>
  <Application>Microsoft Office PowerPoint</Application>
  <PresentationFormat>On-screen Show (4:3)</PresentationFormat>
  <Paragraphs>368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denis</cp:lastModifiedBy>
  <cp:revision>452</cp:revision>
  <cp:lastPrinted>2012-08-14T17:31:39Z</cp:lastPrinted>
  <dcterms:created xsi:type="dcterms:W3CDTF">2012-06-14T22:36:12Z</dcterms:created>
  <dcterms:modified xsi:type="dcterms:W3CDTF">2014-02-28T14:44:13Z</dcterms:modified>
</cp:coreProperties>
</file>