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  <p:sldMasterId id="2147484073" r:id="rId2"/>
  </p:sldMasterIdLst>
  <p:notesMasterIdLst>
    <p:notesMasterId r:id="rId51"/>
  </p:notesMasterIdLst>
  <p:handoutMasterIdLst>
    <p:handoutMasterId r:id="rId52"/>
  </p:handoutMasterIdLst>
  <p:sldIdLst>
    <p:sldId id="326" r:id="rId3"/>
    <p:sldId id="282" r:id="rId4"/>
    <p:sldId id="330" r:id="rId5"/>
    <p:sldId id="331" r:id="rId6"/>
    <p:sldId id="359" r:id="rId7"/>
    <p:sldId id="305" r:id="rId8"/>
    <p:sldId id="360" r:id="rId9"/>
    <p:sldId id="352" r:id="rId10"/>
    <p:sldId id="292" r:id="rId11"/>
    <p:sldId id="321" r:id="rId12"/>
    <p:sldId id="295" r:id="rId13"/>
    <p:sldId id="361" r:id="rId14"/>
    <p:sldId id="328" r:id="rId15"/>
    <p:sldId id="334" r:id="rId16"/>
    <p:sldId id="336" r:id="rId17"/>
    <p:sldId id="335" r:id="rId18"/>
    <p:sldId id="333" r:id="rId19"/>
    <p:sldId id="332" r:id="rId20"/>
    <p:sldId id="350" r:id="rId21"/>
    <p:sldId id="354" r:id="rId22"/>
    <p:sldId id="362" r:id="rId23"/>
    <p:sldId id="356" r:id="rId24"/>
    <p:sldId id="314" r:id="rId25"/>
    <p:sldId id="300" r:id="rId26"/>
    <p:sldId id="325" r:id="rId27"/>
    <p:sldId id="347" r:id="rId28"/>
    <p:sldId id="346" r:id="rId29"/>
    <p:sldId id="345" r:id="rId30"/>
    <p:sldId id="344" r:id="rId31"/>
    <p:sldId id="324" r:id="rId32"/>
    <p:sldId id="348" r:id="rId33"/>
    <p:sldId id="349" r:id="rId34"/>
    <p:sldId id="313" r:id="rId35"/>
    <p:sldId id="337" r:id="rId36"/>
    <p:sldId id="357" r:id="rId37"/>
    <p:sldId id="338" r:id="rId38"/>
    <p:sldId id="339" r:id="rId39"/>
    <p:sldId id="340" r:id="rId40"/>
    <p:sldId id="341" r:id="rId41"/>
    <p:sldId id="307" r:id="rId42"/>
    <p:sldId id="297" r:id="rId43"/>
    <p:sldId id="298" r:id="rId44"/>
    <p:sldId id="285" r:id="rId45"/>
    <p:sldId id="286" r:id="rId46"/>
    <p:sldId id="299" r:id="rId47"/>
    <p:sldId id="309" r:id="rId48"/>
    <p:sldId id="363" r:id="rId49"/>
    <p:sldId id="280" r:id="rId50"/>
  </p:sldIdLst>
  <p:sldSz cx="9144000" cy="6858000" type="screen4x3"/>
  <p:notesSz cx="9296400" cy="6881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550"/>
    <a:srgbClr val="729AA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5" autoAdjust="0"/>
    <p:restoredTop sz="94660"/>
  </p:normalViewPr>
  <p:slideViewPr>
    <p:cSldViewPr>
      <p:cViewPr varScale="1">
        <p:scale>
          <a:sx n="106" d="100"/>
          <a:sy n="106" d="100"/>
        </p:scale>
        <p:origin x="-12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l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55EDF91B-A353-4272-AAC1-355C43ADCA76}" type="datetimeFigureOut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l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16A58F25-E0BD-4548-9450-62B8FD24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l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83CA7946-96D0-4EDE-926E-0AF7A2D5A4FE}" type="datetimeFigureOut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515938"/>
            <a:ext cx="3438525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9" tIns="46215" rIns="92429" bIns="4621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268663"/>
            <a:ext cx="7435850" cy="3097212"/>
          </a:xfrm>
          <a:prstGeom prst="rect">
            <a:avLst/>
          </a:prstGeom>
        </p:spPr>
        <p:txBody>
          <a:bodyPr vert="horz" lIns="92429" tIns="46215" rIns="92429" bIns="462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l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05F5B18-71AF-46F8-9C26-04E0AE948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0C425C-1F80-4EF4-8201-5759C69549E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A4F487-CD88-48F5-910B-780CDFDF3542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110A81-5100-46FC-B98B-3028DB8B9626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893A3F-9681-4ECB-99B1-CB448D4E6CF2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6A922-EAC8-42E8-8219-17EC1261B9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001AC-3C74-4189-B5AB-F80628B3B4B5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7A38-0D86-4F6B-9683-7FCD96CA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75E6-B50D-43BA-BEB9-5619470964E2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7026-B3A5-41E3-B329-F5EADC24D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371BF-FE28-42FA-AD9B-5FD60A49DB64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59139-7D44-4F20-9D2C-6ECBD5A91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6E8A-E594-4C7B-8760-25AE31DC5A9A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6602-FAC3-40C9-97F3-8E374077C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6C223-9FEC-4E7A-93C3-28DD6F8D769B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195B2-21D9-44B8-A3B0-784D68A10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6B67-F9F6-436E-A458-489925AC5795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1EFA1-DAD5-4CF0-9BF8-90F9C7F2D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59C2E-D834-45B7-A101-C6D6CC15A1C0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B5355-1F6F-4452-BB7B-798110DC4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0C48C-1CBF-433E-8015-3508BA101A8E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AE502-8539-4FF1-9A84-3C8A8877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A20E-4A72-448D-B510-7C876658D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0F8CD-6A3E-4DED-8485-A38D266FF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574D-6A0B-4016-BD73-533C808CC6D9}" type="datetimeFigureOut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DD41-7236-4820-9E3D-D54B115A63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7E586-9453-4249-918F-E32CC83D2599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2986E-B534-4A11-973B-4ABCFDC64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E87E-681C-4E3B-9BBC-5B9A436BE24E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DB6C5-D842-435E-A953-3F60E122E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E7749-9550-4BA0-93FD-FB67380A293F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B998D-72BB-4CC6-8BD3-2154F98C6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80" r:id="rId2"/>
    <p:sldLayoutId id="2147484766" r:id="rId3"/>
    <p:sldLayoutId id="2147484781" r:id="rId4"/>
    <p:sldLayoutId id="2147484782" r:id="rId5"/>
    <p:sldLayoutId id="2147484767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BD6866-9D8D-453D-ABC9-CA84D6E19082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201955-A0A1-4AEF-AF03-135D3662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8" r:id="rId1"/>
    <p:sldLayoutId id="2147484769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  <p:sldLayoutId id="2147484776" r:id="rId9"/>
    <p:sldLayoutId id="2147484777" r:id="rId10"/>
    <p:sldLayoutId id="2147484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jpe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jpe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jpe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jpeg"/><Relationship Id="rId4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7.jpeg"/><Relationship Id="rId4" Type="http://schemas.openxmlformats.org/officeDocument/2006/relationships/image" Target="../media/image8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0.jpeg"/><Relationship Id="rId4" Type="http://schemas.openxmlformats.org/officeDocument/2006/relationships/image" Target="../media/image8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jpeg"/><Relationship Id="rId5" Type="http://schemas.openxmlformats.org/officeDocument/2006/relationships/image" Target="../media/image89.jpe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4114800"/>
            <a:ext cx="8763000" cy="224631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000" b="1" dirty="0" err="1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7000" b="1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 Training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34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8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x 10/100 Mbps (15 watts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1.6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Controle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Fluxo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modo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full-duplex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RAM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Buffer de dados 512 Kbits e 1K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endereços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MAC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resistente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. 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16387" name="Picture 2" descr="\\Pixelpro\productmanagement\Product Photos\VISIO\_GIF\PoE\TPE-S80_0308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2195513"/>
            <a:ext cx="351472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 descr="\\Pixelpro\productmanagement\Product Photos\VISIO\_GIF\PoE\TPE-S80_030810_back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9525" y="2400300"/>
            <a:ext cx="344011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TPE-S80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Swtich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8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10/100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409837" y="3352800"/>
            <a:ext cx="1447800" cy="457200"/>
          </a:xfrm>
          <a:prstGeom prst="wedgeEllipseCallout">
            <a:avLst>
              <a:gd name="adj1" fmla="val -107938"/>
              <a:gd name="adj2" fmla="val -6246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LED’s de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Diagnóstico</a:t>
            </a:r>
            <a:endParaRPr lang="en-US" sz="1200" dirty="0">
              <a:solidFill>
                <a:schemeClr val="bg1"/>
              </a:solidFill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16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10/100 Mbps Auto-MDIX 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(15 watts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non-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Botão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Ligado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/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Desligado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Compatível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padrão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IEEE 802.3af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clasificação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PD (Powered Device)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3.2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Controle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Fluxo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RAM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buffer de dados 1.5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Mbits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4K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endereços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MAC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41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638" y="2527300"/>
            <a:ext cx="3594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14" descr="\\192.168.1.162\PixelproBackup02\Product Photos\TIFF\PoE\TPE-S160_091310_front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9525" y="2536825"/>
            <a:ext cx="396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6004121" y="2003287"/>
            <a:ext cx="1676400" cy="457200"/>
          </a:xfrm>
          <a:prstGeom prst="wedgeEllipseCallout">
            <a:avLst>
              <a:gd name="adj1" fmla="val -64736"/>
              <a:gd name="adj2" fmla="val 18545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TPE-S160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16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10/100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67600" y="3472543"/>
            <a:ext cx="15240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Rack Mountable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8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Gigabit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PoE+,2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Gigabit e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2 x SFP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slots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compartilhados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.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PoE+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-PoE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20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/>
              <a:t>Gigabit Ethernet: 2000 Mbps (full duplex)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DSCP (IPv4 e IPv6)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/>
              <a:t>SNMP v1, v2c, </a:t>
            </a:r>
            <a:r>
              <a:rPr lang="en-US" dirty="0" smtClean="0"/>
              <a:t>v3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Jumbo Frames de 10K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/>
              <a:t>IGMP Snooping v1, v2, v3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VLAN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TPE-1020WS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10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Gigabit PoE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Web Smart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057400"/>
            <a:ext cx="388815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5" descr="\\Pixelpro\marketing\Product Photos\JPEG\PoE\TPE-224WS_front_0622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592388"/>
            <a:ext cx="3581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3" descr="\\Pixelpro\marketing\Product Photos\JPEG\PoE\TPE-224WS_062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59050"/>
            <a:ext cx="37338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24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PoE 10/100 Mbps com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Auto-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Negociação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(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15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Watt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4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Gigabit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2 slots Mini-GBIC (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compartilhados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Gigabit)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PoE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-PoE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12.8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 SNMP v1, 802.1X e  STP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VLAN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QoS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Trunking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QoS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IGMP e Port Mirroring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Controle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Fluxo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RAM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buffer de dados 128 Kbytes e 8K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tabela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endereços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MAC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eaLnBrk="1" hangingPunct="1">
              <a:defRPr/>
            </a:pPr>
            <a:endParaRPr lang="en-US" dirty="0" smtClean="0">
              <a:latin typeface="+mj-lt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+mj-lt"/>
              <a:cs typeface="Tahoma" pitchFamily="34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6096000" y="2072291"/>
            <a:ext cx="1676400" cy="457200"/>
          </a:xfrm>
          <a:prstGeom prst="wedgeEllipseCallout">
            <a:avLst>
              <a:gd name="adj1" fmla="val -64736"/>
              <a:gd name="adj2" fmla="val 18545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67600" y="3472543"/>
            <a:ext cx="15240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Rack Mountable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1049338"/>
            <a:ext cx="8458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TPE-224WS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24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10/100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 Web Smart </a:t>
            </a:r>
            <a:r>
              <a:rPr lang="en-US" sz="2200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4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Gigabit e 2 Slots Mini-GBIC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34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>
                <a:ea typeface="Arial Unicode MS" pitchFamily="34" charset="-128"/>
                <a:cs typeface="Tahoma" pitchFamily="34" charset="0"/>
              </a:rPr>
              <a:t>8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PoE/PoE+ 10/100 Mbps (30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Watt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+, </a:t>
            </a:r>
            <a:r>
              <a:rPr lang="en-US" dirty="0" err="1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e non-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endParaRPr lang="en-US" dirty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Reduce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custo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equipamentos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fornecer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cabeamento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já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existente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1.6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resistente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Economia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consumo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75%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GREENnet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Chavinhas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Ligado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/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Desligado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2371725"/>
            <a:ext cx="325755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9525" y="2427288"/>
            <a:ext cx="3216275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TPE-T80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8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+ 10/100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30 Watt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429000" y="3207976"/>
            <a:ext cx="1447800" cy="457200"/>
          </a:xfrm>
          <a:prstGeom prst="wedgeEllipseCallout">
            <a:avLst>
              <a:gd name="adj1" fmla="val -82844"/>
              <a:gd name="adj2" fmla="val -8061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LED’S</a:t>
            </a:r>
            <a:br>
              <a:rPr lang="en-US" sz="1200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</a:br>
            <a:r>
              <a:rPr lang="en-US" sz="1200" dirty="0" err="1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Diagnóstico</a:t>
            </a:r>
            <a:endParaRPr lang="en-US" sz="1200" dirty="0">
              <a:solidFill>
                <a:schemeClr val="bg1"/>
              </a:solidFill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34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8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/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+ 10/100 Mbps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/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+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(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30 watts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8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Ethernet 10/100 Mbps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+, </a:t>
            </a:r>
            <a:r>
              <a:rPr lang="en-US" dirty="0" err="1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e non-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endParaRPr lang="en-US" dirty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Reduz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custo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fornecer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cabeamento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já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existente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3.2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resistente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rack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Economia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consumo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75%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275" y="2438400"/>
            <a:ext cx="3259138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863" y="2524125"/>
            <a:ext cx="3487737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TPE-T88g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+ 16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GREENnet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10/100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429000" y="3207976"/>
            <a:ext cx="1447800" cy="457200"/>
          </a:xfrm>
          <a:prstGeom prst="wedgeEllipseCallout">
            <a:avLst>
              <a:gd name="adj1" fmla="val -124198"/>
              <a:gd name="adj2" fmla="val -5919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67600" y="3472543"/>
            <a:ext cx="15240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Rack Mountable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34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>
                <a:ea typeface="Arial Unicode MS" pitchFamily="34" charset="-128"/>
                <a:cs typeface="Tahoma" pitchFamily="34" charset="0"/>
              </a:rPr>
              <a:t>16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/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+ 10/100 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Mbps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(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30 watts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+, </a:t>
            </a:r>
            <a:r>
              <a:rPr lang="en-US" dirty="0" err="1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non-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endParaRPr lang="en-US" dirty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Reduz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custo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fornecer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cabeamento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já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existente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3.2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resistente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rack 19”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Economia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consumo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75%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GREENnet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2506663"/>
            <a:ext cx="32924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9525" y="2590800"/>
            <a:ext cx="35321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49338"/>
            <a:ext cx="84582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TPE-T160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16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/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+ 10/100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30 Watt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429000" y="3207976"/>
            <a:ext cx="1447800" cy="457200"/>
          </a:xfrm>
          <a:prstGeom prst="wedgeEllipseCallout">
            <a:avLst>
              <a:gd name="adj1" fmla="val -124198"/>
              <a:gd name="adj2" fmla="val -5919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67600" y="3472543"/>
            <a:ext cx="15240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Rack Mountable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34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4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Gigabit PoE / PoE+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(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30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Watt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4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Gigabit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Supporta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PoE+, PoE,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-PoE</a:t>
            </a:r>
            <a:endParaRPr lang="en-US" dirty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Reduz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custo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fornecer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cabeamento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já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existente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de16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resistente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Economia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consumo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75%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GREENnet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2195513"/>
            <a:ext cx="2744788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9525" y="2411413"/>
            <a:ext cx="31400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TPE-TG44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8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Gigabit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GREENnet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429000" y="3207976"/>
            <a:ext cx="1447800" cy="457200"/>
          </a:xfrm>
          <a:prstGeom prst="wedgeEllipseCallout">
            <a:avLst>
              <a:gd name="adj1" fmla="val -129461"/>
              <a:gd name="adj2" fmla="val -47286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34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8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Gigabit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/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+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>
                <a:ea typeface="Arial Unicode MS" pitchFamily="34" charset="-128"/>
                <a:cs typeface="Tahoma" pitchFamily="34" charset="0"/>
              </a:rPr>
              <a:t>(30 watts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+,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e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Reduz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custo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fornecer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cabeamento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já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existente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de16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resistente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Economia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no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consumo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75%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2187575"/>
            <a:ext cx="27813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8575" y="2395538"/>
            <a:ext cx="31210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TPE-TG80g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8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Gigabit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GREENnet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251200" y="3225077"/>
            <a:ext cx="1447800" cy="457200"/>
          </a:xfrm>
          <a:prstGeom prst="wedgeEllipseCallout">
            <a:avLst>
              <a:gd name="adj1" fmla="val -104179"/>
              <a:gd name="adj2" fmla="val -5055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2743200"/>
            <a:ext cx="7391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Câmeras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 IP </a:t>
            </a: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PoE</a:t>
            </a:r>
            <a:endParaRPr lang="en-US" sz="7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Peripheral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2133600"/>
            <a:ext cx="6145212" cy="3843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Introdução a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(Power over Ethernet)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Visão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Geral dos Switches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Switches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Switches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Pontos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Acesso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Câmeras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Internet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periféricos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Exemplo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redes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Q &amp;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5263" y="1752600"/>
          <a:ext cx="8796338" cy="3611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655"/>
                <a:gridCol w="1438493"/>
                <a:gridCol w="3789877"/>
                <a:gridCol w="1500313"/>
              </a:tblGrid>
              <a:tr h="7110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</a:t>
                      </a:r>
                      <a:endParaRPr lang="en-US" sz="1400" dirty="0"/>
                    </a:p>
                  </a:txBody>
                  <a:tcPr marL="91447" marR="91447" marT="45712" marB="45712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91447" marR="91447" marT="45712" marB="45712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features</a:t>
                      </a:r>
                      <a:endParaRPr lang="en-US" sz="1400" dirty="0"/>
                    </a:p>
                  </a:txBody>
                  <a:tcPr marL="91447" marR="91447" marT="45712" marB="45712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Warranty</a:t>
                      </a:r>
                      <a:endParaRPr lang="en-US" sz="1400" dirty="0"/>
                    </a:p>
                  </a:txBody>
                  <a:tcPr marL="91447" marR="91447" marT="45712" marB="45712" anchor="ctr">
                    <a:solidFill>
                      <a:srgbClr val="233550"/>
                    </a:solidFill>
                  </a:tcPr>
                </a:tc>
              </a:tr>
              <a:tr h="88885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12" marB="45712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TV-IP612P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10x optical zoom, 16x digital zoom, and auto focus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Pan 330° side-to-side and tilt 115° up-and-down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Program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motion detection recording and email alerts with complimentary software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</a:tr>
              <a:tr h="10058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12" marB="45712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TV-IP512P</a:t>
                      </a: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View streaming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video, hear sounds and record from any internet connection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Features removable lens, I/O ports, 2-way audio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Program motion detection recording and email alerts with complimentary software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</a:tr>
              <a:tr h="10058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12" marB="45712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TV-IP252P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Tamper resistant interior wall and ceiling mount applications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Pan and tilt adjustable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fixed position camera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Program motion detection recording and email alerts with complimentary software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12" marB="45712" anchor="ctr"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pic>
        <p:nvPicPr>
          <p:cNvPr id="33821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113" y="3543300"/>
            <a:ext cx="1131887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Câmeras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IP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2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8" y="2514600"/>
            <a:ext cx="755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5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688" y="4387850"/>
            <a:ext cx="89376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5263" y="1752600"/>
          <a:ext cx="8720137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743"/>
                <a:gridCol w="1426031"/>
                <a:gridCol w="3757047"/>
                <a:gridCol w="1487316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features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Warranty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TV-IP672P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resolution up to 1280 x 800 (WXGA)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Pan 340° side-to-side and tilt 115° up-and-down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2-way audio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TV-IP672PI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resolution up to 1280 x 800 (WXGA)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Night vision up to 7.5 m (24 ft.) indoors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Pan 340° side-to-side and tilt 115° up-and-down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2-way audio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TV-IP572P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resolution up to 1280 x 800 (WXGA)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2-way audio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TV-IP572PI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resolution up to 1280 x 800 (WXGA)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Night vision up to 7.5 m (24 ft.) indoors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2-way audio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pic>
        <p:nvPicPr>
          <p:cNvPr id="34850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5135563"/>
            <a:ext cx="1052512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1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0" y="4267200"/>
            <a:ext cx="715963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Câmeras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Megapixel </a:t>
            </a:r>
          </a:p>
        </p:txBody>
      </p:sp>
      <p:pic>
        <p:nvPicPr>
          <p:cNvPr id="34853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2447925"/>
            <a:ext cx="887412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4" name="Picture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138" y="3332163"/>
            <a:ext cx="9572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IP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5263" y="1752600"/>
          <a:ext cx="8796337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32"/>
                <a:gridCol w="1413570"/>
                <a:gridCol w="3724216"/>
                <a:gridCol w="1626719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features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Warranty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TV-IP522P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 resolution up to 1280 x 960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Features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removable lens, I/O ports, 2-way audio, and a mounting kit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TV-IP262P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 resolution with H.264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compression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Tamper resistant interior wall and ceiling mount applications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Adjustable fixed camera position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Free mobile viewing app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TV-IP262PI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Megapixel resolution with H.264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compression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Night vision up to 12 meters (40 ft.)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Tamper resistant interior wall and ceiling mount applications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Adjustable fixed camera position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Free mobile viewing app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TV-IP322P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Narrow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field of vision for long distance monitoring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Outdoor installation ready with IP66 weather proof rating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H.264 Megapixel resolution up to 1280 x 1024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Night vision up to 20 meters (66 ft.)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Câmeras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	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3587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2498725"/>
            <a:ext cx="9715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63" y="3244850"/>
            <a:ext cx="895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7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713" y="4343400"/>
            <a:ext cx="955675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8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7850" y="5480050"/>
            <a:ext cx="140335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IP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fr-FR" dirty="0" smtClean="0">
                <a:latin typeface="+mj-lt"/>
                <a:ea typeface="Arial Unicode MS" pitchFamily="34" charset="-128"/>
                <a:cs typeface="Tahoma" pitchFamily="34" charset="0"/>
              </a:rPr>
              <a:t>1 porta  </a:t>
            </a:r>
            <a:r>
              <a:rPr lang="fr-FR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fr-FR" dirty="0" smtClean="0">
                <a:latin typeface="+mj-lt"/>
                <a:ea typeface="Arial Unicode MS" pitchFamily="34" charset="-128"/>
                <a:cs typeface="Tahoma" pitchFamily="34" charset="0"/>
              </a:rPr>
              <a:t> 10/100Mbps Auto-MDIX 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Audio de 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: microphone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embutido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autofalante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microfone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terceiros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Pan de 165°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esquerda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ou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direita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um total de 330°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giro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horizontal Tilt de 84°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acima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31°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abaixo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um total de 115°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giro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vertical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vídeo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qualidade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H.264, MPEG-4, e MJPEG 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6867" name="Picture 17" descr="tv-ip612p-Pp test pi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00250"/>
            <a:ext cx="1573213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19" descr="TV-IP612P_071410_back-PowerPoint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5175" y="2000250"/>
            <a:ext cx="1385888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TV-IP612P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Pan / Tilt / Zoom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649246" y="3064916"/>
            <a:ext cx="1586496" cy="432681"/>
          </a:xfrm>
          <a:prstGeom prst="wedgeEllipseCallout">
            <a:avLst>
              <a:gd name="adj1" fmla="val -76844"/>
              <a:gd name="adj2" fmla="val -1674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LED indicators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340112" y="3033279"/>
            <a:ext cx="1494631" cy="407627"/>
          </a:xfrm>
          <a:prstGeom prst="wedgeEllipseCallout">
            <a:avLst>
              <a:gd name="adj1" fmla="val 86037"/>
              <a:gd name="adj2" fmla="val 2332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7253288" y="2551292"/>
            <a:ext cx="1494631" cy="407627"/>
          </a:xfrm>
          <a:prstGeom prst="wedgeEllipseCallout">
            <a:avLst>
              <a:gd name="adj1" fmla="val -75651"/>
              <a:gd name="adj2" fmla="val 14883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out port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4361884" y="2428441"/>
            <a:ext cx="1494631" cy="407627"/>
          </a:xfrm>
          <a:prstGeom prst="wedgeEllipseCallout">
            <a:avLst>
              <a:gd name="adj1" fmla="val 97690"/>
              <a:gd name="adj2" fmla="val 15685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I/O 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IP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6" descr="\\Pixelpro\productmanagement\Product Photos\JPEG\IP Camera\TV-IP512P_0201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2209800"/>
            <a:ext cx="2752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10" descr="\\Pixelpro\marketing\Product Photos\JPEG\IP Camera\TV-IP512P_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057400"/>
            <a:ext cx="11255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1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10/100Mbps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Assista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streaming de video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vivo,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ouça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sons e grave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qualquer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conexão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 internet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Lentes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removiveis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I/O , audio de 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zoom digital 16x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alerta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email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gerencie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32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câmeras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o software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View 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Entrada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/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Saida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slot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cartão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SD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MPEG4/MJPEG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30fps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5"/>
              </a:buBlip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TV-IP512P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174171" y="3200400"/>
            <a:ext cx="1494631" cy="407627"/>
          </a:xfrm>
          <a:prstGeom prst="wedgeEllipseCallout">
            <a:avLst>
              <a:gd name="adj1" fmla="val 96961"/>
              <a:gd name="adj2" fmla="val -32757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SD card slot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4495800" y="1828800"/>
            <a:ext cx="1494631" cy="407627"/>
          </a:xfrm>
          <a:prstGeom prst="wedgeEllipseCallout">
            <a:avLst>
              <a:gd name="adj1" fmla="val 62002"/>
              <a:gd name="adj2" fmla="val 21293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7391399" y="3034686"/>
            <a:ext cx="1494631" cy="407627"/>
          </a:xfrm>
          <a:prstGeom prst="wedgeEllipseCallout">
            <a:avLst>
              <a:gd name="adj1" fmla="val -88034"/>
              <a:gd name="adj2" fmla="val -43437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I/O port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7391400" y="2012098"/>
            <a:ext cx="1494631" cy="407627"/>
          </a:xfrm>
          <a:prstGeom prst="wedgeEllipseCallout">
            <a:avLst>
              <a:gd name="adj1" fmla="val -66183"/>
              <a:gd name="adj2" fmla="val 18088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7299534" y="838201"/>
            <a:ext cx="1586496" cy="870892"/>
          </a:xfrm>
          <a:prstGeom prst="wedgeEllipseCallout">
            <a:avLst>
              <a:gd name="adj1" fmla="val -84391"/>
              <a:gd name="adj2" fmla="val 15685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Top mounting 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IP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\\Pixelpro\marketing\Product Photos\JPEG\IP Camera\TV-IP252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2019300"/>
            <a:ext cx="19319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2" descr="\\Pixelpro\marketing\Product Photos\JPEG\IP Camera\TV-IP252P (back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225" y="2019300"/>
            <a:ext cx="3122613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279400" y="3886200"/>
            <a:ext cx="833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1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10/100Mbps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Para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paredes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tetos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internos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resistantes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Faça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pan de 350° horizontal e tilt de160° vertical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um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angulo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fixo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GPIO,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Conector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BNC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saida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paraTV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conectores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audio e zoom digital de 3x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Streaming dual MPEG-4  e MJPEG 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30 fps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5"/>
              </a:buBlip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TV-IP252P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Dome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3442494" y="3095731"/>
            <a:ext cx="1494631" cy="407627"/>
          </a:xfrm>
          <a:prstGeom prst="wedgeEllipseCallout">
            <a:avLst>
              <a:gd name="adj1" fmla="val 104245"/>
              <a:gd name="adj2" fmla="val 90086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7589551" y="3299545"/>
            <a:ext cx="1494631" cy="407627"/>
          </a:xfrm>
          <a:prstGeom prst="wedgeEllipseCallout">
            <a:avLst>
              <a:gd name="adj1" fmla="val -106969"/>
              <a:gd name="adj2" fmla="val 9543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7122216" y="3924300"/>
            <a:ext cx="1961966" cy="535082"/>
          </a:xfrm>
          <a:prstGeom prst="wedgeEllipseCallout">
            <a:avLst>
              <a:gd name="adj1" fmla="val -95353"/>
              <a:gd name="adj2" fmla="val -48153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GPIO and TV-out BNC connector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6558010" y="2442723"/>
            <a:ext cx="2063084" cy="562660"/>
          </a:xfrm>
          <a:prstGeom prst="wedgeEllipseCallout">
            <a:avLst>
              <a:gd name="adj1" fmla="val -19816"/>
              <a:gd name="adj2" fmla="val 16306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connectors 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(red / green)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IP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Veja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resolução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1280 x 800 (WXGA)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noturna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7.5 metros (24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pés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)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interna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* (com ICR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embutido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Pan de 340° horizontal e tilt 115° vertical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detecção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e-mail ,e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software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complementar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Audio de 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vias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9939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2001838"/>
            <a:ext cx="1436687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0" y="2000250"/>
            <a:ext cx="1331913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TV-IP672PI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/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Noite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PTZ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514600" y="3176434"/>
            <a:ext cx="1586496" cy="432681"/>
          </a:xfrm>
          <a:prstGeom prst="wedgeEllipseCallout">
            <a:avLst>
              <a:gd name="adj1" fmla="val -76844"/>
              <a:gd name="adj2" fmla="val -1674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LED indicators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350998" y="3125078"/>
            <a:ext cx="1494631" cy="407627"/>
          </a:xfrm>
          <a:prstGeom prst="wedgeEllipseCallout">
            <a:avLst>
              <a:gd name="adj1" fmla="val 86037"/>
              <a:gd name="adj2" fmla="val 2332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7141538" y="2666951"/>
            <a:ext cx="1494631" cy="407627"/>
          </a:xfrm>
          <a:prstGeom prst="wedgeEllipseCallout">
            <a:avLst>
              <a:gd name="adj1" fmla="val -75651"/>
              <a:gd name="adj2" fmla="val 14883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out port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4372770" y="2520240"/>
            <a:ext cx="1494631" cy="407627"/>
          </a:xfrm>
          <a:prstGeom prst="wedgeEllipseCallout">
            <a:avLst>
              <a:gd name="adj1" fmla="val 97690"/>
              <a:gd name="adj2" fmla="val 15685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I/O port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7504055" y="3313971"/>
            <a:ext cx="1494631" cy="407627"/>
          </a:xfrm>
          <a:prstGeom prst="wedgeEllipseCallout">
            <a:avLst>
              <a:gd name="adj1" fmla="val -89489"/>
              <a:gd name="adj2" fmla="val 730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Micro SD card slot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-22225"/>
            <a:ext cx="71628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Veja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resolução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1280 x 800 (WXGA)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Pan de 340° horizontal e tilt 115° vertical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Nâo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precisa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instalar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esta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câmera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perto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tomada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eletrica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;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fornecidos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um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único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cabo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Ethernet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agende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gravações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e-mail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so software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profissional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View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Audio de 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	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0963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2000250"/>
            <a:ext cx="1436687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0" y="2000250"/>
            <a:ext cx="1331913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TV-IP672P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Camera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 PTZ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514600" y="3176434"/>
            <a:ext cx="1586496" cy="432681"/>
          </a:xfrm>
          <a:prstGeom prst="wedgeEllipseCallout">
            <a:avLst>
              <a:gd name="adj1" fmla="val -76844"/>
              <a:gd name="adj2" fmla="val -1674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LED indicators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350998" y="3125078"/>
            <a:ext cx="1494631" cy="407627"/>
          </a:xfrm>
          <a:prstGeom prst="wedgeEllipseCallout">
            <a:avLst>
              <a:gd name="adj1" fmla="val 86037"/>
              <a:gd name="adj2" fmla="val 2332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7141538" y="2666951"/>
            <a:ext cx="1494631" cy="407627"/>
          </a:xfrm>
          <a:prstGeom prst="wedgeEllipseCallout">
            <a:avLst>
              <a:gd name="adj1" fmla="val -75651"/>
              <a:gd name="adj2" fmla="val 14883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out port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4372770" y="2520240"/>
            <a:ext cx="1494631" cy="407627"/>
          </a:xfrm>
          <a:prstGeom prst="wedgeEllipseCallout">
            <a:avLst>
              <a:gd name="adj1" fmla="val 97690"/>
              <a:gd name="adj2" fmla="val 15685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I/O port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7504055" y="3313971"/>
            <a:ext cx="1494631" cy="407627"/>
          </a:xfrm>
          <a:prstGeom prst="wedgeEllipseCallout">
            <a:avLst>
              <a:gd name="adj1" fmla="val -89489"/>
              <a:gd name="adj2" fmla="val 730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Micro SD card slot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114550"/>
            <a:ext cx="12477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085975"/>
            <a:ext cx="1125538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Veja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resulução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1280 x 800 (WXGA)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noturna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7.5 metros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interno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*  (com ICR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embutido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Nâo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precisa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esta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câmera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perto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a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tomada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eletrica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;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fornecidos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um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único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cabo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Ethernet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agende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e-mail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com so software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profissional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View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Audio de 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	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1049338"/>
            <a:ext cx="8610600" cy="8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TV-IP572PI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Camera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/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Noite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2429669" y="2623538"/>
            <a:ext cx="1494631" cy="407627"/>
          </a:xfrm>
          <a:prstGeom prst="wedgeEllipseCallout">
            <a:avLst>
              <a:gd name="adj1" fmla="val 60545"/>
              <a:gd name="adj2" fmla="val 11145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4881458" y="2419724"/>
            <a:ext cx="1494631" cy="407627"/>
          </a:xfrm>
          <a:prstGeom prst="wedgeEllipseCallout">
            <a:avLst>
              <a:gd name="adj1" fmla="val -75651"/>
              <a:gd name="adj2" fmla="val 15685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pic>
        <p:nvPicPr>
          <p:cNvPr id="4199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2112963"/>
            <a:ext cx="1125538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Callout 12"/>
          <p:cNvSpPr/>
          <p:nvPr/>
        </p:nvSpPr>
        <p:spPr>
          <a:xfrm>
            <a:off x="5980740" y="1743701"/>
            <a:ext cx="1494631" cy="407627"/>
          </a:xfrm>
          <a:prstGeom prst="wedgeEllipseCallout">
            <a:avLst>
              <a:gd name="adj1" fmla="val 64186"/>
              <a:gd name="adj2" fmla="val 15685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out port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929426" y="2967315"/>
            <a:ext cx="1494631" cy="407627"/>
          </a:xfrm>
          <a:prstGeom prst="wedgeEllipseCallout">
            <a:avLst>
              <a:gd name="adj1" fmla="val 72926"/>
              <a:gd name="adj2" fmla="val -6480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Micro SD card slot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Megapixel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114550"/>
            <a:ext cx="12477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085975"/>
            <a:ext cx="1125538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Veja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resolução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1280 x 800 (WXGA)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Nâo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precisa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esta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câmera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perto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a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tomada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eletrica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;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dados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fornecidos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um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único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cabo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Ethernet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agende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e-mail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com so software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profissional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View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Audio de 2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vias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TV-IP572P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Camera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2429669" y="2623538"/>
            <a:ext cx="1494631" cy="407627"/>
          </a:xfrm>
          <a:prstGeom prst="wedgeEllipseCallout">
            <a:avLst>
              <a:gd name="adj1" fmla="val 60545"/>
              <a:gd name="adj2" fmla="val 11145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4881458" y="2419724"/>
            <a:ext cx="1494631" cy="407627"/>
          </a:xfrm>
          <a:prstGeom prst="wedgeEllipseCallout">
            <a:avLst>
              <a:gd name="adj1" fmla="val -75651"/>
              <a:gd name="adj2" fmla="val 15685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pic>
        <p:nvPicPr>
          <p:cNvPr id="430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2112963"/>
            <a:ext cx="1125538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Callout 12"/>
          <p:cNvSpPr/>
          <p:nvPr/>
        </p:nvSpPr>
        <p:spPr>
          <a:xfrm>
            <a:off x="5980740" y="1743701"/>
            <a:ext cx="1494631" cy="407627"/>
          </a:xfrm>
          <a:prstGeom prst="wedgeEllipseCallout">
            <a:avLst>
              <a:gd name="adj1" fmla="val 64186"/>
              <a:gd name="adj2" fmla="val 15685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out port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929426" y="2967315"/>
            <a:ext cx="1494631" cy="407627"/>
          </a:xfrm>
          <a:prstGeom prst="wedgeEllipseCallout">
            <a:avLst>
              <a:gd name="adj1" fmla="val 72926"/>
              <a:gd name="adj2" fmla="val -6480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Micro SD card slot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 Cameras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2133600"/>
            <a:ext cx="8431212" cy="4462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400" kern="0" dirty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sz="2400" kern="0" dirty="0" err="1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sz="2400" kern="0" dirty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sz="2400" kern="0" dirty="0" err="1">
                <a:ea typeface="Arial Unicode MS" pitchFamily="34" charset="-128"/>
                <a:cs typeface="Arial Unicode MS" pitchFamily="34" charset="-128"/>
              </a:rPr>
              <a:t>PoE</a:t>
            </a:r>
            <a:r>
              <a:rPr lang="en-US" sz="2400" kern="0" dirty="0">
                <a:ea typeface="Arial Unicode MS" pitchFamily="34" charset="-128"/>
                <a:cs typeface="Arial Unicode MS" pitchFamily="34" charset="-128"/>
              </a:rPr>
              <a:t> (Power over Ethernet)?</a:t>
            </a:r>
          </a:p>
          <a:p>
            <a:pPr lvl="1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É a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transmissão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e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entrega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alimentação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elétrica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e dados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pelos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simples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cabos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Ethernet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existentes</a:t>
            </a:r>
            <a:endParaRPr lang="en-US" sz="2000" kern="0" dirty="0">
              <a:ea typeface="Arial Unicode MS" pitchFamily="34" charset="-128"/>
              <a:cs typeface="Arial Unicode MS" pitchFamily="34" charset="-128"/>
            </a:endParaRPr>
          </a:p>
          <a:p>
            <a:pPr lvl="1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PoE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regulamentada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pelo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padrão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IEEE 802.3af (at)</a:t>
            </a:r>
          </a:p>
          <a:p>
            <a:pPr lvl="1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Dispositivos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PoE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diferentes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fabricantes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interoperáveis</a:t>
            </a:r>
            <a:endParaRPr lang="en-US" sz="2000" kern="0" dirty="0">
              <a:ea typeface="Arial Unicode MS" pitchFamily="34" charset="-128"/>
              <a:cs typeface="Arial Unicode MS" pitchFamily="34" charset="-128"/>
            </a:endParaRPr>
          </a:p>
          <a:p>
            <a:pPr lvl="1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Elimina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necessidade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fonte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externa</a:t>
            </a:r>
            <a:endParaRPr lang="en-US" sz="2000" kern="0" dirty="0">
              <a:ea typeface="Arial Unicode MS" pitchFamily="34" charset="-128"/>
              <a:cs typeface="Arial Unicode MS" pitchFamily="34" charset="-128"/>
            </a:endParaRPr>
          </a:p>
          <a:p>
            <a:pPr lvl="1" eaLnBrk="0" hangingPunct="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Viabiliza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instalação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remota</a:t>
            </a:r>
            <a:r>
              <a:rPr lang="en-US" sz="2000" kern="0" dirty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sz="2000" kern="0" dirty="0" err="1">
                <a:ea typeface="Arial Unicode MS" pitchFamily="34" charset="-128"/>
                <a:cs typeface="Arial Unicode MS" pitchFamily="34" charset="-128"/>
              </a:rPr>
              <a:t>dispositivos</a:t>
            </a:r>
            <a:endParaRPr lang="en-US" sz="2000" kern="0" dirty="0"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Onde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usar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Residencia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/ </a:t>
            </a:r>
            <a:r>
              <a:rPr lang="en-US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Escritório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SMB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Grandes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Corporações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 a </a:t>
            </a:r>
            <a:r>
              <a:rPr lang="en-US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Introdução a </a:t>
            </a:r>
            <a:r>
              <a:rPr lang="en-US" sz="2800" b="1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(Power over Ethernet)</a:t>
            </a:r>
            <a:endParaRPr lang="en-US" b="1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\\Pixelpro\productmanagement\Product Photos\JPEG\IP Camera\TV-IP522P_1008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2308225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5" descr="\\Pixelpro\productmanagement\Product Photos\JPEG\IP Camera\TV-IP522P_010610_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2038" y="2057400"/>
            <a:ext cx="1155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304800" y="3733800"/>
            <a:ext cx="8305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1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10/100 Mbps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Nâo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é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necesário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instalar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esta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câmera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perto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tomada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elétrica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Resolução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4VGA: 1280 x 960 pixels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Zoom digital 16x,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lentes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removíveis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CS, e audio de 2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vias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Entrada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/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Saida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colocar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sistemas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alarmas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outros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qualidade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H.264, MPEG-4 e MJPEG a 30 fps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Slot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cartão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SD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permite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armazenar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imagens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ou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vídeo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diretament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 um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cartão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SD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5"/>
              </a:buBlip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5"/>
              </a:buBlip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TV-IP522P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174171" y="3200400"/>
            <a:ext cx="1494631" cy="407627"/>
          </a:xfrm>
          <a:prstGeom prst="wedgeEllipseCallout">
            <a:avLst>
              <a:gd name="adj1" fmla="val 69285"/>
              <a:gd name="adj2" fmla="val -13156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SD card slot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3221460" y="2057400"/>
            <a:ext cx="1586496" cy="432681"/>
          </a:xfrm>
          <a:prstGeom prst="wedgeEllipseCallout">
            <a:avLst>
              <a:gd name="adj1" fmla="val -87822"/>
              <a:gd name="adj2" fmla="val 63763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Top mounting point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7233216" y="2286267"/>
            <a:ext cx="1494631" cy="407627"/>
          </a:xfrm>
          <a:prstGeom prst="wedgeEllipseCallout">
            <a:avLst>
              <a:gd name="adj1" fmla="val -86576"/>
              <a:gd name="adj2" fmla="val 15685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I/O ports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4618830" y="2500967"/>
            <a:ext cx="1494631" cy="407627"/>
          </a:xfrm>
          <a:prstGeom prst="wedgeEllipseCallout">
            <a:avLst>
              <a:gd name="adj1" fmla="val 64187"/>
              <a:gd name="adj2" fmla="val 10611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4174331" y="3097573"/>
            <a:ext cx="1494631" cy="407627"/>
          </a:xfrm>
          <a:prstGeom prst="wedgeEllipseCallout">
            <a:avLst>
              <a:gd name="adj1" fmla="val 96233"/>
              <a:gd name="adj2" fmla="val 6338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2019300"/>
            <a:ext cx="14366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6813" y="2019300"/>
            <a:ext cx="1703387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279400" y="3886200"/>
            <a:ext cx="833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Resolução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compresão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H.264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Para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paredes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tetos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internos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resistantes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Posição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fixa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ajustável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Economize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custos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instalaçao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(Power over Ethernet 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agende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e-mail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com so software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profissional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View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App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móveis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grátis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TV-IP262P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Megapixel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Dome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3124200" y="3005383"/>
            <a:ext cx="1494631" cy="407627"/>
          </a:xfrm>
          <a:prstGeom prst="wedgeEllipseCallout">
            <a:avLst>
              <a:gd name="adj1" fmla="val 93320"/>
              <a:gd name="adj2" fmla="val 6338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3276600" y="2455609"/>
            <a:ext cx="1494631" cy="407627"/>
          </a:xfrm>
          <a:prstGeom prst="wedgeEllipseCallout">
            <a:avLst>
              <a:gd name="adj1" fmla="val 102059"/>
              <a:gd name="adj2" fmla="val 19690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SD card slot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6988629" y="3439631"/>
            <a:ext cx="1961966" cy="535082"/>
          </a:xfrm>
          <a:prstGeom prst="wedgeEllipseCallout">
            <a:avLst>
              <a:gd name="adj1" fmla="val -108669"/>
              <a:gd name="adj2" fmla="val -54256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6558010" y="2442723"/>
            <a:ext cx="2063084" cy="562660"/>
          </a:xfrm>
          <a:prstGeom prst="wedgeEllipseCallout">
            <a:avLst>
              <a:gd name="adj1" fmla="val -70470"/>
              <a:gd name="adj2" fmla="val 11082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connectors 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(red / green)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19300"/>
            <a:ext cx="1770063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6813" y="2019300"/>
            <a:ext cx="1703387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52400" y="3810000"/>
            <a:ext cx="8458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Resolução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Megapixel com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compresão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H.264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noturna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12 metros*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(com ICR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embutido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ICR)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Para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paredes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tetos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internos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resistantes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Posição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fixa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ajustável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Economize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custos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instalaçao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com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(Power over Ethernet 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agende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e-mail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com so software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profissional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View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App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móveis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grátis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4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TV-IP262PI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Megapixel </a:t>
            </a:r>
            <a:r>
              <a:rPr lang="en-US" sz="2200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/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Noite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3124200" y="3005383"/>
            <a:ext cx="1494631" cy="407627"/>
          </a:xfrm>
          <a:prstGeom prst="wedgeEllipseCallout">
            <a:avLst>
              <a:gd name="adj1" fmla="val 93320"/>
              <a:gd name="adj2" fmla="val 63381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Optional power port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3276600" y="2455609"/>
            <a:ext cx="1494631" cy="407627"/>
          </a:xfrm>
          <a:prstGeom prst="wedgeEllipseCallout">
            <a:avLst>
              <a:gd name="adj1" fmla="val 102059"/>
              <a:gd name="adj2" fmla="val 19690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SD card slot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6988629" y="3276600"/>
            <a:ext cx="1961966" cy="533401"/>
          </a:xfrm>
          <a:prstGeom prst="wedgeEllipseCallout">
            <a:avLst>
              <a:gd name="adj1" fmla="val -108212"/>
              <a:gd name="adj2" fmla="val -45853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port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6558010" y="2442723"/>
            <a:ext cx="2063084" cy="562660"/>
          </a:xfrm>
          <a:prstGeom prst="wedgeEllipseCallout">
            <a:avLst>
              <a:gd name="adj1" fmla="val -70470"/>
              <a:gd name="adj2" fmla="val 11082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Audio connectors 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(red / green)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3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1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PoE10/100Mbps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Auto-MDIX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Nâo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é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necesário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esta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câmera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perto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tomada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elétrica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Visão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noturna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20 metros.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(com ICR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embutido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)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Programe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deteção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movimento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agende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gravações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,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alertas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e-mail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mais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com so software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profissional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gratuito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View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Gravação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vídeo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dealta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qualidade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H.264, MPEG-4, e MJPEG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Opçao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tomada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elétrica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47107" name="Picture 16" descr="\\192.168.1.162\PixelproBackup02\Product Photos\TIFF\IP Camera\TV-IP322P_02101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251460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049338"/>
            <a:ext cx="84582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TV-IP322P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Câmera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IP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externa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Megapixel </a:t>
            </a:r>
            <a:r>
              <a:rPr lang="en-US" sz="2200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Dia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/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Noite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Megapixel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905000"/>
            <a:ext cx="73152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Injetores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 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e Splitters PoE</a:t>
            </a:r>
            <a:endParaRPr lang="en-US" sz="7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2225"/>
            <a:ext cx="6884988" cy="14157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Dispositivos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Periféricos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5263" y="1752600"/>
          <a:ext cx="8796337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875"/>
                <a:gridCol w="1264022"/>
                <a:gridCol w="1066882"/>
                <a:gridCol w="3330214"/>
                <a:gridCol w="1318344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PoE</a:t>
                      </a:r>
                      <a:r>
                        <a:rPr lang="en-US" sz="1400" dirty="0" smtClean="0"/>
                        <a:t> ports</a:t>
                      </a:r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features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Warranty</a:t>
                      </a:r>
                      <a:endParaRPr lang="en-US" sz="1400" dirty="0"/>
                    </a:p>
                  </a:txBody>
                  <a:tcPr marL="91447" marR="91447" anchor="ctr">
                    <a:solidFill>
                      <a:srgbClr val="233550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TPE-114GS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 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Adjustable output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: 5V, 7.5V, 9V, 12V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TPE-113GI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 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Delivers power up to 100 meters (328 feet)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TPE-104S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 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Adjustable output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: 5V, 7.5V, 9V, 12V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7" marR="9144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TPE-103I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 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Delivers power up to 100 meters (328 feet)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anchor="ctr"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Injetores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e Splitters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4919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2514600"/>
            <a:ext cx="895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94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3200400"/>
            <a:ext cx="9302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Splitters /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Injetores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96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3914775"/>
            <a:ext cx="9159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97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025" y="4643438"/>
            <a:ext cx="915988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5513"/>
            <a:ext cx="1738313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Instale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um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lugares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remotos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30 watts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Separa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o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sinal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dados Gigabit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Coloque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saida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5V, 7.5V, 9V, ou12V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Utilize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este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compacto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switches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TRENDnet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ou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injectores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Economice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instalações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equipamentos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cs typeface="Tahoma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101739" y="2151005"/>
            <a:ext cx="1560409" cy="425566"/>
          </a:xfrm>
          <a:prstGeom prst="wedgeEllipseCallout">
            <a:avLst>
              <a:gd name="adj1" fmla="val -84458"/>
              <a:gd name="adj2" fmla="val 83683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LED’s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7125" y="2363788"/>
            <a:ext cx="152400" cy="107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TPE-114GS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Splitter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Gigabit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5018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2663" y="2220913"/>
            <a:ext cx="169862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6553200" y="2689225"/>
            <a:ext cx="1600200" cy="436418"/>
          </a:xfrm>
          <a:prstGeom prst="wedgeEllipseCallout">
            <a:avLst>
              <a:gd name="adj1" fmla="val -84217"/>
              <a:gd name="adj2" fmla="val 85453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Power only out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442494" y="2858727"/>
            <a:ext cx="1494631" cy="407627"/>
          </a:xfrm>
          <a:prstGeom prst="wedgeEllipseCallout">
            <a:avLst>
              <a:gd name="adj1" fmla="val 79481"/>
              <a:gd name="adj2" fmla="val 52699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Data only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Splitters / Injectors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488" y="2239963"/>
            <a:ext cx="1738312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Suporta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velocidades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Full Duplex Gigabit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Utilize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swiches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conectar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distancias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100 metros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Economice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Crie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uma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Gigabit integrated PoE 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não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-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PoE 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cs typeface="Tahoma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37457" y="2201563"/>
            <a:ext cx="1560409" cy="425566"/>
          </a:xfrm>
          <a:prstGeom prst="wedgeEllipseCallout">
            <a:avLst>
              <a:gd name="adj1" fmla="val 51578"/>
              <a:gd name="adj2" fmla="val 114378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Power and data 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TPE-113GI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Injector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Gigabit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51208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4750" y="2220913"/>
            <a:ext cx="1312863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6553200" y="2689225"/>
            <a:ext cx="1600200" cy="436418"/>
          </a:xfrm>
          <a:prstGeom prst="wedgeEllipseCallout">
            <a:avLst>
              <a:gd name="adj1" fmla="val -90339"/>
              <a:gd name="adj2" fmla="val 9543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Power only in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37457" y="2917825"/>
            <a:ext cx="1494631" cy="407627"/>
          </a:xfrm>
          <a:prstGeom prst="wedgeEllipseCallout">
            <a:avLst>
              <a:gd name="adj1" fmla="val 76568"/>
              <a:gd name="adj2" fmla="val 1531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Data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Splitters /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Injectores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2171700"/>
            <a:ext cx="1766887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um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non-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lugares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remotos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Separa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o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sinal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rede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alimentação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dados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Ajuste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a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saída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5V, 7.5V, 9V, ou12V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Use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este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dispositivo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compacto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com switches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ou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injectores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TRENDnet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Economice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	</a:t>
            </a:r>
            <a:endParaRPr lang="en-US" dirty="0" smtClean="0">
              <a:latin typeface="+mj-lt"/>
              <a:cs typeface="Tahoma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52400" y="2171497"/>
            <a:ext cx="1560409" cy="425566"/>
          </a:xfrm>
          <a:prstGeom prst="wedgeEllipseCallout">
            <a:avLst>
              <a:gd name="adj1" fmla="val 62042"/>
              <a:gd name="adj2" fmla="val 15530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TPE-104S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Power over Ethernet (</a:t>
            </a:r>
            <a:r>
              <a:rPr lang="en-US" sz="2200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 Splitter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52232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4750" y="2232025"/>
            <a:ext cx="1643063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6755039" y="2685220"/>
            <a:ext cx="1600200" cy="436418"/>
          </a:xfrm>
          <a:prstGeom prst="wedgeEllipseCallout">
            <a:avLst>
              <a:gd name="adj1" fmla="val -90339"/>
              <a:gd name="adj2" fmla="val 9543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Power only out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634184" y="2917825"/>
            <a:ext cx="1494631" cy="407627"/>
          </a:xfrm>
          <a:prstGeom prst="wedgeEllipseCallout">
            <a:avLst>
              <a:gd name="adj1" fmla="val 76568"/>
              <a:gd name="adj2" fmla="val 1531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Data only out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3363685" y="2027990"/>
            <a:ext cx="1494631" cy="407627"/>
          </a:xfrm>
          <a:prstGeom prst="wedgeEllipseCallout">
            <a:avLst>
              <a:gd name="adj1" fmla="val -88761"/>
              <a:gd name="adj2" fmla="val 130144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 LEDs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Splitters /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Injectores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217738"/>
            <a:ext cx="1766888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Velocidades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Full Duplex Fast Ethernet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3"/>
              </a:buBlip>
              <a:defRPr/>
            </a:pPr>
            <a:r>
              <a:rPr lang="en-US" dirty="0" smtClean="0">
                <a:ea typeface="Arial Unicode MS" pitchFamily="34" charset="-128"/>
                <a:cs typeface="Tahoma" pitchFamily="34" charset="0"/>
              </a:rPr>
              <a:t>Utilize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swiches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non-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conectar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dispositivos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distancias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até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100 metros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Blip>
                <a:blip r:embed="rId3"/>
              </a:buBlip>
              <a:defRPr/>
            </a:pP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Economice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em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instalações</a:t>
            </a:r>
            <a:r>
              <a:rPr lang="en-US" dirty="0" smtClean="0">
                <a:ea typeface="Arial Unicode MS" pitchFamily="34" charset="-128"/>
                <a:cs typeface="Tahoma" pitchFamily="34" charset="0"/>
              </a:rPr>
              <a:t> e </a:t>
            </a:r>
            <a:r>
              <a:rPr lang="en-US" dirty="0" err="1" smtClean="0">
                <a:ea typeface="Arial Unicode MS" pitchFamily="34" charset="-128"/>
                <a:cs typeface="Tahoma" pitchFamily="34" charset="0"/>
              </a:rPr>
              <a:t>equipamentos</a:t>
            </a:r>
            <a:endParaRPr lang="en-US" dirty="0" smtClean="0"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Integre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redes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 e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+mj-lt"/>
              <a:cs typeface="Tahoma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281385" y="1997634"/>
            <a:ext cx="1560409" cy="425566"/>
          </a:xfrm>
          <a:prstGeom prst="wedgeEllipseCallout">
            <a:avLst>
              <a:gd name="adj1" fmla="val 62042"/>
              <a:gd name="adj2" fmla="val 155305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049338"/>
            <a:ext cx="845820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TPE-103I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Injector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53256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155825"/>
            <a:ext cx="16271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7036424" y="2685220"/>
            <a:ext cx="1600200" cy="436418"/>
          </a:xfrm>
          <a:prstGeom prst="wedgeEllipseCallout">
            <a:avLst>
              <a:gd name="adj1" fmla="val -90339"/>
              <a:gd name="adj2" fmla="val 95430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Power only out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347163" y="2957054"/>
            <a:ext cx="1494631" cy="407627"/>
          </a:xfrm>
          <a:prstGeom prst="wedgeEllipseCallout">
            <a:avLst>
              <a:gd name="adj1" fmla="val 71470"/>
              <a:gd name="adj2" fmla="val -6052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Data only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Splitters / Injectors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2133600"/>
            <a:ext cx="8431212" cy="29115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Um switch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funciona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 um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não-PoE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Sim</a:t>
            </a:r>
            <a:endParaRPr lang="en-US" kern="0" dirty="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switches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detectam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automáticamente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uma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assinatura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eletrónica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Somente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dados (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sem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alimentação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)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entregues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para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non-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por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parte de switches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precisam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uma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fonte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tensão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para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funcionar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Sim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utilizar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um splitter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TRENDnet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,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dados 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alimentação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separados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2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fontes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distintas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entregues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 a </a:t>
            </a:r>
            <a:r>
              <a:rPr lang="en-US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Introdução a </a:t>
            </a:r>
            <a:r>
              <a:rPr lang="en-US" sz="2800" b="1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(Power over Ethernet)</a:t>
            </a:r>
            <a:endParaRPr lang="en-US" b="1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7800" y="2286000"/>
            <a:ext cx="621665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Exemplo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 de </a:t>
            </a: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redes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 </a:t>
            </a: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PoE</a:t>
            </a:r>
            <a:endParaRPr lang="en-US" sz="7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Redes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3" descr="\\Pixelpro\marketing\Product Photos\JPEG\Wireless\TEW-653AP_0802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0288" y="3429000"/>
            <a:ext cx="1343025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3" descr="\\Pixelpro\marketing\Product Photos\JPEG\Wireless\TEW-653AP_0802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7075" y="4408488"/>
            <a:ext cx="1341438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33" descr="\\Pixelpro\marketing\Product Photos\JPEG\Wireless\TEW-653AP_0802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2763" y="4702175"/>
            <a:ext cx="13414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74850"/>
            <a:ext cx="40005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81000" y="3167063"/>
            <a:ext cx="2209800" cy="677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TPE-T160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16-Port 30 Watt 10/100 Mbps </a:t>
            </a:r>
            <a:r>
              <a:rPr lang="en-US" sz="1200" kern="0" dirty="0" err="1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+ Switch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21286" y="4916126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Office Area 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820886" y="5931396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Office Area 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8620" y="5888831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Warehouse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4913" y="5626100"/>
            <a:ext cx="2133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TEW-653AP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1975" y="5583238"/>
            <a:ext cx="11922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TEW-653AP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4424363"/>
            <a:ext cx="24812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TEW-653AP</a:t>
            </a:r>
            <a:endParaRPr lang="en-US" sz="1400" b="1" dirty="0">
              <a:solidFill>
                <a:srgbClr val="00B0F0"/>
              </a:solidFill>
              <a:latin typeface="+mj-lt"/>
              <a:ea typeface="Arial Unicode MS" pitchFamily="34" charset="-128"/>
              <a:cs typeface="Tahoma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N300 Wireless PoE Access Point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Exemplo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rede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 rot="1666578">
            <a:off x="3472219" y="3273940"/>
            <a:ext cx="2678533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31" name="Left-Right Arrow 30"/>
          <p:cNvSpPr/>
          <p:nvPr/>
        </p:nvSpPr>
        <p:spPr>
          <a:xfrm rot="5800100">
            <a:off x="1874865" y="3628695"/>
            <a:ext cx="1584270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 rot="2732669">
            <a:off x="2756204" y="3534197"/>
            <a:ext cx="2119294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Redes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5" descr="C:\Users\Gabe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4213" y="2051050"/>
            <a:ext cx="10287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1300" y="3865563"/>
            <a:ext cx="8032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13" descr="\\Pixelpro\marketing\Product Photos\JPEG\PoE\TPE-224WS_0622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4291013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ounded Rectangle 25"/>
          <p:cNvSpPr/>
          <p:nvPr/>
        </p:nvSpPr>
        <p:spPr>
          <a:xfrm>
            <a:off x="7097031" y="4258508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office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91000" y="5309565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Front entrance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516544" y="5603429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Parking structure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32263" y="4678363"/>
            <a:ext cx="1905000" cy="676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TV-IP572PI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Megapixel Fixed </a:t>
            </a:r>
            <a:r>
              <a:rPr lang="en-US" sz="1200" dirty="0" err="1">
                <a:solidFill>
                  <a:srgbClr val="00B0F0"/>
                </a:solidFill>
                <a:latin typeface="+mj-lt"/>
                <a:cs typeface="Tahoma" pitchFamily="34" charset="0"/>
              </a:rPr>
              <a:t>PoE</a:t>
            </a: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 Internet Camera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92850" y="3765550"/>
            <a:ext cx="2557463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TV-IP600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Pan/Tilt/Zoom Internet Camera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288" y="3151188"/>
            <a:ext cx="2895600" cy="86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TPE-224WS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24-Port 10/100 Mbps Web Smart PoE Switch with 4 Gigabit Ports and 2 Mini-GBIC Slots </a:t>
            </a:r>
          </a:p>
        </p:txBody>
      </p:sp>
      <p:pic>
        <p:nvPicPr>
          <p:cNvPr id="56337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2763" y="4281488"/>
            <a:ext cx="92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Exemplo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32" name="Left-Right Arrow 31"/>
          <p:cNvSpPr/>
          <p:nvPr/>
        </p:nvSpPr>
        <p:spPr>
          <a:xfrm rot="1038114">
            <a:off x="4014866" y="2967770"/>
            <a:ext cx="2565187" cy="365487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Auto detects Non-</a:t>
            </a: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 rot="4345139">
            <a:off x="2379158" y="3415380"/>
            <a:ext cx="1513199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2381635">
            <a:off x="3204506" y="3389627"/>
            <a:ext cx="2119294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516063" y="4926013"/>
            <a:ext cx="2019300" cy="677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TV-IP672PI</a:t>
            </a:r>
            <a:br>
              <a:rPr lang="en-US" sz="1400" b="1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</a:br>
            <a:r>
              <a:rPr lang="en-US" sz="1200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Megapixel Day / Night</a:t>
            </a:r>
            <a:br>
              <a:rPr lang="en-US" sz="1200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</a:br>
            <a:r>
              <a:rPr lang="en-US" sz="1200" kern="0" dirty="0" err="1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kern="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Tahoma" pitchFamily="34" charset="0"/>
              </a:rPr>
              <a:t> Internet Camera</a:t>
            </a:r>
          </a:p>
        </p:txBody>
      </p:sp>
      <p:pic>
        <p:nvPicPr>
          <p:cNvPr id="56349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5563" y="2641600"/>
            <a:ext cx="1443037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Redes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3" descr="\\Pixelpro\marketing\Product Photos\JPEG\PoE\TPE-224WS_062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81400"/>
            <a:ext cx="3624263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3163" y="3733800"/>
            <a:ext cx="1203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467600" y="4605338"/>
            <a:ext cx="17526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TV-IP672WI</a:t>
            </a:r>
          </a:p>
          <a:p>
            <a:pPr algn="ctr"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Megapixel Wireless Day / Night PTZ Internet Camera</a:t>
            </a: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52400" y="4697413"/>
            <a:ext cx="2667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+mj-lt"/>
                <a:ea typeface="PMingLiU" pitchFamily="18" charset="-120"/>
                <a:cs typeface="Tahoma" pitchFamily="34" charset="0"/>
              </a:rPr>
              <a:t>TPE-224WS</a:t>
            </a:r>
          </a:p>
          <a:p>
            <a:pPr marL="0" lvl="1" eaLnBrk="1" hangingPunct="1">
              <a:defRPr/>
            </a:pPr>
            <a:r>
              <a:rPr lang="en-US" altLang="zh-TW" sz="1200" dirty="0" smtClean="0">
                <a:solidFill>
                  <a:srgbClr val="00B0F0"/>
                </a:solidFill>
                <a:latin typeface="+mj-lt"/>
                <a:ea typeface="PMingLiU" pitchFamily="18" charset="-120"/>
                <a:cs typeface="Tahoma" pitchFamily="34" charset="0"/>
              </a:rPr>
              <a:t>24-Port 10/100 Mbps Web Smart </a:t>
            </a:r>
            <a:r>
              <a:rPr lang="en-US" altLang="zh-TW" sz="1200" dirty="0" err="1" smtClean="0">
                <a:solidFill>
                  <a:srgbClr val="00B0F0"/>
                </a:solidFill>
                <a:latin typeface="+mj-lt"/>
                <a:ea typeface="PMingLiU" pitchFamily="18" charset="-120"/>
                <a:cs typeface="Tahoma" pitchFamily="34" charset="0"/>
              </a:rPr>
              <a:t>PoE</a:t>
            </a:r>
            <a:r>
              <a:rPr lang="en-US" altLang="zh-TW" sz="1200" dirty="0" smtClean="0">
                <a:solidFill>
                  <a:srgbClr val="00B0F0"/>
                </a:solidFill>
                <a:latin typeface="+mj-lt"/>
                <a:ea typeface="PMingLiU" pitchFamily="18" charset="-120"/>
                <a:cs typeface="Tahoma" pitchFamily="34" charset="0"/>
              </a:rPr>
              <a:t> Switch with 4 Gigabit Ports and 2 Mini-GBIC Slots </a:t>
            </a: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4598988" y="4840288"/>
            <a:ext cx="19812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TPE-114GS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Gigabit Power over Ethernet (</a:t>
            </a:r>
            <a:r>
              <a:rPr lang="en-US" sz="1200" dirty="0" err="1" smtClean="0">
                <a:solidFill>
                  <a:srgbClr val="00B0F0"/>
                </a:solidFill>
                <a:latin typeface="+mj-lt"/>
                <a:cs typeface="Tahoma" pitchFamily="34" charset="0"/>
              </a:rPr>
              <a:t>PoE</a:t>
            </a: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) Splitter</a:t>
            </a:r>
          </a:p>
        </p:txBody>
      </p:sp>
      <p:sp>
        <p:nvSpPr>
          <p:cNvPr id="52250" name="Rectangle 19"/>
          <p:cNvSpPr>
            <a:spLocks noChangeArrowheads="1"/>
          </p:cNvSpPr>
          <p:nvPr/>
        </p:nvSpPr>
        <p:spPr bwMode="auto">
          <a:xfrm>
            <a:off x="2827338" y="4648200"/>
            <a:ext cx="161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Distance up to 100m</a:t>
            </a:r>
          </a:p>
          <a:p>
            <a:pPr algn="ctr"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(Cat 5, 5e, 6 Cable)</a:t>
            </a:r>
          </a:p>
        </p:txBody>
      </p:sp>
      <p:pic>
        <p:nvPicPr>
          <p:cNvPr id="57352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8925" y="3614738"/>
            <a:ext cx="882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52400" y="1049338"/>
            <a:ext cx="8458200" cy="14650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Exemplo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2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podem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ser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ligados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a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-PoE 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 splitter Gigabit TPE-114GS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faz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isto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possível</a:t>
            </a:r>
            <a:r>
              <a:rPr lang="en-US" sz="2800" b="1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2800" b="1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6345" y="3037114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device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838700" y="3037114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splitter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77100" y="3037114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Non-</a:t>
            </a: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device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819401" y="4267200"/>
            <a:ext cx="1828799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27" name="Left-Right Arrow 26"/>
          <p:cNvSpPr/>
          <p:nvPr/>
        </p:nvSpPr>
        <p:spPr>
          <a:xfrm>
            <a:off x="6263809" y="4264679"/>
            <a:ext cx="1585258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Power-only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6263809" y="3842289"/>
            <a:ext cx="1585258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Data-only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Redes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427413"/>
            <a:ext cx="167163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317875"/>
            <a:ext cx="2381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Box 19"/>
          <p:cNvSpPr txBox="1">
            <a:spLocks noChangeArrowheads="1"/>
          </p:cNvSpPr>
          <p:nvPr/>
        </p:nvSpPr>
        <p:spPr bwMode="auto">
          <a:xfrm>
            <a:off x="152400" y="4837113"/>
            <a:ext cx="1828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TE100-S16Eg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16-Port 10/100Mbps GREENnet Switch  </a:t>
            </a:r>
            <a:endParaRPr lang="en-US" sz="1400" dirty="0" smtClean="0">
              <a:solidFill>
                <a:srgbClr val="00B0F0"/>
              </a:solidFill>
              <a:latin typeface="+mj-lt"/>
              <a:cs typeface="Tahoma" pitchFamily="34" charset="0"/>
            </a:endParaRPr>
          </a:p>
        </p:txBody>
      </p:sp>
      <p:sp>
        <p:nvSpPr>
          <p:cNvPr id="53253" name="TextBox 22"/>
          <p:cNvSpPr txBox="1">
            <a:spLocks noChangeArrowheads="1"/>
          </p:cNvSpPr>
          <p:nvPr/>
        </p:nvSpPr>
        <p:spPr bwMode="auto">
          <a:xfrm>
            <a:off x="2438400" y="4710113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TPE-113GI</a:t>
            </a:r>
          </a:p>
          <a:p>
            <a:pPr algn="r"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Gigabit Power over Ethernet (</a:t>
            </a:r>
            <a:r>
              <a:rPr lang="en-US" sz="1200" dirty="0" err="1" smtClean="0">
                <a:solidFill>
                  <a:srgbClr val="00B0F0"/>
                </a:solidFill>
                <a:latin typeface="+mj-lt"/>
                <a:cs typeface="Tahoma" pitchFamily="34" charset="0"/>
              </a:rPr>
              <a:t>PoE</a:t>
            </a: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) Injector</a:t>
            </a:r>
            <a:endParaRPr lang="en-US" sz="1400" dirty="0" smtClean="0">
              <a:solidFill>
                <a:srgbClr val="00B0F0"/>
              </a:solidFill>
              <a:latin typeface="+mj-lt"/>
              <a:cs typeface="Tahoma" pitchFamily="34" charset="0"/>
            </a:endParaRPr>
          </a:p>
        </p:txBody>
      </p:sp>
      <p:pic>
        <p:nvPicPr>
          <p:cNvPr id="5837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719513"/>
            <a:ext cx="1219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ent-Up Arrow 25"/>
          <p:cNvSpPr/>
          <p:nvPr/>
        </p:nvSpPr>
        <p:spPr bwMode="auto">
          <a:xfrm rot="5400000">
            <a:off x="4076700" y="4872038"/>
            <a:ext cx="1066800" cy="838200"/>
          </a:xfrm>
          <a:prstGeom prst="bentUpArrow">
            <a:avLst>
              <a:gd name="adj1" fmla="val 25000"/>
              <a:gd name="adj2" fmla="val 20892"/>
              <a:gd name="adj3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AC Outlet</a:t>
            </a:r>
          </a:p>
        </p:txBody>
      </p:sp>
      <p:sp>
        <p:nvSpPr>
          <p:cNvPr id="53258" name="TextBox 34"/>
          <p:cNvSpPr txBox="1">
            <a:spLocks noChangeArrowheads="1"/>
          </p:cNvSpPr>
          <p:nvPr/>
        </p:nvSpPr>
        <p:spPr bwMode="auto">
          <a:xfrm>
            <a:off x="6932613" y="4932363"/>
            <a:ext cx="198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TEW-638PAP</a:t>
            </a:r>
          </a:p>
          <a:p>
            <a:pPr algn="r"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N300 Wireless </a:t>
            </a:r>
            <a:r>
              <a:rPr lang="en-US" sz="1200" dirty="0" err="1" smtClean="0">
                <a:solidFill>
                  <a:srgbClr val="00B0F0"/>
                </a:solidFill>
                <a:latin typeface="+mj-lt"/>
                <a:cs typeface="Tahoma" pitchFamily="34" charset="0"/>
              </a:rPr>
              <a:t>PoE</a:t>
            </a: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 Access Point</a:t>
            </a:r>
          </a:p>
        </p:txBody>
      </p:sp>
      <p:sp>
        <p:nvSpPr>
          <p:cNvPr id="53275" name="Rectangle 15"/>
          <p:cNvSpPr>
            <a:spLocks noChangeArrowheads="1"/>
          </p:cNvSpPr>
          <p:nvPr/>
        </p:nvSpPr>
        <p:spPr bwMode="auto">
          <a:xfrm>
            <a:off x="5105400" y="4829175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Distance up to 100m</a:t>
            </a:r>
          </a:p>
          <a:p>
            <a:pPr algn="ctr"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(Cat 5, 5e, 6 Cable)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1049338"/>
            <a:ext cx="8458200" cy="18189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Exemplo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3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-PoE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podem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ser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conectados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injetor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Gigabit TPE-113GI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faz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isto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possível</a:t>
            </a:r>
            <a:endParaRPr lang="en-US" sz="2800" b="1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6345" y="3037114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Non-</a:t>
            </a: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device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42494" y="3037114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injector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77100" y="3037114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Non-</a:t>
            </a: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device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4987131" y="4343400"/>
            <a:ext cx="1828799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24" name="Left-Right Arrow 23"/>
          <p:cNvSpPr/>
          <p:nvPr/>
        </p:nvSpPr>
        <p:spPr>
          <a:xfrm>
            <a:off x="2286000" y="4343399"/>
            <a:ext cx="1295400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Data-only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Sample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675" y="3957638"/>
            <a:ext cx="83185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ent-Up Arrow 25"/>
          <p:cNvSpPr/>
          <p:nvPr/>
        </p:nvSpPr>
        <p:spPr bwMode="auto">
          <a:xfrm rot="5400000">
            <a:off x="2430236" y="5256213"/>
            <a:ext cx="1066800" cy="838200"/>
          </a:xfrm>
          <a:prstGeom prst="bentUpArrow">
            <a:avLst>
              <a:gd name="adj1" fmla="val 25000"/>
              <a:gd name="adj2" fmla="val 20892"/>
              <a:gd name="adj3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AC Outlet</a:t>
            </a:r>
          </a:p>
        </p:txBody>
      </p:sp>
      <p:sp>
        <p:nvSpPr>
          <p:cNvPr id="54310" name="Rectangle 34"/>
          <p:cNvSpPr>
            <a:spLocks noChangeArrowheads="1"/>
          </p:cNvSpPr>
          <p:nvPr/>
        </p:nvSpPr>
        <p:spPr bwMode="auto">
          <a:xfrm>
            <a:off x="3260725" y="4872038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Distance up to 100m</a:t>
            </a:r>
          </a:p>
          <a:p>
            <a:pPr algn="ctr">
              <a:defRPr/>
            </a:pPr>
            <a:r>
              <a:rPr lang="en-US" sz="1200" dirty="0">
                <a:solidFill>
                  <a:srgbClr val="00B0F0"/>
                </a:solidFill>
                <a:latin typeface="+mj-lt"/>
                <a:cs typeface="Tahoma" pitchFamily="34" charset="0"/>
              </a:rPr>
              <a:t>(Cat 5, 5e, 6 Cable)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1049338"/>
            <a:ext cx="8458200" cy="9479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Exemplo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4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Utilize splitters PoE e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injetores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juntos</a:t>
            </a:r>
            <a:endParaRPr lang="en-US" sz="2800" b="1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59400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47900"/>
            <a:ext cx="2381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Left-Right Arrow 31"/>
          <p:cNvSpPr/>
          <p:nvPr/>
        </p:nvSpPr>
        <p:spPr>
          <a:xfrm rot="3769210">
            <a:off x="1229754" y="3851349"/>
            <a:ext cx="1029163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Data-only</a:t>
            </a:r>
          </a:p>
        </p:txBody>
      </p:sp>
      <p:pic>
        <p:nvPicPr>
          <p:cNvPr id="59404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41525" y="4267200"/>
            <a:ext cx="1219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-Right Arrow 34"/>
          <p:cNvSpPr/>
          <p:nvPr/>
        </p:nvSpPr>
        <p:spPr>
          <a:xfrm>
            <a:off x="3322312" y="4472193"/>
            <a:ext cx="1325888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PoE</a:t>
            </a:r>
            <a:endParaRPr lang="en-US" sz="1200" dirty="0"/>
          </a:p>
        </p:txBody>
      </p:sp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614613" y="26670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TE100-S16Eg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16-Port 10/100Mbps GREENnet Switch  </a:t>
            </a:r>
            <a:endParaRPr lang="en-US" sz="1400" dirty="0" smtClean="0">
              <a:solidFill>
                <a:srgbClr val="00B0F0"/>
              </a:solidFill>
              <a:latin typeface="+mj-lt"/>
              <a:cs typeface="Tahoma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705100" y="2310493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Non-</a:t>
            </a: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device</a:t>
            </a:r>
          </a:p>
        </p:txBody>
      </p:sp>
      <p:pic>
        <p:nvPicPr>
          <p:cNvPr id="59412" name="Picture 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6163" y="4194175"/>
            <a:ext cx="12049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eft-Right Arrow 39"/>
          <p:cNvSpPr/>
          <p:nvPr/>
        </p:nvSpPr>
        <p:spPr>
          <a:xfrm>
            <a:off x="6206893" y="4727447"/>
            <a:ext cx="1260708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Power-only</a:t>
            </a:r>
          </a:p>
        </p:txBody>
      </p:sp>
      <p:sp>
        <p:nvSpPr>
          <p:cNvPr id="41" name="Left-Right Arrow 40"/>
          <p:cNvSpPr/>
          <p:nvPr/>
        </p:nvSpPr>
        <p:spPr>
          <a:xfrm>
            <a:off x="6206893" y="4305057"/>
            <a:ext cx="1260708" cy="285575"/>
          </a:xfrm>
          <a:prstGeom prst="leftRightArrow">
            <a:avLst>
              <a:gd name="adj1" fmla="val 66644"/>
              <a:gd name="adj2" fmla="val 50000"/>
            </a:avLst>
          </a:prstGeom>
          <a:solidFill>
            <a:srgbClr val="729AA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Data-only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00025" y="4632022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injector</a:t>
            </a:r>
          </a:p>
        </p:txBody>
      </p:sp>
      <p:sp>
        <p:nvSpPr>
          <p:cNvPr id="43" name="TextBox 22"/>
          <p:cNvSpPr txBox="1">
            <a:spLocks noChangeArrowheads="1"/>
          </p:cNvSpPr>
          <p:nvPr/>
        </p:nvSpPr>
        <p:spPr bwMode="auto">
          <a:xfrm>
            <a:off x="200025" y="5070475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TPE-113GI</a:t>
            </a:r>
          </a:p>
          <a:p>
            <a:pPr algn="r"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Gigabit Power over Ethernet (</a:t>
            </a:r>
            <a:r>
              <a:rPr lang="en-US" sz="1200" dirty="0" err="1" smtClean="0">
                <a:solidFill>
                  <a:srgbClr val="00B0F0"/>
                </a:solidFill>
                <a:latin typeface="+mj-lt"/>
                <a:cs typeface="Tahoma" pitchFamily="34" charset="0"/>
              </a:rPr>
              <a:t>PoE</a:t>
            </a: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) Injector</a:t>
            </a:r>
            <a:endParaRPr lang="en-US" sz="1400" dirty="0" smtClean="0">
              <a:solidFill>
                <a:srgbClr val="00B0F0"/>
              </a:solidFill>
              <a:latin typeface="+mj-lt"/>
              <a:cs typeface="Tahoma" pitchFamily="34" charset="0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4810125" y="5648325"/>
            <a:ext cx="1981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TPE-114GS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Gigabit Power over Ethernet (</a:t>
            </a:r>
            <a:r>
              <a:rPr lang="en-US" sz="1200" dirty="0" err="1" smtClean="0">
                <a:solidFill>
                  <a:srgbClr val="00B0F0"/>
                </a:solidFill>
                <a:latin typeface="+mj-lt"/>
                <a:cs typeface="Tahoma" pitchFamily="34" charset="0"/>
              </a:rPr>
              <a:t>PoE</a:t>
            </a: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) Splitter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56280" y="5294313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splitter</a:t>
            </a:r>
          </a:p>
        </p:txBody>
      </p:sp>
      <p:sp>
        <p:nvSpPr>
          <p:cNvPr id="46" name="TextBox 3"/>
          <p:cNvSpPr txBox="1">
            <a:spLocks noChangeArrowheads="1"/>
          </p:cNvSpPr>
          <p:nvPr/>
        </p:nvSpPr>
        <p:spPr bwMode="auto">
          <a:xfrm>
            <a:off x="7162800" y="5559425"/>
            <a:ext cx="1752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TV-IP572WI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B0F0"/>
                </a:solidFill>
                <a:latin typeface="+mj-lt"/>
                <a:cs typeface="Tahoma" pitchFamily="34" charset="0"/>
              </a:rPr>
              <a:t>Megapixel Wireless Day / Night Internet Camera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162800" y="5197211"/>
            <a:ext cx="1752600" cy="381000"/>
          </a:xfrm>
          <a:prstGeom prst="roundRect">
            <a:avLst/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Non-</a:t>
            </a:r>
            <a:r>
              <a:rPr lang="en-US" sz="1200" dirty="0" err="1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sz="1200" dirty="0">
                <a:solidFill>
                  <a:schemeClr val="bg1"/>
                </a:solidFill>
                <a:ea typeface="Arial Unicode MS" pitchFamily="34" charset="-128"/>
                <a:cs typeface="Tahoma" pitchFamily="34" charset="0"/>
              </a:rPr>
              <a:t> device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-22225"/>
            <a:ext cx="6884988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</a:t>
            </a: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Redes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Quiz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388" y="1143000"/>
            <a:ext cx="8431212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que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significa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Power over Ethernet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podem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trabalhar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non-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Sim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detectam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automáticamente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-PoE 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(e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somente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transmitem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dados)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Utilize Splitters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ou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injetores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TRENDnet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para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conectar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-PoE 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utilizam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qual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tipo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cabo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para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alimentação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 dados?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Cabos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Ethernet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padrão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Cat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. 5, Cat. 5e, and Cat. 6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Qual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o tempo de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garantia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dos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injetores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 splitters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3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anos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garantia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limitada</a:t>
            </a:r>
            <a:endParaRPr lang="en-US" kern="0" dirty="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Quanto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tempo a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TRENDnet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está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no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mercado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Há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22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anos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Quiz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388" y="1524000"/>
            <a:ext cx="8431212" cy="46966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que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significa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PoE+?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Power over Ethernet plus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switches 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funcionam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com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Sim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switches PoE</a:t>
            </a:r>
            <a:r>
              <a:rPr lang="en-US" sz="15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detectam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automáticamente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 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alimentam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eles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 15 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Watt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PoE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trabalham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-PoE 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Sim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Switches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detectam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automáticamente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non-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(e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somente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transmitem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dados)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Utilize splitters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TRENDnet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ou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injetores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para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conectar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15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não</a:t>
            </a:r>
            <a:r>
              <a:rPr lang="en-US" sz="15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-PoE</a:t>
            </a:r>
            <a:endParaRPr lang="en-US" sz="15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Os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dispositovos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utlizam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qual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tipo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cabo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para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alimentação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 dados?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Cabos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Ethernet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padrão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Cat. 5, Cat. 5e, and Cat. 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6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362200"/>
            <a:ext cx="86106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Perguntas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?</a:t>
            </a:r>
            <a:endParaRPr lang="en-US" sz="7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2133600"/>
            <a:ext cx="8431212" cy="456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Oque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é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+ (Power 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over Ethernet plus (</a:t>
            </a:r>
            <a:r>
              <a:rPr lang="en-US" sz="2300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300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+)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alimentação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 dados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entregues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utilizando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cabos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Ethernet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já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existentes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utiliza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o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padrão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IEEE 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802.3at 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PoE+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fornece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até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30 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W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att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por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porta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Dispositivos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de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marcas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differentes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compatíveis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+ 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é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compatível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 o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padrão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Fornece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instalações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de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dispostivos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remotos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Onde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300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emprega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-se </a:t>
            </a:r>
            <a:r>
              <a:rPr lang="en-US" sz="23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 PoE+</a:t>
            </a:r>
            <a:endParaRPr lang="en-US" sz="2300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Residência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/ </a:t>
            </a: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Escritório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SMB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kern="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Empresa</a:t>
            </a:r>
            <a:r>
              <a:rPr lang="en-US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kern="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 a </a:t>
            </a:r>
            <a:r>
              <a:rPr lang="en-US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Introdução a </a:t>
            </a:r>
            <a:r>
              <a:rPr lang="en-US" sz="2800" b="1" kern="0" dirty="0" err="1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(Power over Ethernet)</a:t>
            </a:r>
            <a:endParaRPr lang="en-US" b="1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2057400"/>
            <a:ext cx="57912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Switches </a:t>
            </a:r>
            <a:r>
              <a:rPr lang="en-US" sz="7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PoE</a:t>
            </a:r>
            <a:r>
              <a:rPr lang="en-US" sz="7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  </a:t>
            </a:r>
            <a:endParaRPr lang="en-US" sz="7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itchFamily="34" charset="0"/>
            </a:endParaRPr>
          </a:p>
          <a:p>
            <a:pPr algn="ctr">
              <a:defRPr/>
            </a:pPr>
            <a:r>
              <a:rPr lang="en-US" sz="7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5263" y="1752600"/>
          <a:ext cx="8720138" cy="46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56"/>
                <a:gridCol w="1126781"/>
                <a:gridCol w="1066800"/>
                <a:gridCol w="1295400"/>
                <a:gridCol w="2438400"/>
                <a:gridCol w="1143001"/>
              </a:tblGrid>
              <a:tr h="711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</a:t>
                      </a:r>
                      <a:endParaRPr lang="en-US" sz="1400" dirty="0"/>
                    </a:p>
                  </a:txBody>
                  <a:tcPr marL="91447" marR="91447" marT="45709" marB="45709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91447" marR="91447" marT="45709" marB="45709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10/100 </a:t>
                      </a:r>
                      <a:r>
                        <a:rPr lang="en-US" sz="1400" dirty="0" err="1" smtClean="0"/>
                        <a:t>PoE</a:t>
                      </a:r>
                      <a:r>
                        <a:rPr lang="en-US" sz="1400" dirty="0" smtClean="0"/>
                        <a:t> ports</a:t>
                      </a:r>
                    </a:p>
                  </a:txBody>
                  <a:tcPr marL="91447" marR="91447" marT="45709" marB="45709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Gigabit </a:t>
                      </a:r>
                      <a:r>
                        <a:rPr lang="en-US" sz="1400" dirty="0" err="1" smtClean="0"/>
                        <a:t>PoE</a:t>
                      </a:r>
                      <a:r>
                        <a:rPr lang="en-US" sz="1400" dirty="0" smtClean="0"/>
                        <a:t> ports</a:t>
                      </a:r>
                      <a:endParaRPr lang="en-US" sz="1400" dirty="0"/>
                    </a:p>
                  </a:txBody>
                  <a:tcPr marL="91447" marR="91447" marT="45709" marB="45709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features</a:t>
                      </a:r>
                      <a:endParaRPr lang="en-US" sz="1400" dirty="0"/>
                    </a:p>
                  </a:txBody>
                  <a:tcPr marL="91447" marR="91447" marT="45709" marB="45709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Warranty</a:t>
                      </a:r>
                      <a:endParaRPr lang="en-US" sz="1400" dirty="0"/>
                    </a:p>
                  </a:txBody>
                  <a:tcPr marL="91447" marR="91447" marT="45709" marB="45709" anchor="ctr">
                    <a:solidFill>
                      <a:srgbClr val="233550"/>
                    </a:solidFill>
                  </a:tcPr>
                </a:tc>
              </a:tr>
              <a:tr h="6400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09" marB="45709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TPE-S44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4 x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4 x Non-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control for Full-Duplex mode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200 Mbps Full-Duplex</a:t>
                      </a: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</a:tr>
              <a:tr h="6348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09" marB="45709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TPE-S80</a:t>
                      </a: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8 x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Full Duplex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ports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1.6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</a:tr>
              <a:tr h="6094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09" marB="45709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TPE-S160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16 x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Full Duplex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ports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3.2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</a:tr>
              <a:tr h="100579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09" marB="45709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TPE-1020WS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PoE+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20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forwarding capacity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Supports DSCP (IPv4 &amp; IPv6)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Status LED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screen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IGMP Snooping v1, v2, v3 (</a:t>
                      </a:r>
                      <a:r>
                        <a:rPr lang="en-US" sz="12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VLAN)</a:t>
                      </a:r>
                      <a:endParaRPr lang="en-US" sz="12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</a:tr>
              <a:tr h="100579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09" marB="45709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TPE-224WS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24 x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 x Gigabit Auto-MDIX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ports &amp; 2 x shared MINI-GBIC slots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12.8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SNMP v1, 802.1x, STP support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09" marB="45709" anchor="ctr"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Switches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13366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2446338"/>
            <a:ext cx="112871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67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70238"/>
            <a:ext cx="11017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68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25" y="3789363"/>
            <a:ext cx="16002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70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713" y="5486400"/>
            <a:ext cx="1535112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648200"/>
            <a:ext cx="13995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5263" y="1752600"/>
          <a:ext cx="8720138" cy="435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56"/>
                <a:gridCol w="1126317"/>
                <a:gridCol w="1295864"/>
                <a:gridCol w="1371600"/>
                <a:gridCol w="2286000"/>
                <a:gridCol w="990601"/>
              </a:tblGrid>
              <a:tr h="609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</a:t>
                      </a:r>
                      <a:endParaRPr lang="en-US" sz="1400" dirty="0"/>
                    </a:p>
                  </a:txBody>
                  <a:tcPr marL="91447" marR="91447" marT="45727" marB="4572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91447" marR="91447" marT="45727" marB="4572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10/100 </a:t>
                      </a:r>
                      <a:r>
                        <a:rPr lang="en-US" sz="1400" dirty="0" err="1" smtClean="0"/>
                        <a:t>PoE</a:t>
                      </a:r>
                      <a:r>
                        <a:rPr lang="en-US" sz="1400" dirty="0" smtClean="0"/>
                        <a:t>+ ports</a:t>
                      </a:r>
                    </a:p>
                  </a:txBody>
                  <a:tcPr marL="91447" marR="91447" marT="45727" marB="4572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Gigabit </a:t>
                      </a:r>
                      <a:r>
                        <a:rPr lang="en-US" sz="1400" dirty="0" err="1" smtClean="0"/>
                        <a:t>PoE</a:t>
                      </a:r>
                      <a:r>
                        <a:rPr lang="en-US" sz="1400" dirty="0" smtClean="0"/>
                        <a:t>+ ports</a:t>
                      </a:r>
                      <a:endParaRPr lang="en-US" sz="1400" dirty="0"/>
                    </a:p>
                  </a:txBody>
                  <a:tcPr marL="91447" marR="91447" marT="45727" marB="4572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features</a:t>
                      </a:r>
                      <a:endParaRPr lang="en-US" sz="1400" dirty="0"/>
                    </a:p>
                  </a:txBody>
                  <a:tcPr marL="91447" marR="91447" marT="45727" marB="45727" anchor="ctr"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Warranty</a:t>
                      </a:r>
                      <a:endParaRPr lang="en-US" sz="1400" dirty="0"/>
                    </a:p>
                  </a:txBody>
                  <a:tcPr marL="91447" marR="91447" marT="45727" marB="45727" anchor="ctr">
                    <a:solidFill>
                      <a:srgbClr val="233550"/>
                    </a:solidFill>
                  </a:tcPr>
                </a:tc>
              </a:tr>
              <a:tr h="8230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27" marB="4572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TPE-T80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8 x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30 watts per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+ port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1.6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Sturdy metal enclosure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Energy savings up to 75%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</a:tr>
              <a:tr h="8230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27" marB="4572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TPE-T88g</a:t>
                      </a: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8 x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b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8 x Non-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3.2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Sturdy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metal case and rack mountable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Energy savings up to 75%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</a:tr>
              <a:tr h="8230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27" marB="4572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TPE-T160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16 x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3.2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Sturdy 1U 19” wide rack mountable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metal enclosure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Energy savings up to 75%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</a:tr>
              <a:tr h="6401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27" marB="4572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TPE-TG44g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 x Gigabit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 x Non-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16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Sturdy metal case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Energy savings up to 75%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</a:tr>
              <a:tr h="6401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27" marB="45727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TPE-TG80g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x Gigabit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PoE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16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Gbps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switching capacity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Sturdy metal case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Energy savings up to 75%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3-year limited </a:t>
                      </a:r>
                    </a:p>
                  </a:txBody>
                  <a:tcPr marL="91447" marR="91447" marT="45727" marB="45727" anchor="ctr"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049338"/>
            <a:ext cx="845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Switches </a:t>
            </a:r>
            <a:r>
              <a:rPr lang="en-US" sz="2800" b="1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+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1439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" y="4152900"/>
            <a:ext cx="17637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1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3" y="3297238"/>
            <a:ext cx="16319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2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0" y="2492375"/>
            <a:ext cx="10572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3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913" y="5468938"/>
            <a:ext cx="1704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4" name="Picture 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7688" y="4837113"/>
            <a:ext cx="11287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ChangeArrowheads="1"/>
          </p:cNvSpPr>
          <p:nvPr/>
        </p:nvSpPr>
        <p:spPr bwMode="auto">
          <a:xfrm>
            <a:off x="304800" y="3733800"/>
            <a:ext cx="734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46075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4 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PoE 10/100Mbps (15 watts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4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portas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non-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x 10/100Mbps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Capacidade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chaveamento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de1.6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Gbps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Controle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Fluxo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por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modo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full-duplex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RAM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buffer de dados 96Kbytes e 1K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para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tabela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endereços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MAC</a:t>
            </a: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Carcaça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Metálica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resistente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. </a:t>
            </a:r>
            <a:endParaRPr lang="en-US" dirty="0" smtClean="0">
              <a:latin typeface="+mj-lt"/>
              <a:ea typeface="Arial Unicode MS" pitchFamily="34" charset="-128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75"/>
              </a:spcBef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3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anos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de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garantia</a:t>
            </a:r>
            <a:r>
              <a:rPr lang="en-US" dirty="0" smtClean="0"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dirty="0" err="1" smtClean="0">
                <a:latin typeface="+mj-lt"/>
                <a:ea typeface="Arial Unicode MS" pitchFamily="34" charset="-128"/>
                <a:cs typeface="Tahoma" pitchFamily="34" charset="0"/>
              </a:rPr>
              <a:t>limitada</a:t>
            </a:r>
            <a:endParaRPr lang="en-US" dirty="0" smtClean="0"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66938"/>
            <a:ext cx="32004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3325" y="2265363"/>
            <a:ext cx="3444875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Callout 10"/>
          <p:cNvSpPr/>
          <p:nvPr/>
        </p:nvSpPr>
        <p:spPr>
          <a:xfrm>
            <a:off x="3429000" y="3207976"/>
            <a:ext cx="1447800" cy="457200"/>
          </a:xfrm>
          <a:prstGeom prst="wedgeEllipseCallout">
            <a:avLst>
              <a:gd name="adj1" fmla="val -70814"/>
              <a:gd name="adj2" fmla="val -97286"/>
            </a:avLst>
          </a:prstGeom>
          <a:solidFill>
            <a:srgbClr val="2335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LEDs de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Diagnostico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Tahoma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+mj-lt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22225"/>
            <a:ext cx="6884988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Switches </a:t>
            </a:r>
            <a:r>
              <a:rPr lang="en-US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PoE</a:t>
            </a:r>
            <a:endParaRPr 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049338"/>
            <a:ext cx="84582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TPE-S44</a:t>
            </a:r>
            <a:endParaRPr lang="en-US" sz="2800" b="1" kern="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Switch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PoE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de 8 </a:t>
            </a:r>
            <a:r>
              <a:rPr lang="en-US" sz="2200" kern="0" dirty="0" err="1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Portas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200" kern="0" dirty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10/100 </a:t>
            </a:r>
            <a:r>
              <a:rPr lang="en-US" sz="2200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Mbps</a:t>
            </a:r>
            <a:endParaRPr lang="en-US" sz="22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8635</TotalTime>
  <Words>3472</Words>
  <Application>Microsoft Office PowerPoint</Application>
  <PresentationFormat>On-screen Show (4:3)</PresentationFormat>
  <Paragraphs>671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1_Theme1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Trendware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Trendware</dc:creator>
  <cp:lastModifiedBy>ruben</cp:lastModifiedBy>
  <cp:revision>657</cp:revision>
  <cp:lastPrinted>2012-08-22T17:54:22Z</cp:lastPrinted>
  <dcterms:created xsi:type="dcterms:W3CDTF">2007-06-19T16:03:02Z</dcterms:created>
  <dcterms:modified xsi:type="dcterms:W3CDTF">2014-02-07T18:54:58Z</dcterms:modified>
</cp:coreProperties>
</file>