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73" r:id="rId2"/>
  </p:sldMasterIdLst>
  <p:notesMasterIdLst>
    <p:notesMasterId r:id="rId26"/>
  </p:notesMasterIdLst>
  <p:handoutMasterIdLst>
    <p:handoutMasterId r:id="rId27"/>
  </p:handoutMasterIdLst>
  <p:sldIdLst>
    <p:sldId id="311" r:id="rId3"/>
    <p:sldId id="274" r:id="rId4"/>
    <p:sldId id="275" r:id="rId5"/>
    <p:sldId id="284" r:id="rId6"/>
    <p:sldId id="277" r:id="rId7"/>
    <p:sldId id="278" r:id="rId8"/>
    <p:sldId id="279" r:id="rId9"/>
    <p:sldId id="280" r:id="rId10"/>
    <p:sldId id="281" r:id="rId11"/>
    <p:sldId id="293" r:id="rId12"/>
    <p:sldId id="288" r:id="rId13"/>
    <p:sldId id="313" r:id="rId14"/>
    <p:sldId id="298" r:id="rId15"/>
    <p:sldId id="297" r:id="rId16"/>
    <p:sldId id="303" r:id="rId17"/>
    <p:sldId id="287" r:id="rId18"/>
    <p:sldId id="282" r:id="rId19"/>
    <p:sldId id="304" r:id="rId20"/>
    <p:sldId id="305" r:id="rId21"/>
    <p:sldId id="306" r:id="rId22"/>
    <p:sldId id="307" r:id="rId23"/>
    <p:sldId id="310" r:id="rId24"/>
    <p:sldId id="309" r:id="rId25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>
      <p:cViewPr varScale="1">
        <p:scale>
          <a:sx n="79" d="100"/>
          <a:sy n="79" d="100"/>
        </p:scale>
        <p:origin x="-90" y="-684"/>
      </p:cViewPr>
      <p:guideLst>
        <p:guide orient="horz" pos="2160"/>
        <p:guide pos="384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0290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215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8A72F-CA3F-4B0C-8156-01A94D40DC1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68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801876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27138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700717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6C8267-80C6-42EB-B7E0-694D78C661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87FD8B-CBB7-4E69-B03C-A7279F00DB0E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8/18/2015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675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859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99349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7669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11060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76674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3161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87867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997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8"/>
            <a:ext cx="1158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6B508-9D52-449F-8ABD-FD65F250E8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10972800" cy="4373563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3477F-73D1-4C5F-81AA-86FB6C386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5DB50-8BEB-40D5-8800-1E439A8F7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9F923-08EB-4826-86E3-E0347ADCC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0F15-4912-4404-8828-99805F8C6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3735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 b="1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2"/>
              </a:buBlip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2"/>
              </a:buBlip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buFontTx/>
              <a:buBlip>
                <a:blip r:embed="rId2"/>
              </a:buBlip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3ED6B-2E49-4527-AAB5-90A805DE7F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28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686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B231FE5-F995-4574-9028-DC2C14E5D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4165600" y="6172200"/>
            <a:ext cx="802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"/>
            <a:ext cx="121920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41817" y="6527801"/>
            <a:ext cx="5283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Arial Unicode MS" pitchFamily="34" charset="-128"/>
                <a:cs typeface="Tahoma" pitchFamily="34" charset="0"/>
              </a:rPr>
              <a:t>TRENDNET BRASIL 2015.Q3</a:t>
            </a:r>
            <a:endParaRPr lang="en-US" sz="1100" b="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1" r:id="rId5"/>
    <p:sldLayoutId id="2147483692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9.png"/><Relationship Id="rId4" Type="http://schemas.openxmlformats.org/officeDocument/2006/relationships/image" Target="../media/image5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jpe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211050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4572000" y="2819401"/>
            <a:ext cx="5181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PoE / PoE+</a:t>
            </a:r>
          </a:p>
          <a:p>
            <a:pPr>
              <a:defRPr/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Power over Ethernet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 descr="PowerOverEth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819400"/>
            <a:ext cx="2651760" cy="265176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52462"/>
            <a:ext cx="7239000" cy="16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6D9FC5-00E9-4BF6-81C9-135F44372B84}" type="slidenum">
              <a:rPr 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PoE Budget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109728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PoE </a:t>
            </a:r>
            <a:r>
              <a:rPr lang="en-US" sz="96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Budget</a:t>
            </a:r>
          </a:p>
          <a:p>
            <a:pPr lvl="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 PoE Budget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representa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nominal do switch,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somando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-se o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consumo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todas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portas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PoE / PoE+.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isso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medidas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envolvendo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Switches PoE:</a:t>
            </a:r>
          </a:p>
          <a:p>
            <a:pPr lvl="1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</a:t>
            </a:r>
            <a:r>
              <a:rPr lang="en-US" sz="80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máxima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entregue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cada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(15 W PoE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30 W PoE+) e</a:t>
            </a:r>
          </a:p>
          <a:p>
            <a:pPr lvl="1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 </a:t>
            </a:r>
            <a:r>
              <a:rPr lang="en-US" sz="80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o PoE Budget,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somando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-se a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consumida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todas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kumimoji="0" lang="en-US" sz="8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Os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projetos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exigem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planejamento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Suponha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por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exemplo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um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PoE+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nominal de 30 W,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irá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consumir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verdade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16 a 20 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Usando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Switch TRENDnet  Web Smart,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você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poderá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tempo real o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consumo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dos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conectados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possibilitando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maximizar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quantidade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conectadas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exceder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PoE Budget do switch.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76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14792"/>
            <a:ext cx="8153400" cy="448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1371600"/>
            <a:ext cx="100584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Gerenciáveis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2213" y="1828800"/>
            <a:ext cx="738187" cy="122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 bwMode="auto">
          <a:xfrm>
            <a:off x="9448800" y="29996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TI-PG541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34600" y="3342264"/>
            <a:ext cx="1524000" cy="54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 bwMode="auto">
          <a:xfrm>
            <a:off x="9448800" y="3654623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TPE-T80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87000" y="4038600"/>
            <a:ext cx="1590675" cy="116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 bwMode="auto">
          <a:xfrm>
            <a:off x="9448800" y="44474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TPE-T160H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63200" y="5176915"/>
            <a:ext cx="1524000" cy="69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 bwMode="auto">
          <a:xfrm>
            <a:off x="9448800" y="55142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TPE-T81g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63200" y="5943600"/>
            <a:ext cx="1676400" cy="51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 bwMode="auto">
          <a:xfrm>
            <a:off x="9448800" y="61238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TPE-T240g</a:t>
            </a:r>
          </a:p>
        </p:txBody>
      </p:sp>
    </p:spTree>
    <p:extLst>
      <p:ext uri="{BB962C8B-B14F-4D97-AF65-F5344CB8AC3E}">
        <p14:creationId xmlns="" xmlns:p14="http://schemas.microsoft.com/office/powerpoint/2010/main" val="31241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2000" y="1371600"/>
            <a:ext cx="10591800" cy="167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r>
              <a:rPr lang="en-US" sz="9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Gerenciáveis</a:t>
            </a:r>
            <a:endParaRPr lang="en-US" sz="9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Os Switches TRENDnet Web Smart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oferecem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funções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avançadas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baixo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custo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Através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qualquer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navegador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Internet, o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web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simplificado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permite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segmentação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monitoração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performance.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Dotado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ferramentas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troubleshooting 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controle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Switches Web Smart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oferecem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solução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SMB ideal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backbone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pequenos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médios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negócios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8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9296400" y="3761601"/>
            <a:ext cx="12192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TPE-224WS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9296400" y="4724400"/>
            <a:ext cx="12192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TPE-1020WS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9296400" y="5334000"/>
            <a:ext cx="12954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TPE-4840WS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52800"/>
            <a:ext cx="8534400" cy="26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8956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2200" y="3962400"/>
            <a:ext cx="2133600" cy="81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53525" y="5543550"/>
            <a:ext cx="2962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41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rcRect b="15587"/>
          <a:stretch>
            <a:fillRect/>
          </a:stretch>
        </p:blipFill>
        <p:spPr>
          <a:xfrm>
            <a:off x="3429000" y="1143000"/>
            <a:ext cx="7010400" cy="5285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90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b="15587"/>
          <a:stretch>
            <a:fillRect/>
          </a:stretch>
        </p:blipFill>
        <p:spPr>
          <a:xfrm>
            <a:off x="3429000" y="1143000"/>
            <a:ext cx="7067550" cy="5334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67400" y="5029199"/>
            <a:ext cx="4267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8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5050" y="1309688"/>
            <a:ext cx="7581900" cy="4238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60762172"/>
              </p:ext>
            </p:extLst>
          </p:nvPr>
        </p:nvGraphicFramePr>
        <p:xfrm>
          <a:off x="838200" y="3733800"/>
          <a:ext cx="10896601" cy="24791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758"/>
                <a:gridCol w="2061519"/>
                <a:gridCol w="1098723"/>
                <a:gridCol w="3466069"/>
                <a:gridCol w="3239532"/>
              </a:tblGrid>
              <a:tr h="54558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Model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Gigabit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Voltagem</a:t>
                      </a:r>
                      <a:r>
                        <a:rPr lang="en-US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Saída</a:t>
                      </a:r>
                      <a:r>
                        <a:rPr lang="en-US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Splitter PoE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Potência</a:t>
                      </a: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Saída</a:t>
                      </a: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16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njetor</a:t>
                      </a:r>
                      <a:r>
                        <a:rPr lang="en-US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PoE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6161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TPE-104GS</a:t>
                      </a:r>
                    </a:p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5V,</a:t>
                      </a:r>
                      <a:r>
                        <a:rPr lang="en-US" sz="16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7.5V, 9V, 12V @ 15,4 W</a:t>
                      </a:r>
                      <a:endParaRPr lang="en-US"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77530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TPE-113GI</a:t>
                      </a:r>
                    </a:p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15,4 W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802.3af (mode A)</a:t>
                      </a:r>
                    </a:p>
                  </a:txBody>
                  <a:tcPr anchor="ctr"/>
                </a:tc>
              </a:tr>
              <a:tr h="56161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TPE-115GI</a:t>
                      </a:r>
                    </a:p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30,0 W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802.3at (mode A)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Picture 11" descr="http://www.web-abstracts.com/portal/Portals/0/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8461" y="4206790"/>
            <a:ext cx="505939" cy="50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4102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Injetores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/Splitters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3" name="Picture 11" descr="http://www.web-abstracts.com/portal/Portals/0/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8461" y="4904261"/>
            <a:ext cx="505939" cy="50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1" descr="http://www.web-abstracts.com/portal/Portals/0/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8461" y="5513861"/>
            <a:ext cx="505939" cy="50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59" y="5562600"/>
            <a:ext cx="75568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800600"/>
            <a:ext cx="838200" cy="6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4900" y="4191000"/>
            <a:ext cx="609600" cy="48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62000" y="1447800"/>
            <a:ext cx="10972800" cy="2133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Injetores</a:t>
            </a:r>
            <a:r>
              <a:rPr kumimoji="0" lang="en-US" sz="9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e Splitters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pt-BR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kumimoji="0" lang="pt-BR" sz="8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compatibilizar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 não PoE em uma rede local </a:t>
            </a:r>
            <a:r>
              <a:rPr kumimoji="0" lang="pt-BR" sz="8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são utilizados Injetores e </a:t>
            </a:r>
            <a:r>
              <a:rPr kumimoji="0" lang="pt-BR" sz="8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Splitters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 se conectar uma única porta PoE, em vez do switch PoE, pode-se usar um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 que possui uma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porta Ethernet de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entrada e alimentação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externa.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saída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Ethernet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 (ou PoE+)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é quem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fornece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simultaneamente para o dispositivo PoE conectado.</a:t>
            </a:r>
            <a:endParaRPr lang="pt-BR" sz="8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pt-BR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splitter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utilizado para alimentar dispositivos comuns,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não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PoE.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entrada é padrão Ethernet </a:t>
            </a:r>
            <a:r>
              <a:rPr lang="pt-BR" sz="8000" kern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 que alimenta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saídas com voltagens variadas,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além de uma porta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Ethernet de dados.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87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1447800"/>
            <a:ext cx="10058400" cy="236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Repetidores</a:t>
            </a:r>
            <a:r>
              <a:rPr lang="en-US" sz="9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Gigabit PoE+</a:t>
            </a:r>
          </a:p>
          <a:p>
            <a:pPr marL="0" indent="0">
              <a:buNone/>
            </a:pP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Repetidores TRENDnet PoE+ detectam PoE ou PoE+ e prolongam a rede Gigabit, permitindo a utilização de cabos de par trançado com até 200 m de comprimento.</a:t>
            </a:r>
          </a:p>
          <a:p>
            <a:pPr marL="0" indent="0">
              <a:buNone/>
            </a:pPr>
            <a:endParaRPr lang="pt-BR" sz="8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Interligando dois TPE-E100 em cascata é possível estender uma rede PoE+ para até 300 m. No caso do TPE-E110, até 7 unidades podem ser cascateadas, resultando em uma rede PoE+ distante até 800 m do dispositivo. Em ambos os casos, não há necessidade de se utilizar adaptadores externos de potência, facilitando a instalação.</a:t>
            </a:r>
            <a:endParaRPr lang="en-US" sz="8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Repetidores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14800"/>
            <a:ext cx="1752600" cy="113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7526" y="3886200"/>
            <a:ext cx="308272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2292" y="3886200"/>
            <a:ext cx="3271837" cy="265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1" y="4114800"/>
            <a:ext cx="168101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309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1752600" y="5449568"/>
            <a:ext cx="936625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1825625" y="5449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2112962" y="5449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2400300" y="5449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4033839" y="4149481"/>
            <a:ext cx="4535487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82600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113338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40067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68960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655320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6265863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597852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53707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424815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6840538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12787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7415213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770255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7989888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827722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1752600" y="2731869"/>
            <a:ext cx="256865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Web Smart PoE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2781300" y="5297168"/>
            <a:ext cx="678602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Cat 5E com 48V </a:t>
            </a: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tráfego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8305800" y="2655669"/>
            <a:ext cx="236220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TV-IP310PI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27" y="3814874"/>
            <a:ext cx="2276475" cy="66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3574562"/>
            <a:ext cx="1676400" cy="11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52600" y="1676400"/>
            <a:ext cx="73152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PoE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4495800" y="4267200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08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0200" y="2849903"/>
            <a:ext cx="1357313" cy="179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2287589" y="5419725"/>
            <a:ext cx="936625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2287589" y="5715000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2287589" y="6067425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>
            <a:off x="2360613" y="6067425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>
            <a:off x="2647951" y="6067425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2" name="Line 9"/>
          <p:cNvSpPr>
            <a:spLocks noChangeShapeType="1"/>
          </p:cNvSpPr>
          <p:nvPr/>
        </p:nvSpPr>
        <p:spPr bwMode="auto">
          <a:xfrm>
            <a:off x="2935288" y="6067425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 flipV="1">
            <a:off x="8120064" y="3730053"/>
            <a:ext cx="1328736" cy="23234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8196264" y="3973514"/>
            <a:ext cx="1252536" cy="2174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 flipH="1" flipV="1">
            <a:off x="9012237" y="3159125"/>
            <a:ext cx="36036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 flipV="1">
            <a:off x="8839200" y="4191000"/>
            <a:ext cx="508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0" name="Rectangle 27"/>
          <p:cNvSpPr>
            <a:spLocks noChangeArrowheads="1"/>
          </p:cNvSpPr>
          <p:nvPr/>
        </p:nvSpPr>
        <p:spPr bwMode="auto">
          <a:xfrm>
            <a:off x="2057400" y="2819400"/>
            <a:ext cx="1545616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PoE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6629400" y="3004370"/>
            <a:ext cx="147989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Splitter PoE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TPE-114GS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6" name="Rectangle 35"/>
          <p:cNvSpPr>
            <a:spLocks noChangeArrowheads="1"/>
          </p:cNvSpPr>
          <p:nvPr/>
        </p:nvSpPr>
        <p:spPr bwMode="auto">
          <a:xfrm>
            <a:off x="3355975" y="5257800"/>
            <a:ext cx="212776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7" name="Rectangle 36"/>
          <p:cNvSpPr>
            <a:spLocks noChangeArrowheads="1"/>
          </p:cNvSpPr>
          <p:nvPr/>
        </p:nvSpPr>
        <p:spPr bwMode="auto">
          <a:xfrm>
            <a:off x="3355975" y="5562600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8" name="Rectangle 37"/>
          <p:cNvSpPr>
            <a:spLocks noChangeArrowheads="1"/>
          </p:cNvSpPr>
          <p:nvPr/>
        </p:nvSpPr>
        <p:spPr bwMode="auto">
          <a:xfrm>
            <a:off x="3333751" y="5908675"/>
            <a:ext cx="282962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48V 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3657601" y="3962400"/>
            <a:ext cx="4535487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444976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4737100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502443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531336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617696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5889625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560228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416083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387191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6464300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675163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7038975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732631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7613650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790098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633711"/>
            <a:ext cx="988567" cy="78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1" y="3709549"/>
            <a:ext cx="2276475" cy="66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1752600" y="1676400"/>
            <a:ext cx="9525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Switch PoE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PoE, via Splitter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Rectangle 28"/>
          <p:cNvSpPr>
            <a:spLocks noChangeArrowheads="1"/>
          </p:cNvSpPr>
          <p:nvPr/>
        </p:nvSpPr>
        <p:spPr bwMode="auto">
          <a:xfrm>
            <a:off x="9982200" y="4572000"/>
            <a:ext cx="1981200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TV-IP572WI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114800" y="4114800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8253356" y="5181600"/>
            <a:ext cx="1424044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endParaRPr kumimoji="1" lang="en-US" altLang="zh-TW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8439433" y="2590800"/>
            <a:ext cx="1051890" cy="72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Ethernet</a:t>
            </a:r>
          </a:p>
        </p:txBody>
      </p:sp>
    </p:spTree>
    <p:extLst>
      <p:ext uri="{BB962C8B-B14F-4D97-AF65-F5344CB8AC3E}">
        <p14:creationId xmlns="" xmlns:p14="http://schemas.microsoft.com/office/powerpoint/2010/main" val="19770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Agenda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33600" y="1752600"/>
            <a:ext cx="86106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§"/>
            </a:pP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Introdução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à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tecnologia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Características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TRENDnet PoE</a:t>
            </a:r>
            <a:endParaRPr lang="en-US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  802.3af (15 W)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PoE+ 802.3at (30W)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Gerenciáveis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Web Smart PoE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/Splitters/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Repetidores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8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429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2208214" y="6077584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3144164" y="5851525"/>
            <a:ext cx="430887" cy="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endParaRPr kumimoji="1" lang="en-US" sz="16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3" name="Line 11"/>
          <p:cNvSpPr>
            <a:spLocks noChangeShapeType="1"/>
          </p:cNvSpPr>
          <p:nvPr/>
        </p:nvSpPr>
        <p:spPr bwMode="auto">
          <a:xfrm>
            <a:off x="2206626" y="5733416"/>
            <a:ext cx="936625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4" name="Line 12"/>
          <p:cNvSpPr>
            <a:spLocks noChangeShapeType="1"/>
          </p:cNvSpPr>
          <p:nvPr/>
        </p:nvSpPr>
        <p:spPr bwMode="auto">
          <a:xfrm>
            <a:off x="4191001" y="4011293"/>
            <a:ext cx="518477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5" name="Line 13"/>
          <p:cNvSpPr>
            <a:spLocks noChangeShapeType="1"/>
          </p:cNvSpPr>
          <p:nvPr/>
        </p:nvSpPr>
        <p:spPr bwMode="auto">
          <a:xfrm>
            <a:off x="49831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6" name="Line 14"/>
          <p:cNvSpPr>
            <a:spLocks noChangeShapeType="1"/>
          </p:cNvSpPr>
          <p:nvPr/>
        </p:nvSpPr>
        <p:spPr bwMode="auto">
          <a:xfrm>
            <a:off x="5270500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7" name="Line 15"/>
          <p:cNvSpPr>
            <a:spLocks noChangeShapeType="1"/>
          </p:cNvSpPr>
          <p:nvPr/>
        </p:nvSpPr>
        <p:spPr bwMode="auto">
          <a:xfrm>
            <a:off x="555783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8" name="Line 16"/>
          <p:cNvSpPr>
            <a:spLocks noChangeShapeType="1"/>
          </p:cNvSpPr>
          <p:nvPr/>
        </p:nvSpPr>
        <p:spPr bwMode="auto">
          <a:xfrm>
            <a:off x="58467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9" name="Line 17"/>
          <p:cNvSpPr>
            <a:spLocks noChangeShapeType="1"/>
          </p:cNvSpPr>
          <p:nvPr/>
        </p:nvSpPr>
        <p:spPr bwMode="auto">
          <a:xfrm>
            <a:off x="67103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0" name="Line 18"/>
          <p:cNvSpPr>
            <a:spLocks noChangeShapeType="1"/>
          </p:cNvSpPr>
          <p:nvPr/>
        </p:nvSpPr>
        <p:spPr bwMode="auto">
          <a:xfrm>
            <a:off x="6423025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1" name="Line 19"/>
          <p:cNvSpPr>
            <a:spLocks noChangeShapeType="1"/>
          </p:cNvSpPr>
          <p:nvPr/>
        </p:nvSpPr>
        <p:spPr bwMode="auto">
          <a:xfrm>
            <a:off x="613568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2" name="Line 20"/>
          <p:cNvSpPr>
            <a:spLocks noChangeShapeType="1"/>
          </p:cNvSpPr>
          <p:nvPr/>
        </p:nvSpPr>
        <p:spPr bwMode="auto">
          <a:xfrm>
            <a:off x="469423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3" name="Line 21"/>
          <p:cNvSpPr>
            <a:spLocks noChangeShapeType="1"/>
          </p:cNvSpPr>
          <p:nvPr/>
        </p:nvSpPr>
        <p:spPr bwMode="auto">
          <a:xfrm>
            <a:off x="440531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4" name="Line 22"/>
          <p:cNvSpPr>
            <a:spLocks noChangeShapeType="1"/>
          </p:cNvSpPr>
          <p:nvPr/>
        </p:nvSpPr>
        <p:spPr bwMode="auto">
          <a:xfrm>
            <a:off x="3067051" y="2782568"/>
            <a:ext cx="503262" cy="722632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7" name="Line 29"/>
          <p:cNvSpPr>
            <a:spLocks noChangeShapeType="1"/>
          </p:cNvSpPr>
          <p:nvPr/>
        </p:nvSpPr>
        <p:spPr bwMode="auto">
          <a:xfrm flipV="1">
            <a:off x="3505200" y="2706368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0" name="Line 32"/>
          <p:cNvSpPr>
            <a:spLocks noChangeShapeType="1"/>
          </p:cNvSpPr>
          <p:nvPr/>
        </p:nvSpPr>
        <p:spPr bwMode="auto">
          <a:xfrm>
            <a:off x="6997700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1" name="Line 33"/>
          <p:cNvSpPr>
            <a:spLocks noChangeShapeType="1"/>
          </p:cNvSpPr>
          <p:nvPr/>
        </p:nvSpPr>
        <p:spPr bwMode="auto">
          <a:xfrm>
            <a:off x="728503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2" name="Line 34"/>
          <p:cNvSpPr>
            <a:spLocks noChangeShapeType="1"/>
          </p:cNvSpPr>
          <p:nvPr/>
        </p:nvSpPr>
        <p:spPr bwMode="auto">
          <a:xfrm>
            <a:off x="7572375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3" name="Line 35"/>
          <p:cNvSpPr>
            <a:spLocks noChangeShapeType="1"/>
          </p:cNvSpPr>
          <p:nvPr/>
        </p:nvSpPr>
        <p:spPr bwMode="auto">
          <a:xfrm>
            <a:off x="785971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4" name="Line 36"/>
          <p:cNvSpPr>
            <a:spLocks noChangeShapeType="1"/>
          </p:cNvSpPr>
          <p:nvPr/>
        </p:nvSpPr>
        <p:spPr bwMode="auto">
          <a:xfrm>
            <a:off x="8147050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5" name="Line 37"/>
          <p:cNvSpPr>
            <a:spLocks noChangeShapeType="1"/>
          </p:cNvSpPr>
          <p:nvPr/>
        </p:nvSpPr>
        <p:spPr bwMode="auto">
          <a:xfrm>
            <a:off x="843438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6" name="Line 38"/>
          <p:cNvSpPr>
            <a:spLocks noChangeShapeType="1"/>
          </p:cNvSpPr>
          <p:nvPr/>
        </p:nvSpPr>
        <p:spPr bwMode="auto">
          <a:xfrm>
            <a:off x="8721725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7" name="Line 39"/>
          <p:cNvSpPr>
            <a:spLocks noChangeShapeType="1"/>
          </p:cNvSpPr>
          <p:nvPr/>
        </p:nvSpPr>
        <p:spPr bwMode="auto">
          <a:xfrm>
            <a:off x="90090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5329" name="Picture 41" descr="image_TEG224WS-spec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439669"/>
            <a:ext cx="23622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30" name="Rectangle 42"/>
          <p:cNvSpPr>
            <a:spLocks noChangeArrowheads="1"/>
          </p:cNvSpPr>
          <p:nvPr/>
        </p:nvSpPr>
        <p:spPr bwMode="auto">
          <a:xfrm>
            <a:off x="467528" y="3119938"/>
            <a:ext cx="174227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TEG-224WS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31" name="Rectangle 43"/>
          <p:cNvSpPr>
            <a:spLocks noChangeArrowheads="1"/>
          </p:cNvSpPr>
          <p:nvPr/>
        </p:nvSpPr>
        <p:spPr bwMode="auto">
          <a:xfrm>
            <a:off x="4648200" y="2515868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32" name="Rectangle 44"/>
          <p:cNvSpPr>
            <a:spLocks noChangeArrowheads="1"/>
          </p:cNvSpPr>
          <p:nvPr/>
        </p:nvSpPr>
        <p:spPr bwMode="auto">
          <a:xfrm>
            <a:off x="4151726" y="3124200"/>
            <a:ext cx="144623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TPE-113GI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>
            <a:off x="2209801" y="5373368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2282825" y="53733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2570163" y="5373368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2857500" y="53733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0" y="3441885"/>
            <a:ext cx="6178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Arc 50"/>
          <p:cNvSpPr/>
          <p:nvPr/>
        </p:nvSpPr>
        <p:spPr>
          <a:xfrm rot="20254443">
            <a:off x="2243904" y="3721826"/>
            <a:ext cx="1219200" cy="762000"/>
          </a:xfrm>
          <a:prstGeom prst="arc">
            <a:avLst>
              <a:gd name="adj1" fmla="val 1746668"/>
              <a:gd name="adj2" fmla="val 10669102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017720" y="4154168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8839200" y="4341249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8867774" y="2847437"/>
            <a:ext cx="236220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TV-IP310PI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39200" y="3766330"/>
            <a:ext cx="1676400" cy="11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752600" y="1676400"/>
            <a:ext cx="9525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PoE,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PoE, via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Rectangle 37"/>
          <p:cNvSpPr>
            <a:spLocks noChangeArrowheads="1"/>
          </p:cNvSpPr>
          <p:nvPr/>
        </p:nvSpPr>
        <p:spPr bwMode="auto">
          <a:xfrm>
            <a:off x="3266379" y="5181600"/>
            <a:ext cx="282962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48V 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" name="Rectangle 36"/>
          <p:cNvSpPr>
            <a:spLocks noChangeArrowheads="1"/>
          </p:cNvSpPr>
          <p:nvPr/>
        </p:nvSpPr>
        <p:spPr bwMode="auto">
          <a:xfrm>
            <a:off x="3266379" y="5906768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3266379" y="5562600"/>
            <a:ext cx="22544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48V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5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468368"/>
            <a:ext cx="1314450" cy="81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3360419"/>
            <a:ext cx="11906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2208214" y="5552756"/>
            <a:ext cx="936625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2208214" y="5913118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31" name="Text Box 10"/>
          <p:cNvSpPr txBox="1">
            <a:spLocks noChangeArrowheads="1"/>
          </p:cNvSpPr>
          <p:nvPr/>
        </p:nvSpPr>
        <p:spPr bwMode="auto">
          <a:xfrm>
            <a:off x="3200400" y="5146356"/>
            <a:ext cx="430887" cy="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endParaRPr kumimoji="1" lang="en-US" sz="16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2206626" y="5265418"/>
            <a:ext cx="936625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 flipH="1">
            <a:off x="3464167" y="2667000"/>
            <a:ext cx="41033" cy="877568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6" name="Line 29"/>
          <p:cNvSpPr>
            <a:spLocks noChangeShapeType="1"/>
          </p:cNvSpPr>
          <p:nvPr/>
        </p:nvSpPr>
        <p:spPr bwMode="auto">
          <a:xfrm>
            <a:off x="8040688" y="3863656"/>
            <a:ext cx="1255712" cy="21431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7" name="Line 30"/>
          <p:cNvSpPr>
            <a:spLocks noChangeShapeType="1"/>
          </p:cNvSpPr>
          <p:nvPr/>
        </p:nvSpPr>
        <p:spPr bwMode="auto">
          <a:xfrm>
            <a:off x="8040688" y="3936682"/>
            <a:ext cx="1255712" cy="293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8" name="Line 31"/>
          <p:cNvSpPr>
            <a:spLocks noChangeShapeType="1"/>
          </p:cNvSpPr>
          <p:nvPr/>
        </p:nvSpPr>
        <p:spPr bwMode="auto">
          <a:xfrm flipV="1">
            <a:off x="3581400" y="2706368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50" name="Line 33"/>
          <p:cNvSpPr>
            <a:spLocks noChangeShapeType="1"/>
          </p:cNvSpPr>
          <p:nvPr/>
        </p:nvSpPr>
        <p:spPr bwMode="auto">
          <a:xfrm flipH="1" flipV="1">
            <a:off x="6858000" y="2706368"/>
            <a:ext cx="2133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51" name="Line 34"/>
          <p:cNvSpPr>
            <a:spLocks noChangeShapeType="1"/>
          </p:cNvSpPr>
          <p:nvPr/>
        </p:nvSpPr>
        <p:spPr bwMode="auto">
          <a:xfrm flipH="1" flipV="1">
            <a:off x="8991600" y="4230367"/>
            <a:ext cx="0" cy="1219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355" name="Picture 38" descr="TEG-2248WS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172969"/>
            <a:ext cx="25209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57" name="Rectangle 43"/>
          <p:cNvSpPr>
            <a:spLocks noChangeArrowheads="1"/>
          </p:cNvSpPr>
          <p:nvPr/>
        </p:nvSpPr>
        <p:spPr bwMode="auto">
          <a:xfrm>
            <a:off x="4342568" y="2477768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58" name="Rectangle 44"/>
          <p:cNvSpPr>
            <a:spLocks noChangeArrowheads="1"/>
          </p:cNvSpPr>
          <p:nvPr/>
        </p:nvSpPr>
        <p:spPr bwMode="auto">
          <a:xfrm>
            <a:off x="3922357" y="3124200"/>
            <a:ext cx="1487843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PoE+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TPE-115GI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1" name="Rectangle 47"/>
          <p:cNvSpPr>
            <a:spLocks noChangeArrowheads="1"/>
          </p:cNvSpPr>
          <p:nvPr/>
        </p:nvSpPr>
        <p:spPr bwMode="auto">
          <a:xfrm>
            <a:off x="7409744" y="4230368"/>
            <a:ext cx="147989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Splitter PoE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TPE-104GS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2" name="Rectangle 48"/>
          <p:cNvSpPr>
            <a:spLocks noChangeArrowheads="1"/>
          </p:cNvSpPr>
          <p:nvPr/>
        </p:nvSpPr>
        <p:spPr bwMode="auto">
          <a:xfrm>
            <a:off x="8382000" y="5525768"/>
            <a:ext cx="219989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5V DC 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3" name="Rectangle 49"/>
          <p:cNvSpPr>
            <a:spLocks noChangeArrowheads="1"/>
          </p:cNvSpPr>
          <p:nvPr/>
        </p:nvSpPr>
        <p:spPr bwMode="auto">
          <a:xfrm>
            <a:off x="8662802" y="2510338"/>
            <a:ext cx="2751844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TV-IP551WI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4" name="Rectangle 50"/>
          <p:cNvSpPr>
            <a:spLocks noChangeArrowheads="1"/>
          </p:cNvSpPr>
          <p:nvPr/>
        </p:nvSpPr>
        <p:spPr bwMode="auto">
          <a:xfrm>
            <a:off x="3200400" y="5068568"/>
            <a:ext cx="22544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48V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5" name="Rectangle 51"/>
          <p:cNvSpPr>
            <a:spLocks noChangeArrowheads="1"/>
          </p:cNvSpPr>
          <p:nvPr/>
        </p:nvSpPr>
        <p:spPr bwMode="auto">
          <a:xfrm>
            <a:off x="3200400" y="5754368"/>
            <a:ext cx="32223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</a:t>
            </a: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Data (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7" name="Rectangle 53"/>
          <p:cNvSpPr>
            <a:spLocks noChangeArrowheads="1"/>
          </p:cNvSpPr>
          <p:nvPr/>
        </p:nvSpPr>
        <p:spPr bwMode="auto">
          <a:xfrm>
            <a:off x="3200400" y="5408293"/>
            <a:ext cx="221111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3429001" y="3925568"/>
            <a:ext cx="4535487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22116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4508500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479583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508476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94836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661025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537368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393223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>
            <a:off x="3787776" y="3925568"/>
            <a:ext cx="22224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6235700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652303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>
            <a:off x="6810375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>
            <a:off x="709771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>
            <a:off x="7385050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767238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315969"/>
            <a:ext cx="6178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Arc 64"/>
          <p:cNvSpPr/>
          <p:nvPr/>
        </p:nvSpPr>
        <p:spPr>
          <a:xfrm rot="20254443">
            <a:off x="1653354" y="3595910"/>
            <a:ext cx="1219200" cy="762000"/>
          </a:xfrm>
          <a:prstGeom prst="arc">
            <a:avLst>
              <a:gd name="adj1" fmla="val 1746668"/>
              <a:gd name="adj2" fmla="val 10669102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ine 6"/>
          <p:cNvSpPr>
            <a:spLocks noChangeShapeType="1"/>
          </p:cNvSpPr>
          <p:nvPr/>
        </p:nvSpPr>
        <p:spPr bwMode="auto">
          <a:xfrm>
            <a:off x="2209801" y="6211568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>
            <a:off x="2282825" y="62115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>
            <a:off x="2570163" y="6211568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>
            <a:off x="2857500" y="62115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496086"/>
            <a:ext cx="870557" cy="69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1066800" y="1524000"/>
            <a:ext cx="10668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PoE,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PoE, via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Splitter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26"/>
          <p:cNvSpPr>
            <a:spLocks noChangeArrowheads="1"/>
          </p:cNvSpPr>
          <p:nvPr/>
        </p:nvSpPr>
        <p:spPr bwMode="auto">
          <a:xfrm>
            <a:off x="4038600" y="4001768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3200400" y="6059168"/>
            <a:ext cx="282962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48V 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Rectangle 42"/>
          <p:cNvSpPr>
            <a:spLocks noChangeArrowheads="1"/>
          </p:cNvSpPr>
          <p:nvPr/>
        </p:nvSpPr>
        <p:spPr bwMode="auto">
          <a:xfrm>
            <a:off x="152400" y="2514600"/>
            <a:ext cx="174227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TEG-224WS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6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4343400" y="2895600"/>
            <a:ext cx="4267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Tahoma" pitchFamily="34" charset="0"/>
              </a:rPr>
              <a:t>Obrigado</a:t>
            </a:r>
          </a:p>
          <a:p>
            <a:pPr algn="ctr">
              <a:defRPr/>
            </a:pPr>
            <a:endParaRPr lang="en-US" sz="72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rial Unicode MS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1447800"/>
            <a:ext cx="8001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Perguntas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algn="ctr">
              <a:defRPr/>
            </a:pPr>
            <a:endParaRPr lang="en-US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4400" b="1" dirty="0" smtClean="0">
                <a:ea typeface="Arial Unicode MS" pitchFamily="34" charset="-128"/>
                <a:cs typeface="Tahoma" pitchFamily="34" charset="0"/>
              </a:rPr>
              <a:t>TRENDnet </a:t>
            </a:r>
            <a:r>
              <a:rPr lang="en-US" sz="4400" b="1" dirty="0" err="1" smtClean="0">
                <a:ea typeface="Arial Unicode MS" pitchFamily="34" charset="-128"/>
                <a:cs typeface="Tahoma" pitchFamily="34" charset="0"/>
              </a:rPr>
              <a:t>Brasil</a:t>
            </a:r>
            <a:endParaRPr lang="en-US" sz="4400" b="1" dirty="0" smtClean="0">
              <a:ea typeface="Arial Unicode MS" pitchFamily="34" charset="-128"/>
              <a:cs typeface="Tahoma" pitchFamily="34" charset="0"/>
            </a:endParaRPr>
          </a:p>
          <a:p>
            <a:pPr algn="ctr">
              <a:defRPr/>
            </a:pPr>
            <a:r>
              <a:rPr lang="en-US" sz="4400" b="1" dirty="0" smtClean="0">
                <a:ea typeface="Arial Unicode MS" pitchFamily="34" charset="-128"/>
                <a:cs typeface="Tahoma" pitchFamily="34" charset="0"/>
              </a:rPr>
              <a:t>trend.net.br</a:t>
            </a:r>
          </a:p>
          <a:p>
            <a:pPr algn="ctr">
              <a:defRPr/>
            </a:pPr>
            <a:r>
              <a:rPr lang="en-US" sz="4400" b="1" dirty="0" smtClean="0">
                <a:ea typeface="Arial Unicode MS" pitchFamily="34" charset="-128"/>
                <a:cs typeface="Tahoma" pitchFamily="34" charset="0"/>
              </a:rPr>
              <a:t>vendas@trend.net.br</a:t>
            </a:r>
          </a:p>
          <a:p>
            <a:pPr algn="ctr">
              <a:defRPr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90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Introdução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371600"/>
            <a:ext cx="90678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Power </a:t>
            </a:r>
            <a:r>
              <a:rPr lang="en-US" sz="2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over Ethernet (PoE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)?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85800" y="1904999"/>
            <a:ext cx="8458200" cy="28623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tecnologia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transmite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elétrica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junto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dados,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através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par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Ethernet. Com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isso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-se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remotos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local,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pontos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wireless 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telefones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VoIP, entre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outros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3252" y="4477006"/>
            <a:ext cx="793280" cy="8286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700805" y="4176969"/>
            <a:ext cx="2743200" cy="1600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405405" y="5015169"/>
            <a:ext cx="1295400" cy="0"/>
          </a:xfrm>
          <a:prstGeom prst="line">
            <a:avLst/>
          </a:prstGeom>
          <a:ln w="254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444005" y="5015169"/>
            <a:ext cx="1066800" cy="0"/>
          </a:xfrm>
          <a:prstGeom prst="line">
            <a:avLst/>
          </a:prstGeom>
          <a:ln w="254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16309" y="4405569"/>
            <a:ext cx="100369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4805" y="4405569"/>
            <a:ext cx="926222" cy="9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005605" y="5243769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   +    Data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367805" y="5243769"/>
            <a:ext cx="990600" cy="685800"/>
          </a:xfrm>
          <a:prstGeom prst="line">
            <a:avLst/>
          </a:prstGeom>
          <a:ln w="25400" cap="flat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367805" y="4176969"/>
            <a:ext cx="1066800" cy="533400"/>
          </a:xfrm>
          <a:prstGeom prst="line">
            <a:avLst/>
          </a:prstGeom>
          <a:ln w="25400" cap="flat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63175" y="3657599"/>
            <a:ext cx="13430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 descr="TPE-S80"/>
          <p:cNvPicPr>
            <a:picLocks noChangeAspect="1" noChangeArrowheads="1"/>
          </p:cNvPicPr>
          <p:nvPr/>
        </p:nvPicPr>
        <p:blipFill>
          <a:blip r:embed="rId7" cstate="print"/>
          <a:srcRect t="17778" b="20000"/>
          <a:stretch>
            <a:fillRect/>
          </a:stretch>
        </p:blipFill>
        <p:spPr bwMode="auto">
          <a:xfrm>
            <a:off x="4262405" y="4634170"/>
            <a:ext cx="1771650" cy="793699"/>
          </a:xfrm>
          <a:prstGeom prst="rect">
            <a:avLst/>
          </a:prstGeom>
          <a:noFill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05543" y="5434269"/>
            <a:ext cx="727604" cy="1047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76605" y="4502537"/>
            <a:ext cx="2843212" cy="10600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11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 descr="dollar_sig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657600"/>
            <a:ext cx="2057400" cy="196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1727892"/>
            <a:ext cx="5383213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Benefícios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PoE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Economia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redução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dos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custos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instalação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tomadas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Mobilidade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permite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posicão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independentemente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das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tomadas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elétrica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com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habilidade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elétrica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específicos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http://www.trendnet.com/image/cat_produc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31" y="1854548"/>
            <a:ext cx="2290278" cy="1650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Introdução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77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50193" y="0"/>
            <a:ext cx="62370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Características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81200" y="1570038"/>
            <a:ext cx="8229600" cy="4373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Padrões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IEEE 802.3at = 34.2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(PoE+)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IEEE 802.3af = 15.4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W(PoE)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Ethernet Cat 5, 5E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6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Wireless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Telefones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VoIP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 descr="http://www.iadea.com/sites/www.iadea.com/files/images/PowerOverEther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362198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287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90600" y="3505200"/>
            <a:ext cx="103632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 Energizado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(Powered Device - PD)</a:t>
            </a:r>
          </a:p>
        </p:txBody>
      </p:sp>
      <p:sp>
        <p:nvSpPr>
          <p:cNvPr id="47121" name="Text Box 14"/>
          <p:cNvSpPr txBox="1">
            <a:spLocks noChangeArrowheads="1"/>
          </p:cNvSpPr>
          <p:nvPr/>
        </p:nvSpPr>
        <p:spPr bwMode="auto">
          <a:xfrm>
            <a:off x="15803564" y="9072483"/>
            <a:ext cx="47723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TPE-1620WS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94423" y="3840955"/>
            <a:ext cx="7428524" cy="1797845"/>
            <a:chOff x="2325076" y="4033103"/>
            <a:chExt cx="7971140" cy="1803342"/>
          </a:xfrm>
        </p:grpSpPr>
        <p:sp>
          <p:nvSpPr>
            <p:cNvPr id="47123" name="Text Box 13"/>
            <p:cNvSpPr txBox="1">
              <a:spLocks noChangeArrowheads="1"/>
            </p:cNvSpPr>
            <p:nvPr/>
          </p:nvSpPr>
          <p:spPr bwMode="auto">
            <a:xfrm>
              <a:off x="3700066" y="5312570"/>
              <a:ext cx="1524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TPE-114GS (Splitter)</a:t>
              </a:r>
            </a:p>
          </p:txBody>
        </p:sp>
        <p:pic>
          <p:nvPicPr>
            <p:cNvPr id="1034" name="Picture 10" descr="http://www.trendnet.com/images/products/photos/TV-IP302PI/tv-ip302pi_d01_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575" y="4037730"/>
              <a:ext cx="1527174" cy="15271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ww.trendnet.com/images/products/photos/TEW-753DAP/TEW-753DAP_d01_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610" y="4462399"/>
              <a:ext cx="1099319" cy="109931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14" name="Text Box 16"/>
            <p:cNvSpPr txBox="1">
              <a:spLocks noChangeArrowheads="1"/>
            </p:cNvSpPr>
            <p:nvPr/>
          </p:nvSpPr>
          <p:spPr bwMode="auto">
            <a:xfrm>
              <a:off x="2325076" y="5350225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TEW-753DAP</a:t>
              </a:r>
            </a:p>
          </p:txBody>
        </p:sp>
        <p:sp>
          <p:nvSpPr>
            <p:cNvPr id="47115" name="Text Box 18"/>
            <p:cNvSpPr txBox="1">
              <a:spLocks noChangeArrowheads="1"/>
            </p:cNvSpPr>
            <p:nvPr/>
          </p:nvSpPr>
          <p:spPr bwMode="auto">
            <a:xfrm>
              <a:off x="6858000" y="5376862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TV-IP302PI</a:t>
              </a:r>
            </a:p>
          </p:txBody>
        </p:sp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834" y="4657725"/>
              <a:ext cx="683767" cy="543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5181600" y="5267326"/>
              <a:ext cx="1524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TPE-104GS (Splitter)</a:t>
              </a: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657726"/>
              <a:ext cx="749300" cy="575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http://www.trendnet.com/images/products/photos/TV-IP450PI/tv-ip450pi_d01_2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8739" y="4033103"/>
              <a:ext cx="1234222" cy="123422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8772216" y="5366296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TV-IP450PI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0200" y="1326355"/>
            <a:ext cx="7866623" cy="1828800"/>
            <a:chOff x="1905000" y="1828800"/>
            <a:chExt cx="8628623" cy="2133600"/>
          </a:xfrm>
        </p:grpSpPr>
        <p:sp>
          <p:nvSpPr>
            <p:cNvPr id="47111" name="Text Box 12"/>
            <p:cNvSpPr txBox="1">
              <a:spLocks noChangeArrowheads="1"/>
            </p:cNvSpPr>
            <p:nvPr/>
          </p:nvSpPr>
          <p:spPr bwMode="auto">
            <a:xfrm>
              <a:off x="1981200" y="34391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TPE-115GI (Injector)</a:t>
              </a:r>
            </a:p>
          </p:txBody>
        </p:sp>
        <p:sp>
          <p:nvSpPr>
            <p:cNvPr id="47117" name="Text Box 22"/>
            <p:cNvSpPr txBox="1">
              <a:spLocks noChangeArrowheads="1"/>
            </p:cNvSpPr>
            <p:nvPr/>
          </p:nvSpPr>
          <p:spPr bwMode="auto">
            <a:xfrm>
              <a:off x="8991600" y="343918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TPE-224WS</a:t>
              </a:r>
            </a:p>
          </p:txBody>
        </p:sp>
        <p:sp>
          <p:nvSpPr>
            <p:cNvPr id="47119" name="Text Box 24"/>
            <p:cNvSpPr txBox="1">
              <a:spLocks noChangeArrowheads="1"/>
            </p:cNvSpPr>
            <p:nvPr/>
          </p:nvSpPr>
          <p:spPr bwMode="auto">
            <a:xfrm>
              <a:off x="3513132" y="343918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TPE-TG44G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334000" y="343918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TPE-T80H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7100557" y="3439180"/>
              <a:ext cx="1524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TPE-TG160g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05000" y="1828800"/>
              <a:ext cx="8628623" cy="1960002"/>
              <a:chOff x="2115577" y="1749965"/>
              <a:chExt cx="8628623" cy="1960002"/>
            </a:xfrm>
          </p:grpSpPr>
          <p:pic>
            <p:nvPicPr>
              <p:cNvPr id="1030" name="Picture 6" descr="http://www.trendnet.com/images/products/photos/TPE-T80H/TPE-T80H_d01_2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9">
                        <a14:imgEffect>
                          <a14:backgroundRemoval t="23750" b="79750" l="0" r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052998"/>
                <a:ext cx="1643147" cy="1643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5577" y="2481981"/>
                <a:ext cx="1255246" cy="795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600" y="2579882"/>
                <a:ext cx="1018918" cy="566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2" descr="http://www.trendnet.com/images/products/photos/TPE-TG160g_v1/tpe-tg160g_v1_d01_2.jp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1894947"/>
                <a:ext cx="1801197" cy="18011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http://www.trendnet.com/images/products/photos/tpe-224ws_c1/tpe-224ws_c1_d01_2.jp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84198" y="1749965"/>
                <a:ext cx="1960002" cy="19600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990600" y="1371600"/>
            <a:ext cx="1036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Equipamento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Alimentador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(Power Sourcing Equipment – PSE )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990600" y="5791200"/>
            <a:ext cx="9220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R="0" lvl="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</a:p>
        </p:txBody>
      </p:sp>
    </p:spTree>
    <p:extLst>
      <p:ext uri="{BB962C8B-B14F-4D97-AF65-F5344CB8AC3E}">
        <p14:creationId xmlns="" xmlns:p14="http://schemas.microsoft.com/office/powerpoint/2010/main" val="25621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1295400"/>
            <a:ext cx="10058400" cy="3276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Equipamento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Alimentador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(Power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Sourcing Equipment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PSE)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Quando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PSE (switch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é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ligado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detecta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conectados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(PD)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compatíveis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PoE: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 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adere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padrões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802.3af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802.3at 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adequada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(15,4 W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32,4 W) é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pelo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PSE.</a:t>
            </a:r>
          </a:p>
          <a:p>
            <a:pPr marL="800100" lvl="2" indent="0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 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PoE,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pelo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seja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ocorrerá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apenas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comunicação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dados.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1142" y="4852988"/>
            <a:ext cx="270933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42" y="4929188"/>
            <a:ext cx="1696265" cy="124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429000" y="5943600"/>
            <a:ext cx="20574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781800" y="5943600"/>
            <a:ext cx="20574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PoE</a:t>
            </a:r>
          </a:p>
        </p:txBody>
      </p:sp>
    </p:spTree>
    <p:extLst>
      <p:ext uri="{BB962C8B-B14F-4D97-AF65-F5344CB8AC3E}">
        <p14:creationId xmlns="" xmlns:p14="http://schemas.microsoft.com/office/powerpoint/2010/main" val="42159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14401" y="1524001"/>
            <a:ext cx="7681914" cy="4038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Energizado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(Powered Device – PD)</a:t>
            </a:r>
          </a:p>
          <a:p>
            <a:pPr>
              <a:lnSpc>
                <a:spcPct val="90000"/>
              </a:lnSpc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IP, um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Telefone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VoIP, um Ponto de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Wi-Fi, entre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outros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impedância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correta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PSE 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sinalizará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indicando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necessita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funcionar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compatíveis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802.3af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802.3at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usam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única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conexão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dados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através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mesmo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compatíveis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utilizar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Splitter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alcançar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mesmas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vantagens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dos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 descr="TEW-653AP_0802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9200" y="1752601"/>
            <a:ext cx="1600200" cy="1414577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3581400"/>
            <a:ext cx="1049769" cy="163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</p:spTree>
    <p:extLst>
      <p:ext uri="{BB962C8B-B14F-4D97-AF65-F5344CB8AC3E}">
        <p14:creationId xmlns="" xmlns:p14="http://schemas.microsoft.com/office/powerpoint/2010/main" val="24577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19200" y="1600200"/>
            <a:ext cx="57912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Font typeface="Arial" pitchFamily="34" charset="0"/>
              <a:buChar char="•"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Ethernet CAT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5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(5E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6)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deve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vantagem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par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baixo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custo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instalação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00050" lvl="1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comprimento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máximo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par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de 100 m.</a:t>
            </a:r>
          </a:p>
          <a:p>
            <a:pPr marL="400050" lvl="1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máxima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de 34,2 W no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caso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+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 15.4 W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PoE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0180" name="Picture 4" descr="cabl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3716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 descr="CAT5E-N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733800"/>
            <a:ext cx="31146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 descr="ce406313b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77400" y="1676400"/>
            <a:ext cx="2152650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</p:spTree>
    <p:extLst>
      <p:ext uri="{BB962C8B-B14F-4D97-AF65-F5344CB8AC3E}">
        <p14:creationId xmlns="" xmlns:p14="http://schemas.microsoft.com/office/powerpoint/2010/main" val="14473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indent="-457200">
          <a:buBlip>
            <a:blip xmlns:r="http://schemas.openxmlformats.org/officeDocument/2006/relationships" r:embed="rId1"/>
          </a:buBlip>
          <a:defRPr sz="2800" b="1" dirty="0" err="1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09B7AB-6D4F-45DE-BE54-BEF364C3A0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1189</Words>
  <Application>Microsoft Office PowerPoint</Application>
  <PresentationFormat>Custom</PresentationFormat>
  <Paragraphs>193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2015-03-02T23:55:07Z</dcterms:created>
  <dcterms:modified xsi:type="dcterms:W3CDTF">2015-08-18T20:40:59Z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