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</p:sldIdLst>
  <p:sldSz cy="5143500" cx="9144000"/>
  <p:notesSz cx="6858000" cy="9144000"/>
  <p:embeddedFontLst>
    <p:embeddedFont>
      <p:font typeface="Fira Sans"/>
      <p:regular r:id="rId71"/>
      <p:bold r:id="rId72"/>
      <p:italic r:id="rId73"/>
      <p:boldItalic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B92D89-8119-4E04-9C3C-6384D46EAD3C}">
  <a:tblStyle styleId="{A7B92D89-8119-4E04-9C3C-6384D46EAD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FiraSans-italic.fntdata"/><Relationship Id="rId72" Type="http://schemas.openxmlformats.org/officeDocument/2006/relationships/font" Target="fonts/FiraSans-bold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74" Type="http://schemas.openxmlformats.org/officeDocument/2006/relationships/font" Target="fonts/FiraSans-boldItalic.fnt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FiraSans-regular.fntdata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d71ba869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d71ba869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d71ba869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d71ba869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d71ba869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d71ba869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7d42034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7d42034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d71ba869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d71ba869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d71ba869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d71ba869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d71ba869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d71ba869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d71ba869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d71ba869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deabc12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ddeabc12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d71ba869e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d71ba869e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7d42034a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7d42034a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d71ba869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d71ba869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d71ba869e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d71ba869e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d71ba869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ad71ba869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d71ba869e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d71ba869e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d71ba869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d71ba869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80321f13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80321f13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d71ba869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ad71ba869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ad71ba869e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ad71ba869e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ad71ba869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ad71ba869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d71ba869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ad71ba869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d71ba869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d71ba869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ad71ba869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ad71ba869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ad71ba869e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ad71ba869e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This doesn’t always work cleanly, and you should just be wary of needing to rerun low-priority GPU jobs.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ad71ba869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ad71ba869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ad71ba869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ad71ba869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ad71ba869e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ad71ba869e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d71ba869e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ad71ba869e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ad71ba869e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ad71ba869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ad71ba869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ad71ba869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ad71ba869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ad71ba869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ad71ba869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ad71ba869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d71ba869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d71ba869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ad71ba869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ad71ba869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65624f5d1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65624f5d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65624f5d1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65624f5d1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ad71ba869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ad71ba869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ad71ba869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ad71ba869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65624f5d1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65624f5d1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65624f5d1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65624f5d1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ad71ba869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ad71ba869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ad71ba869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ad71ba869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f7d42034a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f7d42034a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d71ba869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d71ba869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65624f5d1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65624f5d1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65624f5d1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65624f5d1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65624f5d1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65624f5d1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ad71ba869e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ad71ba869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ad71ba869e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ad71ba869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ad71ba869e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ad71ba869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ad71ba869e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ad71ba869e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adcf160db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adcf160db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ad71ba869e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ad71ba869e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ad71ba869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ad71ba869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d71ba869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d71ba869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ad71ba869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ad71ba869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ad71ba869e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ad71ba869e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adcf160d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adcf160d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adcf160db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adcf160db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adcf160db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adcf160db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d71ba869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d71ba869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d71ba869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d71ba869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7d42034a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7d42034a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trendscenter/ClusterWorkshop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lpis.rs.gsu.edu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hemera.rs.gsu.edu/" TargetMode="External"/><Relationship Id="rId4" Type="http://schemas.openxmlformats.org/officeDocument/2006/relationships/hyperlink" Target="https://trendscenter.github.io/wiki/docs/Visual_Studio_Code.html" TargetMode="External"/><Relationship Id="rId5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trendscenter.github.io/wiki/docs/File_transfer_with_Globus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geeksforgeeks.org/tar-command-linux-examples/" TargetMode="External"/><Relationship Id="rId4" Type="http://schemas.openxmlformats.org/officeDocument/2006/relationships/hyperlink" Target="https://ioflood.com/blog/zip-linux-command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education.github.com/git-cheat-sheet-education.pdf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slurm.schedmd.com/srun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trendscenter.github.io/wiki/docs/Modules.html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www.freecodecamp.org/news/bash-scripting-tutorial-linux-shell-script-and-command-line-for-beginners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repo.anaconda.com/miniconda/Miniconda3-latest-Linux-x86_64.sh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trendscenter/ClusterWorkshop" TargetMode="External"/><Relationship Id="rId4" Type="http://schemas.openxmlformats.org/officeDocument/2006/relationships/hyperlink" Target="https://trendscenter.github.io/wiki/" TargetMode="External"/><Relationship Id="rId5" Type="http://schemas.openxmlformats.org/officeDocument/2006/relationships/hyperlink" Target="https://trendscenter.github.io/wiki/" TargetMode="External"/><Relationship Id="rId6" Type="http://schemas.openxmlformats.org/officeDocument/2006/relationships/hyperlink" Target="https://hydra.gsu.edu/" TargetMode="External"/><Relationship Id="rId7" Type="http://schemas.openxmlformats.org/officeDocument/2006/relationships/hyperlink" Target="https://hydra.gsu.edu/" TargetMode="External"/><Relationship Id="rId8" Type="http://schemas.openxmlformats.org/officeDocument/2006/relationships/hyperlink" Target="https://technology.gsu.edu/guides/it-resources-for-students/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fmriprep.org/en/20.2.0/singularity.html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lpis.rs.gsu.edu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echnology.gsu.edu/technology-services/it-services/security/virtual-private-network/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TReNDs Cluster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6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Fall</a:t>
            </a:r>
            <a:r>
              <a:rPr lang="en">
                <a:solidFill>
                  <a:schemeClr val="accent4"/>
                </a:solidFill>
              </a:rPr>
              <a:t> 2025</a:t>
            </a:r>
            <a:endParaRPr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Slides and Resources: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https://github.com/trendscenter/ClusterWorkshop</a:t>
            </a:r>
            <a:r>
              <a:rPr lang="en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8725" y="-36374"/>
            <a:ext cx="3971876" cy="13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and Signing SSH Keypairs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572700"/>
            <a:ext cx="8520600" cy="42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Hands-on Walkthrough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mkdir ~/.ssh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cd ~/.ssh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Ssh-keygen -t ed25519  -f id_&lt;campusid&gt;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cat ~/.ssh/id_&lt;campusid&gt;.pub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 into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https://elpis.rs.gsu.edu/</a:t>
            </a:r>
            <a:r>
              <a:rPr lang="en"/>
              <a:t> and we will sign the certificate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Download the files, including </a:t>
            </a:r>
            <a:r>
              <a:rPr b="1" lang="en">
                <a:highlight>
                  <a:srgbClr val="000000"/>
                </a:highlight>
              </a:rPr>
              <a:t>id_&lt;campusid&gt;-cert.pub</a:t>
            </a:r>
            <a:r>
              <a:rPr b="1" lang="en"/>
              <a:t> a</a:t>
            </a:r>
            <a:r>
              <a:rPr lang="en"/>
              <a:t>nd move into your .ssh folder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mv ~/Downloads/id_&lt;campusid&gt;-cert.pub ~/.ssh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ssh-add ~/.ssh/id_&lt;campusid&gt;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6078275" y="572700"/>
            <a:ext cx="2845500" cy="1586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Terminal Commands</a:t>
            </a:r>
            <a:endParaRPr i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mkdir</a:t>
            </a: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- make directory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cd</a:t>
            </a:r>
            <a:r>
              <a:rPr lang="en" sz="1800">
                <a:solidFill>
                  <a:schemeClr val="dk1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- change directory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cat </a:t>
            </a: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- output file content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mv </a:t>
            </a: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- move a file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6207125" y="3367000"/>
            <a:ext cx="2587800" cy="1740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Note</a:t>
            </a:r>
            <a:endParaRPr i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~</a:t>
            </a: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is shorthand for your </a:t>
            </a:r>
            <a:r>
              <a:rPr b="1"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home directory</a:t>
            </a: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where the terminal opens by default. </a:t>
            </a:r>
            <a:b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</a:br>
            <a:b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Most terminals, including powershell, recognize this.</a:t>
            </a:r>
            <a:endParaRPr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SSH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572700"/>
            <a:ext cx="8520600" cy="39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accent5"/>
                </a:solidFill>
                <a:highlight>
                  <a:srgbClr val="000000"/>
                </a:highlight>
              </a:rPr>
              <a:t>Hands on Walkthrough</a:t>
            </a:r>
            <a:endParaRPr b="1" u="sng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the file </a:t>
            </a:r>
            <a:r>
              <a:rPr b="1" lang="en"/>
              <a:t>~/.ssh/config </a:t>
            </a:r>
            <a:r>
              <a:rPr lang="en"/>
              <a:t>(on linux+OSX you can use 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touch ~/.ssh/config</a:t>
            </a:r>
            <a:br>
              <a:rPr lang="en"/>
            </a:br>
            <a:r>
              <a:rPr lang="en"/>
              <a:t>							On windows you can use 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New-Item ~/.ssh/config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the following to it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Host arclogin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   HostName arctrdlogin001.rs.gsu.edu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   User &lt;campusid&gt;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   ForwardAgent yes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(You can also add specific nodes and other things to ease </a:t>
            </a:r>
            <a:r>
              <a:rPr lang="en"/>
              <a:t>access</a:t>
            </a:r>
            <a:r>
              <a:rPr lang="en"/>
              <a:t>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3885825" y="4037025"/>
            <a:ext cx="4833300" cy="97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Extra Note</a:t>
            </a:r>
            <a:b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To find out where you home directory is run:</a:t>
            </a:r>
            <a:b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b="1"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cd ~; pwd</a:t>
            </a:r>
            <a:endParaRPr b="1" sz="1800">
              <a:solidFill>
                <a:schemeClr val="accent5"/>
              </a:solidFill>
              <a:highlight>
                <a:srgbClr val="000000"/>
              </a:highlight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to the Login Node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demonstration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highlight>
                  <a:srgbClr val="000000"/>
                </a:highlight>
              </a:rPr>
              <a:t>ssh arclogin</a:t>
            </a:r>
            <a:endParaRPr b="1" sz="30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that’s it! You’re officially on the cluster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getting permission denied?!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to a recent change in security policy, the login node might be blocked without manually placing your key on the cluster.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142950" y="1390075"/>
            <a:ext cx="4653000" cy="23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Add the following to your config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Host arctrdcn017</a:t>
            </a:r>
            <a:b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    HostName arctrdcn017.rs.gsu.edu</a:t>
            </a:r>
            <a:b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    User &lt;campusid&gt;</a:t>
            </a:r>
            <a:b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    ForwardAgent yes</a:t>
            </a:r>
            <a:endParaRPr sz="1800">
              <a:solidFill>
                <a:schemeClr val="accent5"/>
              </a:solidFill>
              <a:highlight>
                <a:srgbClr val="000000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Then, try </a:t>
            </a: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ssh arctrdcn017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4500950" y="1390075"/>
            <a:ext cx="4802400" cy="3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Next, create a file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t</a:t>
            </a: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ouch </a:t>
            </a: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~/.ssh/authorized_keys</a:t>
            </a:r>
            <a:endParaRPr sz="1800">
              <a:solidFill>
                <a:schemeClr val="accent5"/>
              </a:solidFill>
              <a:highlight>
                <a:srgbClr val="000000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copy your public key (with the .pub extension) into that file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And then give it the correct permissions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c</a:t>
            </a: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hmod 600 ~/.ssh/authorized_keys</a:t>
            </a:r>
            <a:endParaRPr sz="1800">
              <a:solidFill>
                <a:schemeClr val="accent5"/>
              </a:solidFill>
              <a:highlight>
                <a:srgbClr val="000000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Then use </a:t>
            </a: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exit</a:t>
            </a: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to leave the dev node.</a:t>
            </a:r>
            <a:endParaRPr sz="1800">
              <a:solidFill>
                <a:schemeClr val="accent5"/>
              </a:solidFill>
              <a:highlight>
                <a:srgbClr val="000000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Best Practices:</a:t>
            </a:r>
            <a:r>
              <a:rPr lang="en"/>
              <a:t> Login Node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572700"/>
            <a:ext cx="8520600" cy="41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Login Node is </a:t>
            </a:r>
            <a:r>
              <a:rPr b="1" lang="en"/>
              <a:t>everyone’s gateway to the Cluster</a:t>
            </a:r>
            <a:r>
              <a:rPr lang="en"/>
              <a:t>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it goes down, people will be unable to work.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it is busy running other processes, people will be unable to work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DO NOT RUN ANY ANALYSIS ON THE LOGIN NODE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DO NOT RUN VSCODE OR OTHER REMOTE GUIs ON THE LOGIN NODE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DO NOT LIST HUGE DIRECTORIES, OR DO OTHER FILESYSTEM OPERATIONS ON THE LOGIN NODE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not use it to copy files, move directories, etc. All of this uses the processing power needed on that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general, only use the login node to </a:t>
            </a:r>
            <a:r>
              <a:rPr b="1" lang="en"/>
              <a:t>SUBMIT and MONITOR SLURM JOBS.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~Break~ Linux Tips Part 1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572700"/>
            <a:ext cx="4260300" cy="43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Accessing the cluster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Log onto a node:</a:t>
            </a:r>
            <a:r>
              <a:rPr b="1" lang="en"/>
              <a:t>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ssh &lt;node name&gt;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lang="en"/>
              <a:t>Log off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: exit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Directory Navigation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Navigate to a directory: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cd &lt;directory 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List its contents: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ls &lt;directory 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Local Machine Resources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Processors: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lscpu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RAM: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free -h</a:t>
            </a:r>
            <a:r>
              <a:rPr lang="en">
                <a:highlight>
                  <a:srgbClr val="000000"/>
                </a:highlight>
              </a:rPr>
              <a:t>	</a:t>
            </a:r>
            <a:endParaRPr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 current usage: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top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	 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htop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Check free space on the server: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df -h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GPUs: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nvidia-smi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nvtop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4759675" y="410850"/>
            <a:ext cx="4260300" cy="43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Command Line Text Manipulation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CAT: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cat &lt;filename&gt;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HEAD: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head -n 1 &lt;filename&gt;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TAIL: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tail -n 1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&lt;filename&gt;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NANO Editor: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nano &lt;filename&gt;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VIM Editor: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vi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&lt;filename&gt;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want to try it, add these lines to the file ~/.bashrc: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27">
                <a:solidFill>
                  <a:schemeClr val="accent5"/>
                </a:solidFill>
                <a:highlight>
                  <a:srgbClr val="000000"/>
                </a:highlight>
              </a:rPr>
              <a:t>source /usr/share/lmod/lmod/init/bash</a:t>
            </a:r>
            <a:br>
              <a:rPr lang="en" sz="1027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 sz="1027">
                <a:solidFill>
                  <a:schemeClr val="accent5"/>
                </a:solidFill>
                <a:highlight>
                  <a:srgbClr val="000000"/>
                </a:highlight>
              </a:rPr>
              <a:t>module use /application/ubuntumodules/localmodules</a:t>
            </a:r>
            <a:endParaRPr sz="1027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Editing on the Cluster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572700"/>
            <a:ext cx="8520600" cy="40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Hemera</a:t>
            </a:r>
            <a:r>
              <a:rPr lang="en"/>
              <a:t>: </a:t>
            </a:r>
            <a:r>
              <a:rPr b="1" lang="en"/>
              <a:t>hemera.rs.gsu.edu</a:t>
            </a:r>
            <a:r>
              <a:rPr lang="en"/>
              <a:t> 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 in with your credentials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Complete GUI-based access to the cluster via a desktop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 specific applications: jupyter, MATLAB, 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VSCode</a:t>
            </a:r>
            <a:r>
              <a:rPr lang="en"/>
              <a:t>: </a:t>
            </a:r>
            <a:r>
              <a:rPr b="1" lang="en"/>
              <a:t>code.visualstudio.com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Install VSCode from online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Install the Remote Development Extension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sure SSH is properly configured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Connect!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0676" y="439625"/>
            <a:ext cx="2191626" cy="26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Dev Nodes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572700"/>
            <a:ext cx="8520600" cy="4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are they?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Three Machines which can be directly accessed without SLURM. These are useful for developing and testing code, navigating the cluster, </a:t>
            </a:r>
            <a:r>
              <a:rPr lang="en"/>
              <a:t>transferring</a:t>
            </a:r>
            <a:r>
              <a:rPr lang="en"/>
              <a:t> files, etc.  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arctrdcn017.rs.gsu.edu</a:t>
            </a:r>
            <a:r>
              <a:rPr lang="en"/>
              <a:t> (CPU-only)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arctrdagn019.rs.gsu.edu</a:t>
            </a:r>
            <a:r>
              <a:rPr lang="en"/>
              <a:t> (GPU)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arctrdgndev101.rs.gsu.edu</a:t>
            </a:r>
            <a:r>
              <a:rPr lang="en"/>
              <a:t> (GPU)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How to use them?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Add to your SSH config!</a:t>
            </a:r>
            <a:endParaRPr/>
          </a:p>
        </p:txBody>
      </p:sp>
      <p:sp>
        <p:nvSpPr>
          <p:cNvPr id="168" name="Google Shape;168;p29"/>
          <p:cNvSpPr txBox="1"/>
          <p:nvPr/>
        </p:nvSpPr>
        <p:spPr>
          <a:xfrm>
            <a:off x="4733450" y="2571750"/>
            <a:ext cx="4358400" cy="255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Host arctrdcn017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Hostname arctrdcn017.rs.gsu.edu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User &lt;campusid&gt;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Host arctrdagn019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Hostname arctrdagn019.rs.gsu.edu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User &lt;campusid&gt;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</a:t>
            </a:r>
            <a:r>
              <a:rPr lang="en">
                <a:solidFill>
                  <a:schemeClr val="accent5"/>
                </a:solidFill>
              </a:rPr>
              <a:t>ost arctrdgndev101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Hostname arctrdgndev101.rs.gsu.edu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User &lt;campusid&gt;</a:t>
            </a:r>
            <a:r>
              <a:rPr lang="en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169" name="Google Shape;169;p29"/>
          <p:cNvCxnSpPr>
            <a:endCxn id="168" idx="1"/>
          </p:cNvCxnSpPr>
          <p:nvPr/>
        </p:nvCxnSpPr>
        <p:spPr>
          <a:xfrm flipH="1" rot="10800000">
            <a:off x="3376850" y="3849300"/>
            <a:ext cx="1356600" cy="364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Common Issues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572700"/>
            <a:ext cx="8520600" cy="43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Service not started (Windows):</a:t>
            </a:r>
            <a:br>
              <a:rPr lang="en"/>
            </a:br>
            <a:r>
              <a:rPr lang="en"/>
              <a:t>Set-Service -Name ssh-agent -StartupType Automatic -Status Running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This need to run as admin. If you have a managed machine, make a ticket with GSU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Permission Denied (MAC):</a:t>
            </a:r>
            <a:endParaRPr b="1" u="sng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Make sure these are in your ssh config:</a:t>
            </a:r>
            <a:br>
              <a:rPr lang="en"/>
            </a:br>
            <a:r>
              <a:rPr lang="en"/>
              <a:t>	Host *</a:t>
            </a:r>
            <a:br>
              <a:rPr lang="en"/>
            </a:br>
            <a:r>
              <a:rPr lang="en"/>
              <a:t>		</a:t>
            </a:r>
            <a:r>
              <a:rPr lang="en"/>
              <a:t>AddKeysToAgent yes</a:t>
            </a:r>
            <a:br>
              <a:rPr lang="en"/>
            </a:br>
            <a:r>
              <a:rPr lang="en"/>
              <a:t>		IgnoreUnknown UseKeychain</a:t>
            </a:r>
            <a:br>
              <a:rPr lang="en"/>
            </a:br>
            <a:r>
              <a:rPr lang="en"/>
              <a:t>		UseKeychain yes</a:t>
            </a:r>
            <a:br>
              <a:rPr lang="en"/>
            </a:br>
            <a:r>
              <a:rPr lang="en"/>
              <a:t>		ForwardAgent yes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81325" y="-53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here to help!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382975"/>
            <a:ext cx="8520600" cy="46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Hey! My name’s </a:t>
            </a:r>
            <a:r>
              <a:rPr lang="en" u="sng"/>
              <a:t>Dr. Bradley Baker</a:t>
            </a:r>
            <a:r>
              <a:rPr lang="en"/>
              <a:t>, and I’m a postdoc here at the lab!</a:t>
            </a:r>
            <a:br>
              <a:rPr lang="en"/>
            </a:br>
            <a:r>
              <a:rPr i="1" lang="en"/>
              <a:t>	BA: Philosophy/Math from NCF, MS: CS from UNM, PhD: CSE from GT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I do a lot of different things here at the lab!</a:t>
            </a:r>
            <a:br>
              <a:rPr lang="en"/>
            </a:br>
            <a:r>
              <a:rPr lang="en"/>
              <a:t>	</a:t>
            </a:r>
            <a:r>
              <a:rPr b="1" lang="en"/>
              <a:t>COINSTAC/BrainForge</a:t>
            </a:r>
            <a:r>
              <a:rPr lang="en"/>
              <a:t>  - Software Development and Distributed Learning</a:t>
            </a:r>
            <a:br>
              <a:rPr lang="en"/>
            </a:br>
            <a:r>
              <a:rPr lang="en"/>
              <a:t>	</a:t>
            </a:r>
            <a:r>
              <a:rPr b="1" lang="en"/>
              <a:t>Deep Learning </a:t>
            </a:r>
            <a:r>
              <a:rPr lang="en"/>
              <a:t>- Model introspection and learning theory, applications</a:t>
            </a:r>
            <a:br>
              <a:rPr lang="en"/>
            </a:br>
            <a:r>
              <a:rPr b="1" lang="en"/>
              <a:t>	Information Theory - </a:t>
            </a:r>
            <a:r>
              <a:rPr lang="en"/>
              <a:t>Application metrics to Neuroimaging analysis</a:t>
            </a:r>
            <a:br>
              <a:rPr lang="en"/>
            </a:br>
            <a:r>
              <a:rPr lang="en"/>
              <a:t>	</a:t>
            </a:r>
            <a:r>
              <a:rPr b="1" lang="en"/>
              <a:t>CADASIL/HD </a:t>
            </a:r>
            <a:r>
              <a:rPr lang="en"/>
              <a:t>- Studying Neurodegeneration with ICA/FNC/Many Models</a:t>
            </a:r>
            <a:br>
              <a:rPr lang="en"/>
            </a:br>
            <a:r>
              <a:rPr lang="en"/>
              <a:t>	</a:t>
            </a:r>
            <a:r>
              <a:rPr b="1" lang="en"/>
              <a:t>Mentor Students </a:t>
            </a:r>
            <a:r>
              <a:rPr lang="en"/>
              <a:t>- Mostly undergraduates and </a:t>
            </a:r>
            <a:r>
              <a:rPr lang="en"/>
              <a:t>masters</a:t>
            </a:r>
            <a:r>
              <a:rPr lang="en"/>
              <a:t> students</a:t>
            </a:r>
            <a:br>
              <a:rPr lang="en"/>
            </a:br>
            <a:r>
              <a:rPr lang="en"/>
              <a:t>	</a:t>
            </a:r>
            <a:r>
              <a:rPr b="1" lang="en"/>
              <a:t>Informal IT Liason/Cluster Management </a:t>
            </a:r>
            <a:r>
              <a:rPr lang="en"/>
              <a:t>- I help to manage our HPC system and work as a </a:t>
            </a:r>
            <a:r>
              <a:rPr lang="en"/>
              <a:t>liaison</a:t>
            </a:r>
            <a:r>
              <a:rPr lang="en"/>
              <a:t> between IT and our group to help </a:t>
            </a:r>
            <a:r>
              <a:rPr lang="en"/>
              <a:t>facilitate</a:t>
            </a:r>
            <a:r>
              <a:rPr lang="en"/>
              <a:t> our research.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/>
              <a:t>Some other interests:</a:t>
            </a:r>
            <a:br>
              <a:rPr lang="en"/>
            </a:br>
            <a:r>
              <a:rPr lang="en"/>
              <a:t>	I’m certified to sell culinary wild-foraged mushrooms!</a:t>
            </a:r>
            <a:br>
              <a:rPr lang="en"/>
            </a:br>
            <a:r>
              <a:rPr lang="en"/>
              <a:t>	I volunteer at a wildlife rescue on the weekends!</a:t>
            </a:r>
            <a:br>
              <a:rPr lang="en"/>
            </a:br>
            <a:r>
              <a:rPr lang="en"/>
              <a:t>	Philosophy/Ethics in Data Science and Research</a:t>
            </a:r>
            <a:br>
              <a:rPr lang="en"/>
            </a:br>
            <a:r>
              <a:rPr lang="en"/>
              <a:t>	Computational Ecology and other biological applications</a:t>
            </a:r>
            <a:br>
              <a:rPr lang="en"/>
            </a:br>
            <a:r>
              <a:rPr lang="en"/>
              <a:t>	Cyber Security (I watch every Defcon talk every year)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- No place like $HOME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your </a:t>
            </a:r>
            <a:r>
              <a:rPr b="1" lang="en"/>
              <a:t>$HOME</a:t>
            </a:r>
            <a:r>
              <a:rPr lang="en"/>
              <a:t> directory?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Where you land when you login by default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Limited storage space per user - don’t put too much in there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Instead use a directory in </a:t>
            </a:r>
            <a:r>
              <a:rPr b="1" lang="en"/>
              <a:t>/data/users#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- Your Users Directory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11700" y="572700"/>
            <a:ext cx="8520600" cy="4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 gets a personal directory under the </a:t>
            </a:r>
            <a:r>
              <a:rPr b="1" lang="en"/>
              <a:t>/data/users# </a:t>
            </a:r>
            <a:r>
              <a:rPr lang="en"/>
              <a:t>hierarchy. We recently redivided these directories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cd /data/users#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don’t have one - you can create one!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 the other directories and see how many users are there.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add your directory somewhere to keep the balance!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mkdir /data/users#/&lt;campusid&gt;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TIP: Avoid hardcoding this location by using environment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export MYDATA=/data/users#/&lt;campusid&gt;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- </a:t>
            </a:r>
            <a:r>
              <a:rPr lang="en"/>
              <a:t>Transferring</a:t>
            </a:r>
            <a:r>
              <a:rPr lang="en"/>
              <a:t> Data To/From the Cluster </a:t>
            </a:r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311700" y="572700"/>
            <a:ext cx="8520600" cy="43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GENERAL, </a:t>
            </a:r>
            <a:r>
              <a:rPr b="1" lang="en"/>
              <a:t>DON’T PULL DOWN FULL DATA SETS.</a:t>
            </a:r>
            <a:r>
              <a:rPr lang="en"/>
              <a:t> You will violate DUAs and storage agreements. If you want to pull single scans, check with your PI if it is ok to do so.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SIMILARLY, </a:t>
            </a:r>
            <a:r>
              <a:rPr b="1" lang="en"/>
              <a:t>DO NOT PUT DATA WITH PHI FROM YOUR MACHINE ONTO THE CLUSTER</a:t>
            </a:r>
            <a:r>
              <a:rPr lang="en"/>
              <a:t>. Talk to your PI about proper anonymization procedures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PRINCIPAL, FOLLOW HIPPA COMPLIANCE AND OTHER TRAINING. USE </a:t>
            </a:r>
            <a:r>
              <a:rPr b="1" lang="en"/>
              <a:t>COMMON SENSE SECURITY PRACTICES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follow </a:t>
            </a:r>
            <a:r>
              <a:rPr lang="en" u="sng">
                <a:solidFill>
                  <a:schemeClr val="hlink"/>
                </a:solidFill>
                <a:hlinkClick r:id="rId3"/>
              </a:rPr>
              <a:t>this guide</a:t>
            </a:r>
            <a:r>
              <a:rPr lang="en"/>
              <a:t> to upload data with GLOBUS. Use the online form  to place your data in /data/trends_public, then PROMPTLY MOVE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smaller amounts of files and folders, you can use SCP/SFTP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sftp arctrdgndev101</a:t>
            </a:r>
            <a:b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cd /data/users#/&lt;campusid&gt;</a:t>
            </a:r>
            <a:b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put local_filename.txt</a:t>
            </a:r>
            <a:b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get remote_filename.txt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- Where are data and applications?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11700" y="572700"/>
            <a:ext cx="4260300" cy="41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/trdapps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Neuromark Datasets: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/data/qneuromark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/data/neuromark2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sets from Collaborators: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/data/collaboration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4728375" y="695800"/>
            <a:ext cx="4260300" cy="41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directories and </a:t>
            </a:r>
            <a:r>
              <a:rPr lang="en"/>
              <a:t>other</a:t>
            </a:r>
            <a:r>
              <a:rPr lang="en"/>
              <a:t> related ones are highly managed, i.e. you will not have permission to put data there.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there is new data that will be put onto the cluster for your project, talk to your PI and they will help facilitate that process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Best Practices</a:t>
            </a:r>
            <a:endParaRPr/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311700" y="572700"/>
            <a:ext cx="8520600" cy="4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duplicating data sets that already exist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references to static copies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to your users directory, and reuse results when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</a:t>
            </a:r>
            <a:r>
              <a:rPr lang="en"/>
              <a:t>unneeded</a:t>
            </a:r>
            <a:r>
              <a:rPr lang="en"/>
              <a:t> or duplicate data/results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Compress folders you want to save for the future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tar: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https://www.geeksforgeeks.org/tar-command-linux-examples/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zip: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https://ioflood.com/blog/zip-linux-command/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GitHub to store code ( do not place data there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common sense 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not upload data with sensitive information (yours or others’)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permission before messing with things that you don’t own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Part 1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SLURM - the Basics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Notes about Github</a:t>
            </a:r>
            <a:endParaRPr/>
          </a:p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311700" y="572700"/>
            <a:ext cx="8520600" cy="41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 is an extremely useful tool for tracking changes in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basics of using Git</a:t>
            </a:r>
            <a:r>
              <a:rPr lang="en"/>
              <a:t> on the command 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-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git clone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-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git push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-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git pull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-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git add 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-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git commit -m “my commit message”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allows storing and tracking of projects which you can share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have a TReNDsCenter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Again use common sense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Avoid uploading large images and full data sets to github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 not upload sensitive information (passwords, filesystem locations etc)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Make sure to manage access to repositories to protect your IP (and TReNDs’)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Take some time to carefully manage permissions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Delete unused repositories to avoid clutter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extensive documentation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Walkthrough:</a:t>
            </a:r>
            <a:r>
              <a:rPr lang="en"/>
              <a:t> creating a github repository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SLURM?</a:t>
            </a:r>
            <a:endParaRPr/>
          </a:p>
        </p:txBody>
      </p:sp>
      <p:sp>
        <p:nvSpPr>
          <p:cNvPr id="233" name="Google Shape;233;p40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Basically - users submit “jobs” and SLURM decides which nodes to use</a:t>
            </a:r>
            <a:br>
              <a:rPr lang="en"/>
            </a:br>
            <a:r>
              <a:rPr lang="en"/>
              <a:t>and manages multiple users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use commands</a:t>
            </a:r>
            <a:br>
              <a:rPr lang="en"/>
            </a:br>
            <a:r>
              <a:rPr lang="en"/>
              <a:t>to monitor </a:t>
            </a:r>
            <a:br>
              <a:rPr lang="en"/>
            </a:br>
            <a:r>
              <a:rPr lang="en"/>
              <a:t>nodes and schedule</a:t>
            </a:r>
            <a:br>
              <a:rPr lang="en"/>
            </a:br>
            <a:r>
              <a:rPr lang="en"/>
              <a:t>jobs </a:t>
            </a:r>
            <a:endParaRPr/>
          </a:p>
        </p:txBody>
      </p:sp>
      <p:pic>
        <p:nvPicPr>
          <p:cNvPr id="234" name="Google Shape;2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800" y="1687750"/>
            <a:ext cx="5650199" cy="31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0"/>
          <p:cNvSpPr txBox="1"/>
          <p:nvPr/>
        </p:nvSpPr>
        <p:spPr>
          <a:xfrm>
            <a:off x="4707400" y="2377200"/>
            <a:ext cx="18735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Slurm lives here</a:t>
            </a:r>
            <a:endParaRPr sz="18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6" name="Google Shape;236;p40"/>
          <p:cNvSpPr/>
          <p:nvPr/>
        </p:nvSpPr>
        <p:spPr>
          <a:xfrm>
            <a:off x="3866750" y="2286000"/>
            <a:ext cx="4567200" cy="23685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Slurm Queues </a:t>
            </a:r>
            <a:endParaRPr/>
          </a:p>
        </p:txBody>
      </p:sp>
      <p:sp>
        <p:nvSpPr>
          <p:cNvPr id="242" name="Google Shape;242;p41"/>
          <p:cNvSpPr txBox="1"/>
          <p:nvPr>
            <p:ph idx="1" type="body"/>
          </p:nvPr>
        </p:nvSpPr>
        <p:spPr>
          <a:xfrm>
            <a:off x="311700" y="572700"/>
            <a:ext cx="8520600" cy="42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</a:rPr>
              <a:t>qTRD</a:t>
            </a:r>
            <a:r>
              <a:rPr lang="en" sz="2200"/>
              <a:t> - general purpose computing : CPUs only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  <a:highlight>
                  <a:schemeClr val="dk2"/>
                </a:highlight>
              </a:rPr>
              <a:t>qTRDGPU</a:t>
            </a:r>
            <a:r>
              <a:rPr lang="en" sz="2200">
                <a:highlight>
                  <a:schemeClr val="dk2"/>
                </a:highlight>
              </a:rPr>
              <a:t> - Hybrid Use + GPU computing: few GPUs per machine</a:t>
            </a:r>
            <a:endParaRPr sz="2200"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</a:rPr>
              <a:t>qTRDHM</a:t>
            </a:r>
            <a:r>
              <a:rPr lang="en" sz="2200"/>
              <a:t> - Many CPUs (32+) and High Memory: CPUs only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  <a:highlight>
                  <a:schemeClr val="dk2"/>
                </a:highlight>
              </a:rPr>
              <a:t>qTRDGPUH</a:t>
            </a:r>
            <a:r>
              <a:rPr lang="en" sz="2200">
                <a:highlight>
                  <a:schemeClr val="dk2"/>
                </a:highlight>
              </a:rPr>
              <a:t> - High priority GPU nodes (Max 8 GPUs per user)</a:t>
            </a:r>
            <a:endParaRPr sz="2200"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</a:rPr>
              <a:t>qTRDGPUM</a:t>
            </a:r>
            <a:r>
              <a:rPr lang="en" sz="2200"/>
              <a:t> - Medium priority GPU nodes (Max 16 GPUs per user)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chemeClr val="accent4"/>
                </a:solidFill>
                <a:highlight>
                  <a:schemeClr val="dk2"/>
                </a:highlight>
              </a:rPr>
              <a:t>qTRDGPUL</a:t>
            </a:r>
            <a:r>
              <a:rPr lang="en" sz="2200">
                <a:highlight>
                  <a:schemeClr val="dk2"/>
                </a:highlight>
              </a:rPr>
              <a:t> - Low priority GPU nodes (No limit)</a:t>
            </a:r>
            <a:endParaRPr i="1" sz="2200"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TReNDs Cluster? Why should I care?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572700"/>
            <a:ext cx="3854700" cy="4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set of computational resources with a shared file system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Submitted processes managed by </a:t>
            </a:r>
            <a:r>
              <a:rPr b="1" lang="en"/>
              <a:t>SLURM</a:t>
            </a:r>
            <a:r>
              <a:rPr lang="en"/>
              <a:t>, which allocates resources based on user request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with interactive sessions or BATCH scripting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375" y="572700"/>
            <a:ext cx="4836151" cy="26775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955225" y="3665200"/>
            <a:ext cx="24207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Neuroimaging analysis is complex! Don’t run it on your laptop!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5925" y="3798342"/>
            <a:ext cx="1456374" cy="97185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7694625" y="3250250"/>
            <a:ext cx="1282500" cy="1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0000"/>
                </a:solidFill>
                <a:latin typeface="Fira Sans"/>
                <a:ea typeface="Fira Sans"/>
                <a:cs typeface="Fira Sans"/>
                <a:sym typeface="Fira Sans"/>
              </a:rPr>
              <a:t>X</a:t>
            </a:r>
            <a:endParaRPr sz="9600">
              <a:solidFill>
                <a:srgbClr val="FF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 Jobs and Resources</a:t>
            </a:r>
            <a:endParaRPr/>
          </a:p>
        </p:txBody>
      </p:sp>
      <p:sp>
        <p:nvSpPr>
          <p:cNvPr id="248" name="Google Shape;248;p42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are three big commands for monitoring SLURM resources:</a:t>
            </a:r>
            <a:endParaRPr/>
          </a:p>
        </p:txBody>
      </p:sp>
      <p:sp>
        <p:nvSpPr>
          <p:cNvPr id="249" name="Google Shape;249;p42"/>
          <p:cNvSpPr txBox="1"/>
          <p:nvPr/>
        </p:nvSpPr>
        <p:spPr>
          <a:xfrm>
            <a:off x="454275" y="1040425"/>
            <a:ext cx="837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squeue</a:t>
            </a:r>
            <a:r>
              <a:rPr b="1" lang="en" sz="4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b="1" lang="en" sz="3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- </a:t>
            </a:r>
            <a:r>
              <a:rPr lang="en" sz="3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monitors jobs in the queues</a:t>
            </a:r>
            <a:endParaRPr sz="3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sinfo</a:t>
            </a:r>
            <a:r>
              <a:rPr b="1" lang="en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- </a:t>
            </a:r>
            <a:r>
              <a:rPr lang="en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what nodes are available</a:t>
            </a:r>
            <a:endParaRPr sz="3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sacct</a:t>
            </a:r>
            <a:r>
              <a:rPr b="1" lang="en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- </a:t>
            </a:r>
            <a:r>
              <a:rPr lang="en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monitor all jobs </a:t>
            </a:r>
            <a:endParaRPr sz="3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(even completed)</a:t>
            </a:r>
            <a:endParaRPr sz="3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- </a:t>
            </a:r>
            <a:r>
              <a:rPr lang="en"/>
              <a:t>Queuing</a:t>
            </a:r>
            <a:r>
              <a:rPr lang="en"/>
              <a:t>, Resources, and Preemption</a:t>
            </a:r>
            <a:endParaRPr/>
          </a:p>
        </p:txBody>
      </p:sp>
      <p:sp>
        <p:nvSpPr>
          <p:cNvPr id="255" name="Google Shape;255;p43"/>
          <p:cNvSpPr txBox="1"/>
          <p:nvPr>
            <p:ph idx="1" type="body"/>
          </p:nvPr>
        </p:nvSpPr>
        <p:spPr>
          <a:xfrm>
            <a:off x="311700" y="572700"/>
            <a:ext cx="8520600" cy="43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will tend to </a:t>
            </a:r>
            <a:r>
              <a:rPr b="1" lang="en"/>
              <a:t>prioritize new jobs</a:t>
            </a:r>
            <a:r>
              <a:rPr lang="en"/>
              <a:t> submitted from </a:t>
            </a:r>
            <a:r>
              <a:rPr b="1" lang="en"/>
              <a:t>multiple users</a:t>
            </a:r>
            <a:r>
              <a:rPr lang="en"/>
              <a:t>, over many old jobs from one user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The exception to this is if one user gets a ton of jobs allocated, and the jobs take a long time. 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Preemption and resource limits solve this issue</a:t>
            </a:r>
            <a:r>
              <a:rPr lang="en"/>
              <a:t> on the GPU nodes. </a:t>
            </a:r>
            <a:r>
              <a:rPr lang="en"/>
              <a:t>Users can only use so many resources with maximum priority. Even if they use more resources at lower priority, someone else can access those resources.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Preemption in theory suspends the job and it should restart when the resource is available again. </a:t>
            </a:r>
            <a:endParaRPr i="1"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can </a:t>
            </a:r>
            <a:r>
              <a:rPr lang="en"/>
              <a:t>explicitly</a:t>
            </a:r>
            <a:r>
              <a:rPr lang="en"/>
              <a:t> specify priority for other jobs too, but be wary of preemption.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Jobs - the SRUN command</a:t>
            </a:r>
            <a:endParaRPr/>
          </a:p>
        </p:txBody>
      </p:sp>
      <p:sp>
        <p:nvSpPr>
          <p:cNvPr id="261" name="Google Shape;261;p44"/>
          <p:cNvSpPr txBox="1"/>
          <p:nvPr>
            <p:ph idx="1" type="body"/>
          </p:nvPr>
        </p:nvSpPr>
        <p:spPr>
          <a:xfrm>
            <a:off x="311700" y="572700"/>
            <a:ext cx="8520600" cy="42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5"/>
                </a:solidFill>
                <a:highlight>
                  <a:srgbClr val="000000"/>
                </a:highlight>
              </a:rPr>
              <a:t>s</a:t>
            </a:r>
            <a:r>
              <a:rPr b="1" lang="en" sz="3200">
                <a:solidFill>
                  <a:schemeClr val="accent5"/>
                </a:solidFill>
                <a:highlight>
                  <a:srgbClr val="000000"/>
                </a:highlight>
              </a:rPr>
              <a:t>run</a:t>
            </a:r>
            <a:r>
              <a:rPr b="1" lang="en" sz="3200"/>
              <a:t> -</a:t>
            </a:r>
            <a:r>
              <a:rPr lang="en" sz="3200"/>
              <a:t> open up an interactive terminal on a cluster node</a:t>
            </a:r>
            <a:r>
              <a:rPr b="1" lang="en" sz="3200"/>
              <a:t> </a:t>
            </a:r>
            <a:endParaRPr b="1"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/>
              <a:t>Hands on examples: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83">
                <a:solidFill>
                  <a:schemeClr val="accent5"/>
                </a:solidFill>
                <a:highlight>
                  <a:srgbClr val="000000"/>
                </a:highlight>
              </a:rPr>
              <a:t>srun -p qTRD -A trends53c17 -c 4 --nodes=1 --ntasks-per-node=1 --mem=4G --time=1:00:00 --pty -J myInteractiveJob /bin/bash</a:t>
            </a:r>
            <a:endParaRPr sz="1883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83">
                <a:solidFill>
                  <a:schemeClr val="accent5"/>
                </a:solidFill>
                <a:highlight>
                  <a:srgbClr val="000000"/>
                </a:highlight>
              </a:rPr>
              <a:t>srun -p qTRDGPU -A trends53c17 -c 4 --gres=gpu:2 --nodes=1 --ntasks-per-node=1 --mem=4G --time=1:00:00 --pty -J myInteractiveJob /bin/bash</a:t>
            </a:r>
            <a:endParaRPr sz="1883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Jobs - Requesting Resources</a:t>
            </a:r>
            <a:endParaRPr/>
          </a:p>
        </p:txBody>
      </p:sp>
      <p:sp>
        <p:nvSpPr>
          <p:cNvPr id="267" name="Google Shape;267;p45"/>
          <p:cNvSpPr txBox="1"/>
          <p:nvPr>
            <p:ph idx="1" type="body"/>
          </p:nvPr>
        </p:nvSpPr>
        <p:spPr>
          <a:xfrm>
            <a:off x="311700" y="339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break apart those last two commands: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5"/>
          <p:cNvSpPr txBox="1"/>
          <p:nvPr/>
        </p:nvSpPr>
        <p:spPr>
          <a:xfrm>
            <a:off x="381025" y="739325"/>
            <a:ext cx="3000000" cy="4365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srun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-p qTRD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-A trends53c17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-c 4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--nodes=1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--ntasks-per-node=1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--mem=32G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--time=1:00:00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--pty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-J myInteractiveJob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/bin/bash</a:t>
            </a:r>
            <a:endParaRPr sz="700">
              <a:solidFill>
                <a:schemeClr val="accent5"/>
              </a:solidFill>
            </a:endParaRPr>
          </a:p>
        </p:txBody>
      </p:sp>
      <p:sp>
        <p:nvSpPr>
          <p:cNvPr id="269" name="Google Shape;269;p45"/>
          <p:cNvSpPr txBox="1"/>
          <p:nvPr/>
        </p:nvSpPr>
        <p:spPr>
          <a:xfrm>
            <a:off x="5256225" y="739325"/>
            <a:ext cx="3000000" cy="4365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srun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-p qTRDGPU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-A trends53c17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--gres=gpu:1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-c 4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--nodes=1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--ntasks-per-node=1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--mem=32G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--time=1:00:00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--pty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-J myInteractiveJob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/bin/bash</a:t>
            </a:r>
            <a:endParaRPr sz="700">
              <a:solidFill>
                <a:schemeClr val="accent5"/>
              </a:solidFill>
            </a:endParaRPr>
          </a:p>
        </p:txBody>
      </p:sp>
      <p:sp>
        <p:nvSpPr>
          <p:cNvPr id="270" name="Google Shape;270;p45"/>
          <p:cNvSpPr txBox="1"/>
          <p:nvPr/>
        </p:nvSpPr>
        <p:spPr>
          <a:xfrm>
            <a:off x="3381025" y="739325"/>
            <a:ext cx="1875300" cy="436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Interactive Job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The queue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The cluster account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# of GPU resources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# of CPUs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# of Nodes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# of Tasks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Amount of RAM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Timeout for Job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Run a terminal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Job Name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Command to run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Requesting Resources - What can I request?</a:t>
            </a:r>
            <a:endParaRPr/>
          </a:p>
        </p:txBody>
      </p:sp>
      <p:sp>
        <p:nvSpPr>
          <p:cNvPr id="276" name="Google Shape;276;p46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has a TON of options for requesting resources. You can research more in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documentation</a:t>
            </a:r>
            <a:r>
              <a:rPr lang="en"/>
              <a:t>. These are the most common to use for SRUN: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6"/>
          <p:cNvSpPr txBox="1"/>
          <p:nvPr/>
        </p:nvSpPr>
        <p:spPr>
          <a:xfrm>
            <a:off x="648550" y="1370400"/>
            <a:ext cx="3388500" cy="363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-p, </a:t>
            </a: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--partition</a:t>
            </a: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-A, </a:t>
            </a: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--account</a:t>
            </a: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--gres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-c, --cpus-per-task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-n, --nodes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-N, --ntasks-per-node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--mem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-t, --time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--pty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-J, </a:t>
            </a: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--job-name</a:t>
            </a:r>
            <a:endParaRPr sz="700">
              <a:solidFill>
                <a:schemeClr val="accent5"/>
              </a:solidFill>
            </a:endParaRPr>
          </a:p>
        </p:txBody>
      </p:sp>
      <p:sp>
        <p:nvSpPr>
          <p:cNvPr id="278" name="Google Shape;278;p46"/>
          <p:cNvSpPr txBox="1"/>
          <p:nvPr/>
        </p:nvSpPr>
        <p:spPr>
          <a:xfrm>
            <a:off x="4037050" y="1370400"/>
            <a:ext cx="3388500" cy="3638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queue to use e.g. qTRD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account you have on elpis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GPU resources to request.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CPU resources to request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</a:t>
            </a: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number</a:t>
            </a: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of nodes to request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number of tasks on each node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amount of RAM to request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time to run the job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Treat the job as a terminal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Give the job a name</a:t>
            </a:r>
            <a:endParaRPr sz="700"/>
          </a:p>
        </p:txBody>
      </p:sp>
      <p:sp>
        <p:nvSpPr>
          <p:cNvPr id="279" name="Google Shape;279;p46"/>
          <p:cNvSpPr/>
          <p:nvPr/>
        </p:nvSpPr>
        <p:spPr>
          <a:xfrm>
            <a:off x="6254875" y="1940400"/>
            <a:ext cx="2811300" cy="909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Note: you can request specific GPU types with the following:</a:t>
            </a:r>
            <a:endParaRPr sz="12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--gres=gpu:RTX:1, --gres=gpu:V100:1, --gres=gpu:A100:1, --gres=gpu:A40:1</a:t>
            </a:r>
            <a:endParaRPr sz="12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resources should I request?</a:t>
            </a:r>
            <a:endParaRPr/>
          </a:p>
        </p:txBody>
      </p:sp>
      <p:sp>
        <p:nvSpPr>
          <p:cNvPr id="285" name="Google Shape;285;p47"/>
          <p:cNvSpPr txBox="1"/>
          <p:nvPr>
            <p:ph idx="1" type="body"/>
          </p:nvPr>
        </p:nvSpPr>
        <p:spPr>
          <a:xfrm>
            <a:off x="311700" y="572700"/>
            <a:ext cx="8520600" cy="4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Configurations that don’t exist will result in errors: e.g. requesting GPU re</a:t>
            </a: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s</a:t>
            </a: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ources on qTRD. 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general, request the </a:t>
            </a:r>
            <a:r>
              <a:rPr b="1" lang="en"/>
              <a:t>minimum resources</a:t>
            </a:r>
            <a:r>
              <a:rPr lang="en"/>
              <a:t> needed for a job.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Try to guess your needed runtime, and don’t leave sessions idle without using them. 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rules of thumb: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 up the resources you request so that resources will not be idle.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example: qTRD Machines have 768 GB of RAM, and 32 CPUs. </a:t>
            </a:r>
            <a:r>
              <a:rPr lang="en"/>
              <a:t>Therefore, try not to go above </a:t>
            </a:r>
            <a:r>
              <a:rPr b="1" lang="en"/>
              <a:t>768/32=24 GB</a:t>
            </a:r>
            <a:r>
              <a:rPr lang="en"/>
              <a:t> of RAM per CPU. Otherwise, there will be idle CPUs with no RAM remaining, or idle RAM with no CPUs available.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u="sng"/>
              <a:t>Especially important for GPU nodes!!!!</a:t>
            </a:r>
            <a:endParaRPr b="1"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example: qTRDGPU machines have 512 GB of RAM and 64 GPUs, but only </a:t>
            </a:r>
            <a:r>
              <a:rPr b="1" lang="en"/>
              <a:t>ONE GPU PER MACHINE</a:t>
            </a:r>
            <a:r>
              <a:rPr lang="en"/>
              <a:t>. Try not to go above 6-7 GB of ram per CPU, and think about how many CPUs you really need for GPU jobs </a:t>
            </a:r>
            <a:r>
              <a:rPr i="1" lang="en"/>
              <a:t>(usually no more than 4-8)</a:t>
            </a:r>
            <a:r>
              <a:rPr lang="en"/>
              <a:t>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Leave some resources available for use with GPUs!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Resource Request Suggestion Table</a:t>
            </a:r>
            <a:endParaRPr/>
          </a:p>
        </p:txBody>
      </p:sp>
      <p:sp>
        <p:nvSpPr>
          <p:cNvPr id="291" name="Google Shape;291;p48"/>
          <p:cNvSpPr txBox="1"/>
          <p:nvPr>
            <p:ph idx="1" type="body"/>
          </p:nvPr>
        </p:nvSpPr>
        <p:spPr>
          <a:xfrm>
            <a:off x="290900" y="364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an idea of how to USE resources fairly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2" name="Google Shape;292;p48"/>
          <p:cNvGraphicFramePr/>
          <p:nvPr/>
        </p:nvGraphicFramePr>
        <p:xfrm>
          <a:off x="311700" y="72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{A7B92D89-8119-4E04-9C3C-6384D46EAD3C}</a:tableStyleId>
              </a:tblPr>
              <a:tblGrid>
                <a:gridCol w="1150150"/>
                <a:gridCol w="1150150"/>
                <a:gridCol w="991825"/>
                <a:gridCol w="1070975"/>
                <a:gridCol w="1070975"/>
                <a:gridCol w="1070975"/>
                <a:gridCol w="1070975"/>
                <a:gridCol w="1070975"/>
              </a:tblGrid>
              <a:tr h="87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queue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GPU Type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RAM per machine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# CPUs per machine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# GPUs per machine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Recommended MAX RAM per CPU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Recommend Max CPU-Only Usage on Hybrid Nodes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Recommend MAX resources per GPU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42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768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24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42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qTRDHM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1500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96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~15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2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qTRDGPU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RTX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512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 GB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Leave 8 CPUs and 128GB free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 CPUs, ~128 GB RAM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42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qTRDGPU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A40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512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128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 GB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Leave 16 CPUs and 256 GB RAM free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4-8 CPUs, ~128 GB RAM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qTRDGPUL/M/H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V100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512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DO NOT RUN CPU ONLY JOBS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 CPUs, ~128 GB per GPU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64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qTRDGPUL/M/H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A100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1000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192(-256)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DO NOT RUN CPU ONLY JOBS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24 CP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Us, ~128 GB per GPU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Jobs - Using Modules and TReNDs Apps</a:t>
            </a:r>
            <a:endParaRPr/>
          </a:p>
        </p:txBody>
      </p:sp>
      <p:sp>
        <p:nvSpPr>
          <p:cNvPr id="298" name="Google Shape;298;p49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full </a:t>
            </a:r>
            <a:r>
              <a:rPr lang="en" u="sng">
                <a:solidFill>
                  <a:schemeClr val="hlink"/>
                </a:solidFill>
                <a:hlinkClick r:id="rId3"/>
              </a:rPr>
              <a:t>list of software</a:t>
            </a:r>
            <a:r>
              <a:rPr lang="en"/>
              <a:t> use: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module avail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load a particular module: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module load matlab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unload a module: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module unload matlab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299" name="Google Shape;299;p49"/>
          <p:cNvSpPr txBox="1"/>
          <p:nvPr>
            <p:ph idx="1" type="body"/>
          </p:nvPr>
        </p:nvSpPr>
        <p:spPr>
          <a:xfrm>
            <a:off x="4007600" y="572700"/>
            <a:ext cx="502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software is available in /trdapps. You can access it by adding it to your PATH.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E.g. for linux binarie</a:t>
            </a:r>
            <a:r>
              <a:rPr lang="en"/>
              <a:t>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	</a:t>
            </a:r>
            <a:r>
              <a:rPr lang="en" sz="1100">
                <a:solidFill>
                  <a:schemeClr val="accent5"/>
                </a:solidFill>
                <a:highlight>
                  <a:srgbClr val="000000"/>
                </a:highlight>
              </a:rPr>
              <a:t>export PATH=$PATH:/trdapps/linux-x86_64/bin/</a:t>
            </a:r>
            <a:endParaRPr sz="11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 for MATLAB toolboxes: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accent5"/>
                </a:solidFill>
                <a:highlight>
                  <a:srgbClr val="000000"/>
                </a:highlight>
              </a:rPr>
              <a:t>&gt;&gt; addpath(genpath(‘/trdapps/linux-x86_64/matlab/toolboxes/GroupICATv4.0c/’));</a:t>
            </a:r>
            <a:endParaRPr sz="1000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300" name="Google Shape;300;p49"/>
          <p:cNvSpPr txBox="1"/>
          <p:nvPr/>
        </p:nvSpPr>
        <p:spPr>
          <a:xfrm>
            <a:off x="3930550" y="4059775"/>
            <a:ext cx="4580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27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source /usr/share/lmod/lmod/init/bash</a:t>
            </a:r>
            <a:br>
              <a:rPr lang="en" sz="1027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027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module use /application/ubuntumodules/localmodules</a:t>
            </a:r>
            <a:endParaRPr sz="1027">
              <a:solidFill>
                <a:schemeClr val="accent5"/>
              </a:solidFill>
              <a:highlight>
                <a:srgbClr val="000000"/>
              </a:highlight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Jobs - Hands on Examples </a:t>
            </a:r>
            <a:endParaRPr/>
          </a:p>
        </p:txBody>
      </p:sp>
      <p:sp>
        <p:nvSpPr>
          <p:cNvPr id="306" name="Google Shape;306;p50"/>
          <p:cNvSpPr txBox="1"/>
          <p:nvPr>
            <p:ph idx="1" type="body"/>
          </p:nvPr>
        </p:nvSpPr>
        <p:spPr>
          <a:xfrm>
            <a:off x="311700" y="572700"/>
            <a:ext cx="4260300" cy="44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MATLAB - Accessing GIFT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0: Add the following to your .bashrc</a:t>
            </a:r>
            <a:endParaRPr b="1"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27">
                <a:solidFill>
                  <a:schemeClr val="accent5"/>
                </a:solidFill>
                <a:highlight>
                  <a:srgbClr val="000000"/>
                </a:highlight>
              </a:rPr>
              <a:t>source /usr/share/lmod/lmod/init/bash</a:t>
            </a:r>
            <a:br>
              <a:rPr lang="en" sz="1327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 sz="1327">
                <a:solidFill>
                  <a:schemeClr val="accent5"/>
                </a:solidFill>
                <a:highlight>
                  <a:srgbClr val="000000"/>
                </a:highlight>
              </a:rPr>
              <a:t>module use /application/ubuntumodules/localmodules</a:t>
            </a:r>
            <a:endParaRPr b="1"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1: Start the interactive job</a:t>
            </a:r>
            <a:endParaRPr b="1"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srun -p qTRD -A trends53c17 -c 1 --nodes=1 --ntasks-per-node=1 --mem=4G --time=1:00:00 --pty -J matlab /bin/bash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2: Load MATLAB, and open the MATLAB Command Line</a:t>
            </a:r>
            <a:endParaRPr b="1"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module load matlab</a:t>
            </a:r>
            <a:b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	matlab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3: Add GIFT to path</a:t>
            </a:r>
            <a:endParaRPr b="1"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&gt;&gt;addpath(genpath('/trdapps/linux-x86_64/matlab/toolboxes/GroupICATv4.0c'));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4+: Use GIFT Scripts in the Command Line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20">
                <a:solidFill>
                  <a:schemeClr val="accent5"/>
                </a:solidFill>
                <a:highlight>
                  <a:srgbClr val="000000"/>
                </a:highlight>
              </a:rPr>
              <a:t>&gt;&gt;help icatb_loadData</a:t>
            </a:r>
            <a:endParaRPr sz="1120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307" name="Google Shape;307;p50"/>
          <p:cNvSpPr txBox="1"/>
          <p:nvPr>
            <p:ph idx="1" type="body"/>
          </p:nvPr>
        </p:nvSpPr>
        <p:spPr>
          <a:xfrm>
            <a:off x="4572000" y="572700"/>
            <a:ext cx="4260300" cy="4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Command Line + NVTOP GPU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Step 0:</a:t>
            </a:r>
            <a:r>
              <a:rPr lang="en" sz="1000"/>
              <a:t> do step 0 from the MATLAB example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Step 1: </a:t>
            </a:r>
            <a:r>
              <a:rPr lang="en" sz="1000"/>
              <a:t>Start the interactive job</a:t>
            </a:r>
            <a:r>
              <a:rPr lang="en" sz="1000"/>
              <a:t> </a:t>
            </a:r>
            <a:endParaRPr sz="10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srun -p qTRDGPU -A trends53c17 -c 1 --nodes=1 --ntasks-per-node=1 --mem=1G --gres=gpu:1 --time=1:00:00 --pty -J python /bin/bas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2: </a:t>
            </a:r>
            <a:r>
              <a:rPr lang="en" sz="1200"/>
              <a:t>Load the python module</a:t>
            </a:r>
            <a:endParaRPr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module load python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3: </a:t>
            </a:r>
            <a:r>
              <a:rPr lang="en" sz="1200"/>
              <a:t>Open the python command line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python3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4: </a:t>
            </a:r>
            <a:r>
              <a:rPr lang="en" sz="1200"/>
              <a:t>exit and run nvtop and nvidia-smi to check the GPU usage (none)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highlight>
                  <a:srgbClr val="000000"/>
                </a:highlight>
              </a:rPr>
              <a:t>	</a:t>
            </a: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/trdapps/linux-x86_64/bin/nvtop</a:t>
            </a:r>
            <a:b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	nvidia-smi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Jobs - Best Practices</a:t>
            </a:r>
            <a:endParaRPr/>
          </a:p>
        </p:txBody>
      </p:sp>
      <p:sp>
        <p:nvSpPr>
          <p:cNvPr id="313" name="Google Shape;313;p51"/>
          <p:cNvSpPr txBox="1"/>
          <p:nvPr>
            <p:ph idx="1" type="body"/>
          </p:nvPr>
        </p:nvSpPr>
        <p:spPr>
          <a:xfrm>
            <a:off x="311700" y="572700"/>
            <a:ext cx="8520600" cy="41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leave interactive jobs running! Set reasonable time-limits and exit your jobs when finished.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In general interactive jobs are useful for debugging code and running small examples, but they are often inefficient for large analyses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Interactive jobs are also useful for moving around data in your folders </a:t>
            </a:r>
            <a:br>
              <a:rPr lang="en"/>
            </a:br>
            <a:r>
              <a:rPr lang="en"/>
              <a:t>(DO NOT USE THE LOGIN NODE TO MOVE OR LIST LARGE DIRECTORIES)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Experiment with different available modules! </a:t>
            </a:r>
            <a:b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</a:b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	We have R, GCC, AFNI, ANTS, various other tools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Available Resources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actually have more than this now!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0479"/>
            <a:ext cx="9143999" cy="2702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~Break: Linux Tips Part 2~</a:t>
            </a:r>
            <a:endParaRPr/>
          </a:p>
        </p:txBody>
      </p:sp>
      <p:sp>
        <p:nvSpPr>
          <p:cNvPr id="319" name="Google Shape;319;p52"/>
          <p:cNvSpPr txBox="1"/>
          <p:nvPr>
            <p:ph idx="1" type="body"/>
          </p:nvPr>
        </p:nvSpPr>
        <p:spPr>
          <a:xfrm>
            <a:off x="311700" y="572700"/>
            <a:ext cx="8520600" cy="43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.bashrc and .bash-profile?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Basically, they contain commands which run on startup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Environment Variables and the PATH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 variables are available to all processes within a terminal.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</a:t>
            </a:r>
            <a:r>
              <a:rPr b="1" lang="en"/>
              <a:t>PATH</a:t>
            </a:r>
            <a:r>
              <a:rPr lang="en"/>
              <a:t> defines the locations where your terminal looks for executables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</a:t>
            </a:r>
            <a:r>
              <a:rPr b="1" lang="en"/>
              <a:t>.bashrc</a:t>
            </a:r>
            <a:r>
              <a:rPr lang="en"/>
              <a:t> to export environment variables which you use frequently, such as the location of your directory, and to permanently modify your PATH if needed!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add this to your .bashrc: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export MYDIR=/data/users#/campusid</a:t>
            </a:r>
            <a:r>
              <a:rPr lang="en"/>
              <a:t> (for example using nano or vim)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run 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$ source ~/.bashrc</a:t>
            </a:r>
            <a:r>
              <a:rPr lang="en"/>
              <a:t> (this just reloads the .bashrc file)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try the command 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$ 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cd $MYDIR 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~Break: Linux Tips Part 2~</a:t>
            </a:r>
            <a:endParaRPr/>
          </a:p>
        </p:txBody>
      </p:sp>
      <p:sp>
        <p:nvSpPr>
          <p:cNvPr id="325" name="Google Shape;325;p53"/>
          <p:cNvSpPr txBox="1"/>
          <p:nvPr>
            <p:ph idx="1" type="body"/>
          </p:nvPr>
        </p:nvSpPr>
        <p:spPr>
          <a:xfrm>
            <a:off x="311700" y="572700"/>
            <a:ext cx="8520600" cy="43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add useful shortcut commands to your .bashrc called </a:t>
            </a:r>
            <a:r>
              <a:rPr b="1" lang="en"/>
              <a:t>aliases.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example, try adding this to your .bashrc: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alias go2data=”cd /data/users#/campusid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</a:t>
            </a:r>
            <a:r>
              <a:rPr i="1" lang="en"/>
              <a:t>language </a:t>
            </a:r>
            <a:r>
              <a:rPr lang="en"/>
              <a:t>of the .bashrc and of the following section on SBATCH is </a:t>
            </a:r>
            <a:r>
              <a:rPr b="1" lang="en"/>
              <a:t>BASH</a:t>
            </a:r>
            <a:r>
              <a:rPr lang="en"/>
              <a:t>, a shell language. There are a ton of resources on learning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basics of BASH. </a:t>
            </a:r>
            <a:r>
              <a:rPr lang="en"/>
              <a:t> Here are some quick tips that will be useful later: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# Comments use the the Hashtag symbol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# Save a string into the variable myvar	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myvar=”some string”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# Access a variable by preceding it with $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echo $myvar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# Save the output of a command in a variable by using asterisks 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myvar2=`echo $myvar`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# Access input arguments by using $1, $2, $3, etc.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echo $1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 Break: Python Tips ~</a:t>
            </a:r>
            <a:endParaRPr/>
          </a:p>
        </p:txBody>
      </p:sp>
      <p:sp>
        <p:nvSpPr>
          <p:cNvPr id="331" name="Google Shape;331;p54"/>
          <p:cNvSpPr txBox="1"/>
          <p:nvPr>
            <p:ph idx="1" type="body"/>
          </p:nvPr>
        </p:nvSpPr>
        <p:spPr>
          <a:xfrm>
            <a:off x="311700" y="572700"/>
            <a:ext cx="8520600" cy="43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use of Python on the cluster, there are a few ways you can install packages. The easiest way to do it is to create your own miniconda3 installation: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mkdir -p /data/users#/&lt;campusid&gt;/bin/miniconda3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cd /data/users#/&lt;campusid&gt;/bin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wget </a:t>
            </a:r>
            <a:r>
              <a:rPr lang="en" u="sng">
                <a:solidFill>
                  <a:schemeClr val="hlink"/>
                </a:solidFill>
                <a:highlight>
                  <a:srgbClr val="000000"/>
                </a:highlight>
                <a:hlinkClick r:id="rId3"/>
              </a:rPr>
              <a:t>https://repo.anaconda.com/miniconda/Miniconda3-latest-Linux-x86_64.sh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-O miniconda_install.sh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bash miniconda_install.sh -b -u -p /data/users#/&lt;campusid&gt;/bin/miniconda3 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>
                <a:solidFill>
                  <a:schemeClr val="accent5"/>
                </a:solidFill>
              </a:rPr>
              <a:t>&lt;follow the instructions on the command line…&gt;</a:t>
            </a:r>
            <a:endParaRPr b="1">
              <a:solidFill>
                <a:schemeClr val="accent5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Make sure you point the installation to the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/data/users#/bin/miniconda3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Then, restart your terminal and you can use a full conda environment with full installation capabilities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- BATCH Processing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Getting Started</a:t>
            </a:r>
            <a:endParaRPr/>
          </a:p>
        </p:txBody>
      </p:sp>
      <p:sp>
        <p:nvSpPr>
          <p:cNvPr id="342" name="Google Shape;342;p56"/>
          <p:cNvSpPr txBox="1"/>
          <p:nvPr>
            <p:ph idx="1" type="body"/>
          </p:nvPr>
        </p:nvSpPr>
        <p:spPr>
          <a:xfrm>
            <a:off x="311700" y="572700"/>
            <a:ext cx="4260300" cy="43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SBATCH jobs allow you to submit a process to run, and then walk away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run a SBATCH job, you will create a script to run, and then use the sbatch command.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Unlike with SRUN, you can specify all of the </a:t>
            </a:r>
            <a:r>
              <a:rPr lang="en"/>
              <a:t>options</a:t>
            </a:r>
            <a:r>
              <a:rPr lang="en"/>
              <a:t> in a header within that 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Let’s create a script called JobSubmit.sh with the information on the right, and run it using the following command: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sbatch JobSubmit.sh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343" name="Google Shape;343;p56"/>
          <p:cNvSpPr txBox="1"/>
          <p:nvPr/>
        </p:nvSpPr>
        <p:spPr>
          <a:xfrm>
            <a:off x="5428488" y="233200"/>
            <a:ext cx="27441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Example Script 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4" name="Google Shape;344;p56"/>
          <p:cNvSpPr txBox="1"/>
          <p:nvPr>
            <p:ph idx="1" type="body"/>
          </p:nvPr>
        </p:nvSpPr>
        <p:spPr>
          <a:xfrm>
            <a:off x="4553100" y="662650"/>
            <a:ext cx="4260300" cy="426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--mem=10G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--mail-type=ALL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--mail-user=&lt;your email&gt;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print some message to the log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“hello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sbatch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world!”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it can be helpful for debugging to get the node name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$HOSTNAME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&gt;&amp;2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Understanding the Header</a:t>
            </a:r>
            <a:endParaRPr/>
          </a:p>
        </p:txBody>
      </p:sp>
      <p:sp>
        <p:nvSpPr>
          <p:cNvPr id="350" name="Google Shape;350;p57"/>
          <p:cNvSpPr txBox="1"/>
          <p:nvPr>
            <p:ph idx="1" type="body"/>
          </p:nvPr>
        </p:nvSpPr>
        <p:spPr>
          <a:xfrm>
            <a:off x="311700" y="572700"/>
            <a:ext cx="4260300" cy="43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header in a SBATCH script defines the resources you want to request for that job! Just like we did before with SRUN. Plus, we have some additional options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options define the location of error and output logs for your job!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options define where SLURM will send E-Mail notifications when jobs complete!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Just leave the </a:t>
            </a:r>
            <a:r>
              <a:rPr lang="en"/>
              <a:t>--oversubscribe option. Check the SLURM docs for more details.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%A value places the job ID in the log name.</a:t>
            </a:r>
            <a:endParaRPr/>
          </a:p>
        </p:txBody>
      </p:sp>
      <p:sp>
        <p:nvSpPr>
          <p:cNvPr id="351" name="Google Shape;351;p57"/>
          <p:cNvSpPr txBox="1"/>
          <p:nvPr>
            <p:ph idx="1" type="body"/>
          </p:nvPr>
        </p:nvSpPr>
        <p:spPr>
          <a:xfrm>
            <a:off x="4553100" y="662650"/>
            <a:ext cx="4260300" cy="426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--mem=10G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--mail-type=ALL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--mail-user=&lt;your email&gt;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print some message to the log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“hello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sbatch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world!”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it can be helpful for debugging to get the node name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$HOSTNAME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&gt;&amp;2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352" name="Google Shape;352;p57"/>
          <p:cNvCxnSpPr/>
          <p:nvPr/>
        </p:nvCxnSpPr>
        <p:spPr>
          <a:xfrm flipH="1" rot="10800000">
            <a:off x="4293025" y="1815500"/>
            <a:ext cx="258000" cy="9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3" name="Google Shape;353;p57"/>
          <p:cNvSpPr/>
          <p:nvPr/>
        </p:nvSpPr>
        <p:spPr>
          <a:xfrm>
            <a:off x="4551025" y="1783025"/>
            <a:ext cx="2119500" cy="320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54" name="Google Shape;354;p57"/>
          <p:cNvSpPr/>
          <p:nvPr/>
        </p:nvSpPr>
        <p:spPr>
          <a:xfrm>
            <a:off x="4551125" y="2319425"/>
            <a:ext cx="2760600" cy="320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355" name="Google Shape;355;p57"/>
          <p:cNvCxnSpPr/>
          <p:nvPr/>
        </p:nvCxnSpPr>
        <p:spPr>
          <a:xfrm flipH="1" rot="10800000">
            <a:off x="4205575" y="2427575"/>
            <a:ext cx="345600" cy="10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Monitoring and Control</a:t>
            </a:r>
            <a:endParaRPr/>
          </a:p>
        </p:txBody>
      </p:sp>
      <p:sp>
        <p:nvSpPr>
          <p:cNvPr id="361" name="Google Shape;361;p58"/>
          <p:cNvSpPr txBox="1"/>
          <p:nvPr>
            <p:ph idx="1" type="body"/>
          </p:nvPr>
        </p:nvSpPr>
        <p:spPr>
          <a:xfrm>
            <a:off x="311700" y="572700"/>
            <a:ext cx="8520600" cy="42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use the </a:t>
            </a:r>
            <a:r>
              <a:rPr b="1" lang="en"/>
              <a:t>squeue</a:t>
            </a:r>
            <a:r>
              <a:rPr lang="en"/>
              <a:t> command to monitor your jobs </a:t>
            </a:r>
            <a:r>
              <a:rPr lang="en"/>
              <a:t>only: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squeue -u &lt;campusid&gt;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 the jobs in a particular queue: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squeue -p qTRDGPU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also cancel your submitted jobs using </a:t>
            </a:r>
            <a:r>
              <a:rPr b="1" lang="en"/>
              <a:t>scancel</a:t>
            </a:r>
            <a:r>
              <a:rPr lang="en"/>
              <a:t>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scancel &lt;jobid&gt;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 all of your jobs in the queue: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scancel -u &lt;campusid&gt;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</a:t>
            </a:r>
            <a:br>
              <a:rPr lang="en"/>
            </a:br>
            <a:r>
              <a:rPr lang="en"/>
              <a:t>Or all of your jobs on a particular queue: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scancel -u &lt;campusid&gt; -p qTRDGPU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Check the SLURM documentation for more flags for these commands!</a:t>
            </a:r>
            <a:endParaRPr b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Logging Tips</a:t>
            </a:r>
            <a:endParaRPr/>
          </a:p>
        </p:txBody>
      </p:sp>
      <p:sp>
        <p:nvSpPr>
          <p:cNvPr id="367" name="Google Shape;367;p59"/>
          <p:cNvSpPr txBox="1"/>
          <p:nvPr>
            <p:ph idx="1" type="body"/>
          </p:nvPr>
        </p:nvSpPr>
        <p:spPr>
          <a:xfrm>
            <a:off x="311700" y="572700"/>
            <a:ext cx="8520600" cy="4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the options we had available for SRUN are also available for SBATCH, and they can also be specified when you call SBATCH on the command-line, rather than in the header.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can be useful, for example, if you want to create logs dynamically as you submit your sc</a:t>
            </a:r>
            <a:r>
              <a:rPr lang="en"/>
              <a:t>r</a:t>
            </a:r>
            <a:r>
              <a:rPr lang="en"/>
              <a:t>ipt multiple times: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sbatch -e err_myjob1_%A.err -o out_myjob1_%A.out JobSubmit.sh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sbatch -e err_myjob2_%A.err -o out_myjob2_%A.out JobSubmit.sh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imagine how this can be useful for submitting multiple jobs with different configurations!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can also specify for jobs to exist in a folder, but if that folder doesn’t exist the job will error out quietly! This is a common bug!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Array Jobs</a:t>
            </a:r>
            <a:endParaRPr/>
          </a:p>
        </p:txBody>
      </p:sp>
      <p:sp>
        <p:nvSpPr>
          <p:cNvPr id="373" name="Google Shape;373;p60"/>
          <p:cNvSpPr txBox="1"/>
          <p:nvPr>
            <p:ph idx="1" type="body"/>
          </p:nvPr>
        </p:nvSpPr>
        <p:spPr>
          <a:xfrm>
            <a:off x="311700" y="572700"/>
            <a:ext cx="4260300" cy="42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is perhaps most useful for submitting many jobs at once. Although you could use FOR-LOOPS to submit individual SBATCH calls, ARRAYS are the way to go!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Basically, it runs an SBATCH script N many times where each script gets a unique index i.e. the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$SLURM_ARRAY_TASK_ID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useful when you have many jobs that can run in parallel, where each job uses a single index to grab a particular data set for 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%a references the Array Index</a:t>
            </a:r>
            <a:endParaRPr/>
          </a:p>
        </p:txBody>
      </p:sp>
      <p:sp>
        <p:nvSpPr>
          <p:cNvPr id="374" name="Google Shape;374;p60"/>
          <p:cNvSpPr txBox="1"/>
          <p:nvPr>
            <p:ph idx="1" type="body"/>
          </p:nvPr>
        </p:nvSpPr>
        <p:spPr>
          <a:xfrm>
            <a:off x="4644700" y="572700"/>
            <a:ext cx="4260300" cy="3272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--mem=1g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basic_array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error%A-%a.err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out%A-%a.out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$HOSTNAME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&gt;&amp;2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Index: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$SLURM_ARRAY_TASK_ID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75" name="Google Shape;375;p60"/>
          <p:cNvSpPr txBox="1"/>
          <p:nvPr/>
        </p:nvSpPr>
        <p:spPr>
          <a:xfrm>
            <a:off x="4755200" y="3826800"/>
            <a:ext cx="39348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Try putting the above script into JobArray.sh, and run the following: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$ sbatch </a:t>
            </a:r>
            <a:r>
              <a:rPr lang="en" sz="16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--array=1-4 JobArray.sh</a:t>
            </a:r>
            <a:endParaRPr sz="1600">
              <a:solidFill>
                <a:schemeClr val="accent5"/>
              </a:solidFill>
              <a:highlight>
                <a:srgbClr val="000000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up your Problem in a Parallel Way</a:t>
            </a:r>
            <a:endParaRPr/>
          </a:p>
        </p:txBody>
      </p:sp>
      <p:sp>
        <p:nvSpPr>
          <p:cNvPr id="381" name="Google Shape;381;p6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get cluster Help?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572700"/>
            <a:ext cx="8520600" cy="43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Attend this Workshop!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Github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https://github.com/trendscenter/ClusterWorkshop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Then, check the wiki: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TReNDs Cluster Wiki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https://trendscenter.github.io/wiki/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Next, ask on the TReNDs slack: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#HPC-TIPS Slack Channel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Come to my HPC </a:t>
            </a:r>
            <a:r>
              <a:rPr b="1" lang="en"/>
              <a:t>Office Hours! </a:t>
            </a:r>
            <a:r>
              <a:rPr i="1" lang="en"/>
              <a:t>(M/F: 10-11 AM, W: 9.30-10.30 AM)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Finally, if we need to get IT involved!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HYDRA Tickets: </a:t>
            </a:r>
            <a:r>
              <a:rPr lang="en" u="sng">
                <a:solidFill>
                  <a:schemeClr val="hlink"/>
                </a:solidFill>
                <a:hlinkClick r:id="rId7"/>
              </a:rPr>
              <a:t>hydra.gsu.edu</a:t>
            </a:r>
            <a:r>
              <a:rPr lang="en"/>
              <a:t> (this is for CLUSTER-SPECIFIC questions)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Or </a:t>
            </a:r>
            <a:r>
              <a:rPr lang="en" u="sng">
                <a:solidFill>
                  <a:schemeClr val="hlink"/>
                </a:solidFill>
                <a:hlinkClick r:id="rId8"/>
              </a:rPr>
              <a:t>GSU IT</a:t>
            </a:r>
            <a:r>
              <a:rPr lang="en"/>
              <a:t>: for installing software primarily, or debugging your hardware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Array Job Tips </a:t>
            </a:r>
            <a:endParaRPr/>
          </a:p>
        </p:txBody>
      </p:sp>
      <p:sp>
        <p:nvSpPr>
          <p:cNvPr id="387" name="Google Shape;387;p62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a particular line in a file using the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$SLURM_ARRAY_TASK_ID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Suppose I have a file with a list of paths for individual subjects. I can grab the subject I need in a particular </a:t>
            </a:r>
            <a:r>
              <a:rPr lang="en"/>
              <a:t>file</a:t>
            </a:r>
            <a:r>
              <a:rPr lang="en"/>
              <a:t> by using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highlight>
                  <a:srgbClr val="000000"/>
                </a:highlight>
              </a:rPr>
              <a:t>sed -n "$(( $SLURM_ARRAY_TASK_ID )) p" lines.txt</a:t>
            </a:r>
            <a:endParaRPr sz="16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Try the example on the right in JobArray_sed.sh:</a:t>
            </a:r>
            <a:endParaRPr sz="1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highlight>
                  <a:srgbClr val="000000"/>
                </a:highlight>
              </a:rPr>
              <a:t>sbatch </a:t>
            </a:r>
            <a:r>
              <a:rPr lang="en" sz="1600">
                <a:solidFill>
                  <a:schemeClr val="accent5"/>
                </a:solidFill>
                <a:highlight>
                  <a:srgbClr val="000000"/>
                </a:highlight>
              </a:rPr>
              <a:t>--array=100-476 JobArray_sed.sh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8" name="Google Shape;388;p62"/>
          <p:cNvSpPr txBox="1"/>
          <p:nvPr>
            <p:ph idx="1" type="body"/>
          </p:nvPr>
        </p:nvSpPr>
        <p:spPr>
          <a:xfrm>
            <a:off x="5290150" y="1541275"/>
            <a:ext cx="4260300" cy="3416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--mem=1g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sed_example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error%A-%a.err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out%A-%a.out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$HOSTNAME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&gt;&amp;2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Index: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$SLURM_ARRAY_TASK_ID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$MYDIR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/ClusterWorkshop/Examples/Basics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this uses a bash trick to save the output from the sed command into a variable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lineFromFile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sed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-n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"$((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$SLURM_ARRAY_TASK_ID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)) p" lines.txt`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$lineFromFile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Array Job Tips 2 </a:t>
            </a:r>
            <a:endParaRPr/>
          </a:p>
        </p:txBody>
      </p:sp>
      <p:sp>
        <p:nvSpPr>
          <p:cNvPr id="394" name="Google Shape;394;p63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Rather than submitting a full array, you can use the modulus to indicate that only every Nth job will run simultaneously: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sbatch --array=1-5000%100 JobArray.sh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cluster has an </a:t>
            </a:r>
            <a:r>
              <a:rPr b="1" lang="en"/>
              <a:t>array size limit of 5000</a:t>
            </a:r>
            <a:r>
              <a:rPr lang="en"/>
              <a:t>, so if you want to use higher indices, you’ll need to break up the submissions and reindex your arrays. E.g.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offset_index=$(($SLURM_ARRAY_TASK_ID + 10000))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BEST PRACTICES</a:t>
            </a:r>
            <a:endParaRPr/>
          </a:p>
        </p:txBody>
      </p:sp>
      <p:sp>
        <p:nvSpPr>
          <p:cNvPr id="400" name="Google Shape;400;p64"/>
          <p:cNvSpPr txBox="1"/>
          <p:nvPr>
            <p:ph idx="1" type="body"/>
          </p:nvPr>
        </p:nvSpPr>
        <p:spPr>
          <a:xfrm>
            <a:off x="311700" y="572700"/>
            <a:ext cx="8520600" cy="43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like with SRUN - be wary of letting jobs run for too long. Set reasonable time limits, and stop your jobs using </a:t>
            </a:r>
            <a:r>
              <a:rPr b="1" lang="en"/>
              <a:t>scancel </a:t>
            </a:r>
            <a:r>
              <a:rPr lang="en"/>
              <a:t>if you expect they are hanging or not using resources.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Keep a close eye on your jobs - if they are running forever, stop them!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request the resource you need! Use the same practices as we discussed with SRUN.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When submitting many jobs, try to find a way to use ARRAYS rather than submitting a huge number of SBATCH calls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 array sizes to whatever you need in a given time, and use the modulus to limit the amount of jobs that run simultaneously!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All Together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Example 1 - Single Subject Neuromark ICA</a:t>
            </a:r>
            <a:endParaRPr/>
          </a:p>
        </p:txBody>
      </p:sp>
      <p:sp>
        <p:nvSpPr>
          <p:cNvPr id="411" name="Google Shape;411;p66"/>
          <p:cNvSpPr txBox="1"/>
          <p:nvPr>
            <p:ph idx="1" type="body"/>
          </p:nvPr>
        </p:nvSpPr>
        <p:spPr>
          <a:xfrm>
            <a:off x="4528500" y="447175"/>
            <a:ext cx="4260300" cy="465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</a:t>
            </a:r>
            <a:b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--mem=4G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error%A.err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out%A.out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--mail-type=ALL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--mail-user=&lt;your email&gt;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cworkshop_multi_ica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13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913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13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print some message to the log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load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matlab</a:t>
            </a:r>
            <a:endParaRPr sz="913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13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CD into your directory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$MYDIR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/Examples/SingleSubjectICA</a:t>
            </a:r>
            <a:endParaRPr sz="913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run the matlab batch script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matlab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-batch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'gigica_step2'</a:t>
            </a:r>
            <a:endParaRPr sz="913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13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495"/>
          </a:p>
        </p:txBody>
      </p:sp>
      <p:sp>
        <p:nvSpPr>
          <p:cNvPr id="412" name="Google Shape;412;p66"/>
          <p:cNvSpPr txBox="1"/>
          <p:nvPr>
            <p:ph idx="1" type="body"/>
          </p:nvPr>
        </p:nvSpPr>
        <p:spPr>
          <a:xfrm>
            <a:off x="311700" y="572700"/>
            <a:ext cx="421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0:</a:t>
            </a:r>
            <a:endParaRPr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Char char="○"/>
            </a:pPr>
            <a:r>
              <a:rPr lang="en" sz="900">
                <a:solidFill>
                  <a:schemeClr val="accent5"/>
                </a:solidFill>
                <a:highlight>
                  <a:srgbClr val="000000"/>
                </a:highlight>
              </a:rPr>
              <a:t>cp /data/users2/bbaker/fbirn_subject_list.txt $MYDIR/ClusterWorkshop/Examples/</a:t>
            </a:r>
            <a:endParaRPr sz="9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>
                <a:solidFill>
                  <a:schemeClr val="accent5"/>
                </a:solidFill>
                <a:highlight>
                  <a:srgbClr val="000000"/>
                </a:highlight>
              </a:rPr>
              <a:t>cd ClusterWorkshop/Examples/SingleSubjectICA</a:t>
            </a:r>
            <a:endParaRPr sz="10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Modify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gigica_step1.m</a:t>
            </a:r>
            <a:r>
              <a:rPr lang="en"/>
              <a:t> if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3: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sbatch JobSubmit.sh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Example 2 - Multi Subject Neuromark ICA</a:t>
            </a:r>
            <a:endParaRPr/>
          </a:p>
        </p:txBody>
      </p:sp>
      <p:sp>
        <p:nvSpPr>
          <p:cNvPr id="418" name="Google Shape;418;p67"/>
          <p:cNvSpPr txBox="1"/>
          <p:nvPr>
            <p:ph idx="1" type="body"/>
          </p:nvPr>
        </p:nvSpPr>
        <p:spPr>
          <a:xfrm>
            <a:off x="4572000" y="464425"/>
            <a:ext cx="4260300" cy="4619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</a:t>
            </a:r>
            <a:b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--mem=4G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error%A_%a.err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out%A_%a.out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--mail-type=ALL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--mail-user=&lt;your email&gt;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cworkshop_multi_ica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877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8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77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8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877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877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load the matlab module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lang="en" sz="8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load</a:t>
            </a:r>
            <a:r>
              <a:rPr lang="en" sz="8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matlab</a:t>
            </a:r>
            <a:endParaRPr sz="877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877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CD into your directory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" sz="8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77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$MYDIR</a:t>
            </a:r>
            <a:r>
              <a:rPr lang="en" sz="8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/Examples/MultiSubjectICA</a:t>
            </a:r>
            <a:endParaRPr sz="877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877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run matlab batch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matlab</a:t>
            </a:r>
            <a:r>
              <a:rPr lang="en" sz="8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77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-batch</a:t>
            </a:r>
            <a:r>
              <a:rPr lang="en" sz="8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'gigica_step2'</a:t>
            </a:r>
            <a:endParaRPr sz="877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877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8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77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8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290"/>
          </a:p>
        </p:txBody>
      </p:sp>
      <p:sp>
        <p:nvSpPr>
          <p:cNvPr id="419" name="Google Shape;419;p67"/>
          <p:cNvSpPr txBox="1"/>
          <p:nvPr>
            <p:ph idx="1" type="body"/>
          </p:nvPr>
        </p:nvSpPr>
        <p:spPr>
          <a:xfrm>
            <a:off x="311700" y="572700"/>
            <a:ext cx="421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0:</a:t>
            </a:r>
            <a:endParaRPr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Char char="○"/>
            </a:pPr>
            <a:r>
              <a:rPr lang="en" sz="900">
                <a:solidFill>
                  <a:schemeClr val="accent5"/>
                </a:solidFill>
                <a:highlight>
                  <a:srgbClr val="000000"/>
                </a:highlight>
              </a:rPr>
              <a:t>cp /data/users2/bbaker/fbirn_subject_list.txt $MYDIR/ClusterWorkshop/Examples/</a:t>
            </a:r>
            <a:endParaRPr sz="9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>
                <a:solidFill>
                  <a:schemeClr val="accent5"/>
                </a:solidFill>
                <a:highlight>
                  <a:srgbClr val="000000"/>
                </a:highlight>
              </a:rPr>
              <a:t>cd ClusterWorkshop/Examples/MultiSubjectICA</a:t>
            </a:r>
            <a:endParaRPr sz="10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Modify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gigica_step1.m</a:t>
            </a:r>
            <a:r>
              <a:rPr lang="en"/>
              <a:t> if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3: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sbatch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--array=1-4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JobArray.sh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Example 3 - PyTorch with GPU</a:t>
            </a:r>
            <a:endParaRPr/>
          </a:p>
        </p:txBody>
      </p:sp>
      <p:sp>
        <p:nvSpPr>
          <p:cNvPr id="425" name="Google Shape;425;p68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0: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are going to use a conda environment with pytorch installed. Do this in an interactive session: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conda create -y </a:t>
            </a: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--name cw_torch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conda activate cw_torch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conda install -y pytorch torchvision torchaudio pytorch-cuda=11.8 -c pytorch -c nvidia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conda install -y -c conda-forge scikit-learn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>
                <a:solidFill>
                  <a:schemeClr val="accent5"/>
                </a:solidFill>
              </a:rPr>
              <a:t>cd ClusterWorkshop/Examples/PytorchClassification</a:t>
            </a:r>
            <a:endParaRPr sz="1000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sbatch JobSubmit.sh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426" name="Google Shape;426;p68"/>
          <p:cNvSpPr txBox="1"/>
          <p:nvPr>
            <p:ph idx="1" type="body"/>
          </p:nvPr>
        </p:nvSpPr>
        <p:spPr>
          <a:xfrm>
            <a:off x="4700475" y="418500"/>
            <a:ext cx="4285200" cy="4703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qTRDGPU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#SGATCH --gres=gpu:1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--mem=4G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error%A.err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out%A.out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cworkshop_pytorch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935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935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35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9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935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935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activate conda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eval</a:t>
            </a:r>
            <a:r>
              <a:rPr lang="en" sz="935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"$(</a:t>
            </a:r>
            <a:r>
              <a:rPr lang="en" sz="935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" sz="9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shell.bash hook)"</a:t>
            </a:r>
            <a:endParaRPr sz="935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" sz="935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activate</a:t>
            </a:r>
            <a:r>
              <a:rPr lang="en" sz="935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cw_torch</a:t>
            </a:r>
            <a:endParaRPr sz="935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935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CD into your directory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" sz="935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35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$MYDIR</a:t>
            </a:r>
            <a:r>
              <a:rPr lang="en" sz="9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/Examples/PytorchClassification</a:t>
            </a:r>
            <a:endParaRPr sz="935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run the matlab batch script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python</a:t>
            </a:r>
            <a:r>
              <a:rPr lang="en" sz="935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mnist_classification.py</a:t>
            </a:r>
            <a:endParaRPr sz="935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935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935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35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9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46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Example 4 - PyTorch with GPU : </a:t>
            </a:r>
            <a:r>
              <a:rPr lang="en" sz="2688"/>
              <a:t>Cross Validation</a:t>
            </a:r>
            <a:endParaRPr sz="2688"/>
          </a:p>
        </p:txBody>
      </p:sp>
      <p:sp>
        <p:nvSpPr>
          <p:cNvPr id="432" name="Google Shape;432;p69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0: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are going to use a conda environment with pytorch installed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conda create -y --name cw_torch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conda activate cw_torch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conda install -y pytorch torchvision torchaudio pytorch-cuda=11.8 -c pytorch -c nvidia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pip install scikit-learn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>
                <a:solidFill>
                  <a:schemeClr val="accent5"/>
                </a:solidFill>
              </a:rPr>
              <a:t>cd ClusterWorkshop/Examples/PytorchClassificationCV</a:t>
            </a:r>
            <a:endParaRPr sz="1000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sbatch --array=0-4 JobSubmit.sh</a:t>
            </a:r>
            <a:endParaRPr/>
          </a:p>
        </p:txBody>
      </p:sp>
      <p:sp>
        <p:nvSpPr>
          <p:cNvPr id="433" name="Google Shape;433;p69"/>
          <p:cNvSpPr txBox="1"/>
          <p:nvPr>
            <p:ph idx="1" type="body"/>
          </p:nvPr>
        </p:nvSpPr>
        <p:spPr>
          <a:xfrm>
            <a:off x="4736850" y="463800"/>
            <a:ext cx="4260300" cy="4624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qTRDGPU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#SGATCH --gres=gpu:1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--mem=4G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error%A_%a.err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out%A_%a.out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cworkshop_pytorch_cv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13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913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13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activate conda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eval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"$(</a:t>
            </a: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shell.bash hook)"</a:t>
            </a:r>
            <a:endParaRPr sz="913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activate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cw_torch</a:t>
            </a:r>
            <a:endParaRPr sz="913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13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CD into your directory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$MYDIR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/Examples/PytorchClassificationCV</a:t>
            </a:r>
            <a:endParaRPr sz="913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run the matlab batch script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python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mnist_classification.py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-k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$SLURM_ARRAY_TASK_ID</a:t>
            </a:r>
            <a:endParaRPr sz="913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13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CREDIT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Flexible BATCH Scripting</a:t>
            </a:r>
            <a:endParaRPr/>
          </a:p>
        </p:txBody>
      </p:sp>
      <p:sp>
        <p:nvSpPr>
          <p:cNvPr id="444" name="Google Shape;444;p71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BASH arguments to </a:t>
            </a:r>
            <a:r>
              <a:rPr lang="en"/>
              <a:t>supply</a:t>
            </a:r>
            <a:r>
              <a:rPr lang="en"/>
              <a:t> variables to SBATCH scripts.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can’t really dynamically allocate the SBATCH header, so use the flags as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 sbatch -e myerror.e -o myout.o JobSubmit.sh arg1 arg2 arg3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71"/>
          <p:cNvSpPr txBox="1"/>
          <p:nvPr>
            <p:ph idx="1" type="body"/>
          </p:nvPr>
        </p:nvSpPr>
        <p:spPr>
          <a:xfrm>
            <a:off x="4648850" y="658475"/>
            <a:ext cx="4260300" cy="4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-p qTRD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--mem=10G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-J cw_ex_args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a small delay at the start often helps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print some message to the log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“hello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sbatch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world!”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got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arguments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$2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$3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it can be helpful for debugging to get the node name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$HOSTNAME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&gt;&amp;2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a delay at the end is also good practice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Very Basics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and Using Singularity Images</a:t>
            </a:r>
            <a:endParaRPr/>
          </a:p>
        </p:txBody>
      </p:sp>
      <p:sp>
        <p:nvSpPr>
          <p:cNvPr id="451" name="Google Shape;451;p72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build singularity images using the docker client (restricted access)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you can build directly from remote docker repositories!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module load singularity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singularity build fmriprep-&lt;version&gt;.simg docker://poldracklab/fmriprep:&lt;version&gt;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singularity run --cleanenv fmriprep.simg \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path/to/data/dir path/to/output/dir \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participant \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--participant-label label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Notebooks without Hemera</a:t>
            </a:r>
            <a:endParaRPr/>
          </a:p>
        </p:txBody>
      </p:sp>
      <p:sp>
        <p:nvSpPr>
          <p:cNvPr id="457" name="Google Shape;457;p73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 </a:t>
            </a:r>
            <a:r>
              <a:rPr lang="en"/>
              <a:t>Create</a:t>
            </a:r>
            <a:r>
              <a:rPr lang="en"/>
              <a:t> a slurm script to host the jupyter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 Submit the job and recover the node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3: Run SSH tunnel to the node and use the 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Navigate to http://localhost:&lt;port&gt;</a:t>
            </a:r>
            <a:endParaRPr/>
          </a:p>
        </p:txBody>
      </p:sp>
      <p:sp>
        <p:nvSpPr>
          <p:cNvPr id="458" name="Google Shape;458;p73"/>
          <p:cNvSpPr txBox="1"/>
          <p:nvPr>
            <p:ph idx="1" type="body"/>
          </p:nvPr>
        </p:nvSpPr>
        <p:spPr>
          <a:xfrm>
            <a:off x="4714000" y="715500"/>
            <a:ext cx="4260300" cy="42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--mem=10g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-p qTRD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-t 1440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-J jupyter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--output=jupyter-%j.out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-A &lt;slurm_account_code&gt;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--mail-type=ALL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--mail-user=&lt;email address&gt;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eval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"$(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path_to_conda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shell.bash hook)"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conda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activate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your_enviromen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/etc/hosts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jupyter-lab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--ip=0.0.0.0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--port=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${1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:-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Granular Control with Multiple Tasks</a:t>
            </a:r>
            <a:endParaRPr/>
          </a:p>
        </p:txBody>
      </p:sp>
      <p:sp>
        <p:nvSpPr>
          <p:cNvPr id="464" name="Google Shape;464;p74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allocate multiple nodes with SBATCH, and then use SRUN within that to tell each node to do multiple things</a:t>
            </a:r>
            <a:endParaRPr/>
          </a:p>
        </p:txBody>
      </p:sp>
      <p:sp>
        <p:nvSpPr>
          <p:cNvPr id="465" name="Google Shape;465;p74"/>
          <p:cNvSpPr txBox="1"/>
          <p:nvPr>
            <p:ph idx="1" type="body"/>
          </p:nvPr>
        </p:nvSpPr>
        <p:spPr>
          <a:xfrm>
            <a:off x="4685150" y="696250"/>
            <a:ext cx="4260300" cy="42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2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2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-c 10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--mem=100g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-p qTRD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-t 1440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-J granulartest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-e error%A.err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-o out%A.out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$HOSTNAME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&gt;&amp;2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load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matlab/R2022a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srun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-N1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-n1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numactl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--localalloc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"hello node1"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&amp;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srun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-N1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-n1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numactl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--localalloc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"hello node2"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&amp;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endParaRPr sz="1050">
              <a:solidFill>
                <a:srgbClr val="DCDCAA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Multi-GPU Jobs: Pytorch Example</a:t>
            </a:r>
            <a:endParaRPr/>
          </a:p>
        </p:txBody>
      </p:sp>
      <p:sp>
        <p:nvSpPr>
          <p:cNvPr id="471" name="Google Shape;471;p75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simple for single machines with multiple GPUs: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JUST REQUEST MORE GPUS!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difficult is performing distributed computing with multiple NODES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use the granular control example to do that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some clever tricks with BASH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That’s beyond extra credit :) </a:t>
            </a:r>
            <a:endParaRPr/>
          </a:p>
        </p:txBody>
      </p:sp>
      <p:sp>
        <p:nvSpPr>
          <p:cNvPr id="472" name="Google Shape;472;p75"/>
          <p:cNvSpPr txBox="1"/>
          <p:nvPr>
            <p:ph idx="1" type="body"/>
          </p:nvPr>
        </p:nvSpPr>
        <p:spPr>
          <a:xfrm>
            <a:off x="4711425" y="451900"/>
            <a:ext cx="4330200" cy="45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-p qTRDGPU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-c 8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--gres=gpu:2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--mem=20G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-e error%A.err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-o out%A.out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-J cworkshop_pytorch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a small delay at the start often helps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print some message to the log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eval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"$(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conda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shell.bash hook)"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conda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activate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cw_torch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CD into your directory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$MYDIR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/ClusterWorkshop/Examples/ExtraCredit/MultiGPUPytorch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run the matlab batch script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-u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dataparallel.py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a delay at the end is also good practice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Requests and SSH Installation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572700"/>
            <a:ext cx="8520600" cy="44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Step 1:</a:t>
            </a:r>
            <a:endParaRPr b="1" sz="19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Navigate to: </a:t>
            </a:r>
            <a:r>
              <a:rPr lang="en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elpis.rs.gsu.edu</a:t>
            </a:r>
            <a:endParaRPr sz="19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Login with GSU Credentials (if you don’t have them proceed to step 2)</a:t>
            </a:r>
            <a:endParaRPr sz="19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If you already have an allocation for TReNDs, you’re done! Move to </a:t>
            </a:r>
            <a:r>
              <a:rPr lang="en" sz="1900"/>
              <a:t>step</a:t>
            </a:r>
            <a:r>
              <a:rPr lang="en" sz="1900"/>
              <a:t> 3.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/>
              <a:t>Step 2: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	Contact your PI to request an account or allocation.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	They will contact the operations team to get your account set up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/>
              <a:t>Step 3: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	OSX, Linux and newer Windows versions come with SSH built in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	On older Windows versions, you will need to install OpenSSH</a:t>
            </a:r>
            <a:br>
              <a:rPr lang="en" sz="1900"/>
            </a:br>
            <a:r>
              <a:rPr i="1" lang="en" sz="1900"/>
              <a:t>		(IT will need to do this on managed machines)</a:t>
            </a:r>
            <a:endParaRPr i="1"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your VPN (Remote Only)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572700"/>
            <a:ext cx="8520600" cy="4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out the GSU installation and usage Guide:</a:t>
            </a:r>
            <a:br>
              <a:rPr lang="en"/>
            </a:br>
            <a:r>
              <a:rPr lang="en" sz="1500" u="sng">
                <a:solidFill>
                  <a:schemeClr val="hlink"/>
                </a:solidFill>
                <a:hlinkClick r:id="rId3"/>
              </a:rPr>
              <a:t>https://technology.gsu.edu/technology-services/it-services/security/virtual-private-network/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You will need to download the VPN client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(IT may need to install on a managed machine)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You will also need to set up DUO for two-factor authentication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r>
              <a:rPr lang="en"/>
              <a:t>Finally, use your GSU credentials and the address </a:t>
            </a:r>
            <a:r>
              <a:rPr b="1" lang="en">
                <a:highlight>
                  <a:srgbClr val="000000"/>
                </a:highlight>
              </a:rPr>
              <a:t>secureaccess.gsu.edu</a:t>
            </a:r>
            <a:r>
              <a:rPr lang="en"/>
              <a:t>.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1050" y="1390600"/>
            <a:ext cx="2647775" cy="12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in the Terminal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572700"/>
            <a:ext cx="8520600" cy="45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Operating System has a built-in terminal for executing text-based commands on your computer!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On Windows:</a:t>
            </a:r>
            <a:r>
              <a:rPr lang="en"/>
              <a:t> Open the start menu, and start typing </a:t>
            </a:r>
            <a:r>
              <a:rPr b="1" lang="en"/>
              <a:t>powershell</a:t>
            </a:r>
            <a:r>
              <a:rPr lang="en"/>
              <a:t>.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NOTE: IT does not allow MIN-GW or GIT-Bash from Windows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On OSX:</a:t>
            </a:r>
            <a:r>
              <a:rPr lang="en"/>
              <a:t> In the Finder, open the /Applications/Utilities folder, </a:t>
            </a:r>
            <a:br>
              <a:rPr lang="en"/>
            </a:br>
            <a:r>
              <a:rPr lang="en"/>
              <a:t>then double-click Terminal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On Linux:</a:t>
            </a:r>
            <a:r>
              <a:rPr lang="en"/>
              <a:t> You probably already know where your terminal is :]</a:t>
            </a:r>
            <a:br>
              <a:rPr lang="en"/>
            </a:br>
            <a:r>
              <a:rPr lang="en"/>
              <a:t>	CTRL+SHIFT+T will open up the terminal on Ubuntu and many other graphical linux-based OSs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The terminal on any OS can do a lot of things, and will open up a whole new world of interacting with your computer!</a:t>
            </a:r>
            <a:endParaRPr b="1"/>
          </a:p>
        </p:txBody>
      </p:sp>
      <p:pic>
        <p:nvPicPr>
          <p:cNvPr descr="Windows icon PNG and SVG Vector Free Download"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5213" y="1294475"/>
            <a:ext cx="861575" cy="86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0150" y="2207125"/>
            <a:ext cx="1531699" cy="86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2900" y="3209875"/>
            <a:ext cx="597375" cy="7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