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5143500" cx="9144000"/>
  <p:notesSz cx="6858000" cy="9144000"/>
  <p:embeddedFontLst>
    <p:embeddedFont>
      <p:font typeface="Fira Sans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3FBD6A-8F04-477E-8515-FA5FA0F3564B}">
  <a:tblStyle styleId="{093FBD6A-8F04-477E-8515-FA5FA0F356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FiraSans-regular.fntdata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FiraSans-italic.fntdata"/><Relationship Id="rId21" Type="http://schemas.openxmlformats.org/officeDocument/2006/relationships/slide" Target="slides/slide15.xml"/><Relationship Id="rId65" Type="http://schemas.openxmlformats.org/officeDocument/2006/relationships/font" Target="fonts/FiraSans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schemas.openxmlformats.org/officeDocument/2006/relationships/font" Target="fonts/FiraSans-bold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d71ba869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d71ba869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d71ba869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d71ba869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d71ba869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d71ba869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d71ba869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d71ba869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d71ba869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d71ba869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d71ba869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d71ba869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d71ba869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d71ba869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d71ba869e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d71ba869e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d71ba869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d71ba869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d71ba869e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d71ba869e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d71ba869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d71ba869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d71ba869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d71ba869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d71ba869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d71ba869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d71ba869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d71ba869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d71ba869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d71ba869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d71ba869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d71ba869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d71ba869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d71ba869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d71ba869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d71ba869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This doesn’t always work cleanly, and you should just be wary of needing to rerun low-priority GPU jobs.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d71ba869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d71ba869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d71ba869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d71ba869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d71ba869e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d71ba869e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d71ba869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d71ba869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d71ba869e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ad71ba869e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d71ba869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d71ba869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d71ba869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ad71ba869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ad71ba869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ad71ba869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d71ba869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ad71ba869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ad71ba869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ad71ba869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65624f5d1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65624f5d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65624f5d1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65624f5d1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ad71ba869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ad71ba869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d71ba869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ad71ba869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d71ba869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d71ba869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65624f5d1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65624f5d1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65624f5d1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65624f5d1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d71ba869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ad71ba869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ad71ba869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ad71ba869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65624f5d1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65624f5d1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65624f5d1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65624f5d1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65624f5d1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65624f5d1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ad71ba869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ad71ba869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ad71ba869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ad71ba869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ad71ba869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ad71ba869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d71ba869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d71ba869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ad71ba869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ad71ba869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adcf160db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adcf160db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ad71ba869e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ad71ba869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ad71ba869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ad71ba869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ad71ba869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ad71ba869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ad71ba869e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ad71ba869e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adcf160d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adcf160d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adcf160db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adcf160db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d71ba869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d71ba869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d71ba869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d71ba869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d71ba869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d71ba869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d71ba869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d71ba869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trendscenter/ClusterWorkshop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hemera.rs.gsu.edu/" TargetMode="External"/><Relationship Id="rId4" Type="http://schemas.openxmlformats.org/officeDocument/2006/relationships/hyperlink" Target="https://trendscenter.github.io/wiki/docs/Visual_Studio_Code.html" TargetMode="External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rendscenter.github.io/wiki/docs/File_transfer_with_Globus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geeksforgeeks.org/tar-command-linux-examples/" TargetMode="External"/><Relationship Id="rId4" Type="http://schemas.openxmlformats.org/officeDocument/2006/relationships/hyperlink" Target="https://ioflood.com/blog/zip-linux-command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education.github.com/git-cheat-sheet-education.pdf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slurm.schedmd.com/srun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trendscenter.github.io/wiki/docs/Modules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freecodecamp.org/news/bash-scripting-tutorial-linux-shell-script-and-command-line-for-beginners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trendscenter/ClusterWorkshop" TargetMode="External"/><Relationship Id="rId4" Type="http://schemas.openxmlformats.org/officeDocument/2006/relationships/hyperlink" Target="https://trendscenter.github.io/wiki/" TargetMode="External"/><Relationship Id="rId5" Type="http://schemas.openxmlformats.org/officeDocument/2006/relationships/hyperlink" Target="https://trendscenter.github.io/wiki/" TargetMode="External"/><Relationship Id="rId6" Type="http://schemas.openxmlformats.org/officeDocument/2006/relationships/hyperlink" Target="mailto:bbaker43@gsu.edu" TargetMode="External"/><Relationship Id="rId7" Type="http://schemas.openxmlformats.org/officeDocument/2006/relationships/hyperlink" Target="https://hydra.gsu.edu/" TargetMode="External"/><Relationship Id="rId8" Type="http://schemas.openxmlformats.org/officeDocument/2006/relationships/hyperlink" Target="https://hydra.gsu.edu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lpis.rs.gsu.edu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echnology.gsu.edu/technology-services/it-services/security/virtual-private-network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lpis.rs.gsu.edu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TReNDs Cluster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January 2024</a:t>
            </a:r>
            <a:endParaRPr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Slides and Resources: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https://github.com/trendscenter/ClusterWorkshop</a:t>
            </a: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8725" y="-36374"/>
            <a:ext cx="3971876" cy="13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to the Login Node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demonstration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highlight>
                  <a:srgbClr val="000000"/>
                </a:highlight>
              </a:rPr>
              <a:t>$ssh arclogin</a:t>
            </a:r>
            <a:endParaRPr b="1" sz="30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that’s it! You’re officially on the cluster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 Practices:</a:t>
            </a:r>
            <a:r>
              <a:rPr lang="en"/>
              <a:t> Login Node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572700"/>
            <a:ext cx="8520600" cy="4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Login Node is </a:t>
            </a:r>
            <a:r>
              <a:rPr b="1" lang="en"/>
              <a:t>everyone’s gateway to the Cluster</a:t>
            </a:r>
            <a:r>
              <a:rPr lang="en"/>
              <a:t>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it goes down, people will be unable to work.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it is busy running other processes, people will be unable to work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 NOT RUN ANY ANALYSIS ON THE LOGIN NODE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 NOT RUN VSCODE OR OTHER REMOTE GUIs ON THE LOGIN NODE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 NOT LIST HUGE DIRECTORIES, OR DO OTHER FILESYSTEM OPERATIONS ON THE LOGIN NODE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 use it to copy files, move directories, etc. All of this uses the processing power needed on that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only use the login node to </a:t>
            </a:r>
            <a:r>
              <a:rPr b="1" lang="en"/>
              <a:t>SUBMIT and MONITOR SLURM JOBS.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~Break~ Linux Tips Part 1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572700"/>
            <a:ext cx="4260300" cy="4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Directory Navigation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Navigate to a directory: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cd ~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List its contents: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ls ~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Local Machine Resources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Processors: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lscpu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RAM: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free -h</a:t>
            </a:r>
            <a:r>
              <a:rPr lang="en">
                <a:highlight>
                  <a:srgbClr val="000000"/>
                </a:highlight>
              </a:rPr>
              <a:t>	</a:t>
            </a:r>
            <a:endParaRPr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current usage: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top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 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htop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Check free space on the server: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df -h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GPUs: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nvidia-smi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nvtop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4759675" y="410850"/>
            <a:ext cx="4260300" cy="4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 Line Text Manipulation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CAT: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cat 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HEAD: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head -n 1 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TAIL: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tail -n 1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NANO Editor: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nano 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VIM Editor: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vi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want to try it, add these lines to the file ~/.bashrc: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27">
                <a:solidFill>
                  <a:schemeClr val="accent5"/>
                </a:solidFill>
                <a:highlight>
                  <a:srgbClr val="000000"/>
                </a:highlight>
              </a:rPr>
              <a:t>source /usr/share/lmod/lmod/init/bash</a:t>
            </a:r>
            <a:br>
              <a:rPr lang="en" sz="1027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 sz="1027">
                <a:solidFill>
                  <a:schemeClr val="accent5"/>
                </a:solidFill>
                <a:highlight>
                  <a:srgbClr val="000000"/>
                </a:highlight>
              </a:rPr>
              <a:t>module use /application/ubuntumodules/localmodules</a:t>
            </a:r>
            <a:endParaRPr sz="1027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Editing on the Cluster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572700"/>
            <a:ext cx="8520600" cy="4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Hemera</a:t>
            </a:r>
            <a:r>
              <a:rPr lang="en"/>
              <a:t>: </a:t>
            </a:r>
            <a:r>
              <a:rPr b="1" lang="en"/>
              <a:t>hemera.rs.gsu.edu</a:t>
            </a:r>
            <a:r>
              <a:rPr lang="en"/>
              <a:t>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 in with your credentials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Complete GUI-based access to the cluster via a desktop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 specific applications: jupyter, MATLAB,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VSCode</a:t>
            </a:r>
            <a:r>
              <a:rPr lang="en"/>
              <a:t>: </a:t>
            </a:r>
            <a:r>
              <a:rPr b="1" lang="en"/>
              <a:t>code.visualstudio.com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 VSCode from online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 the Remote Development Extension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sure SSH is properly configured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Connect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0676" y="439625"/>
            <a:ext cx="2191626" cy="26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Dev Nodes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572700"/>
            <a:ext cx="8520600" cy="4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are they?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Three Machines which can be directly accessed without SLURM. These are useful for developing and testing code, navigating the cluster, </a:t>
            </a:r>
            <a:r>
              <a:rPr lang="en"/>
              <a:t>transferring</a:t>
            </a:r>
            <a:r>
              <a:rPr lang="en"/>
              <a:t> files, etc.  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arctrdcn017.rs.gsu.edu</a:t>
            </a:r>
            <a:r>
              <a:rPr lang="en"/>
              <a:t> (CPU-only)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arctrdagn019.rs.gsu.edu</a:t>
            </a:r>
            <a:r>
              <a:rPr lang="en"/>
              <a:t> (GPU)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arctrdgndev101.rs.gsu.edu</a:t>
            </a:r>
            <a:r>
              <a:rPr lang="en"/>
              <a:t> (GPU)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How to use them?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Add to your SSH config!</a:t>
            </a:r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4733450" y="2571750"/>
            <a:ext cx="4358400" cy="255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Host arctrdcn017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Hostname arctrdcn017.rs.gsu.edu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User &lt;campusid&gt;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Host arctrdagn019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Hostname arctrdagn019.rs.gsu.edu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User &lt;campusid&gt;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</a:t>
            </a:r>
            <a:r>
              <a:rPr lang="en">
                <a:solidFill>
                  <a:schemeClr val="accent5"/>
                </a:solidFill>
              </a:rPr>
              <a:t>ost arctrdgndev101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Hostname arctrdgndev101.rs.gsu.edu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User &lt;campusid&gt;</a:t>
            </a: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139" name="Google Shape;139;p26"/>
          <p:cNvCxnSpPr>
            <a:endCxn id="138" idx="1"/>
          </p:cNvCxnSpPr>
          <p:nvPr/>
        </p:nvCxnSpPr>
        <p:spPr>
          <a:xfrm flipH="1" rot="10800000">
            <a:off x="3376850" y="3849300"/>
            <a:ext cx="1356600" cy="364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No place like $HOME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your </a:t>
            </a:r>
            <a:r>
              <a:rPr b="1" lang="en"/>
              <a:t>$HOME</a:t>
            </a:r>
            <a:r>
              <a:rPr lang="en"/>
              <a:t> directory?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Where you land when you login by default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Limited storage space per user - don’t put too much in there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Instead use a directory in </a:t>
            </a:r>
            <a:r>
              <a:rPr b="1" lang="en"/>
              <a:t>/data/users#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Your Users Directory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572700"/>
            <a:ext cx="8520600" cy="4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gets a personal directory under the </a:t>
            </a:r>
            <a:r>
              <a:rPr b="1" lang="en"/>
              <a:t>/data/users# </a:t>
            </a:r>
            <a:r>
              <a:rPr lang="en"/>
              <a:t>hierarchy. We recently redivided these directories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cd /data/users#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don’t have one - you can create one!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the other directories and see how many users are there.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add your directory somewhere to keep the balance!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mkdir /data/users#/&lt;campusid&gt;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TIP: Avoid hardcoding this location by using environment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export MYDATA=/data/users#/&lt;campusid&gt;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</a:t>
            </a:r>
            <a:r>
              <a:rPr lang="en"/>
              <a:t>Transferring</a:t>
            </a:r>
            <a:r>
              <a:rPr lang="en"/>
              <a:t> Data To/From the Cluster 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572700"/>
            <a:ext cx="8520600" cy="43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GENERAL, </a:t>
            </a:r>
            <a:r>
              <a:rPr b="1" lang="en"/>
              <a:t>DON’T PULL DOWN FULL DATA SETS.</a:t>
            </a:r>
            <a:r>
              <a:rPr lang="en"/>
              <a:t> You will violate DUAs and storage agreements. If you want to pull single scans, check with your PI if it is ok to do so.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SIMILARLY, </a:t>
            </a:r>
            <a:r>
              <a:rPr b="1" lang="en"/>
              <a:t>DO NOT PUT DATA WITH PHI FROM YOUR MACHINE ONTO THE CLUSTER</a:t>
            </a:r>
            <a:r>
              <a:rPr lang="en"/>
              <a:t>. Talk to your PI about proper anonymization procedures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PRINCIPAL, FOLLOW HIPPA COMPLIANCE AND OTHER TRAINING. USE </a:t>
            </a:r>
            <a:r>
              <a:rPr b="1" lang="en"/>
              <a:t>COMMON SENSE SECURITY PRACTICES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follow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 guide</a:t>
            </a:r>
            <a:r>
              <a:rPr lang="en"/>
              <a:t> to upload data with GLOBUS. Use the online form  to place your data in /data/trends_public, then PROMPTLY MOVE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smaller amounts of files and folders, you can use SCP/SFTP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$ sftp arctrdgndev101</a:t>
            </a:r>
            <a:b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&gt; cd /data/users#/&lt;campusid&gt;</a:t>
            </a:r>
            <a:b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&gt; put local_filename.txt</a:t>
            </a:r>
            <a:b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&gt; get remote_filename.txt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Where are data and applications?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572700"/>
            <a:ext cx="4260300" cy="4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/trdapps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Neuromark Datasets: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/data/qneuromark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/data/neuromark2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sets from Collaborators: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/data/collaboration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Short term scratch data: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/scratch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4728375" y="695800"/>
            <a:ext cx="4260300" cy="4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directories and </a:t>
            </a:r>
            <a:r>
              <a:rPr lang="en"/>
              <a:t>other</a:t>
            </a:r>
            <a:r>
              <a:rPr lang="en"/>
              <a:t> related ones are highly managed, i.e. you will not have permission to put data there.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there is new data that will be put onto the cluster for your project, talk to your PI and they will help facilitate that process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TReNDs Cluster? Why should I care?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572700"/>
            <a:ext cx="3854700" cy="4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computational resources with a shared file system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Submitted processes managed by SLURM, which allocates resources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with interactive sessions or BATCH scripting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275" y="1049300"/>
            <a:ext cx="4836151" cy="26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Best Practices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572700"/>
            <a:ext cx="8520600" cy="4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duplicating data sets that already exist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references to static copies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to your users directory, and reuse results when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</a:t>
            </a:r>
            <a:r>
              <a:rPr lang="en"/>
              <a:t>unneeded</a:t>
            </a:r>
            <a:r>
              <a:rPr lang="en"/>
              <a:t> or duplicate data/results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Compress folders you want to save for the future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tar: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https://www.geeksforgeeks.org/tar-command-linux-examples/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zip: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https://ioflood.com/blog/zip-linux-command/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GitHub to store code ( do not place data there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common sense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 upload data with sensitive information (yours or others’)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permission before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Notes about Github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572700"/>
            <a:ext cx="8520600" cy="4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 is an extremely useful tool for tracking changes in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basics of using Git</a:t>
            </a:r>
            <a:r>
              <a:rPr lang="en"/>
              <a:t> on the command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git clone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git push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git pull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git add 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git commit -m “my commit message”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allows storing and tracking of projects which you can share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have a TReNDsCenter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Again use common sense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Avoid uploading large images and full data sets to 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 not upload sensitive information (passwords, filesystem locations etc)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Make sure to manage access to repositories to protect your IP (and TReNDs’)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 some time to carefully manage permissions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Delete unused repositories to avoid clutter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extensive documentation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Walkthrough:</a:t>
            </a:r>
            <a:r>
              <a:rPr lang="en"/>
              <a:t> creating a github repository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SLURM - the Basics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SLURM?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 - users submit “jobs” and SLURM decides which nodes to use</a:t>
            </a:r>
            <a:br>
              <a:rPr lang="en"/>
            </a:br>
            <a:r>
              <a:rPr lang="en"/>
              <a:t>and manages multiple 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use commands</a:t>
            </a:r>
            <a:br>
              <a:rPr lang="en"/>
            </a:br>
            <a:r>
              <a:rPr lang="en"/>
              <a:t>to monitor </a:t>
            </a:r>
            <a:br>
              <a:rPr lang="en"/>
            </a:br>
            <a:r>
              <a:rPr lang="en"/>
              <a:t>nodes and schedule</a:t>
            </a:r>
            <a:br>
              <a:rPr lang="en"/>
            </a:br>
            <a:r>
              <a:rPr lang="en"/>
              <a:t>jobs </a:t>
            </a:r>
            <a:endParaRPr/>
          </a:p>
        </p:txBody>
      </p:sp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800" y="1687750"/>
            <a:ext cx="5650199" cy="31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 txBox="1"/>
          <p:nvPr/>
        </p:nvSpPr>
        <p:spPr>
          <a:xfrm>
            <a:off x="4707400" y="2377200"/>
            <a:ext cx="18735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Slurm lives here</a:t>
            </a:r>
            <a:endParaRPr sz="18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5" name="Google Shape;195;p35"/>
          <p:cNvSpPr/>
          <p:nvPr/>
        </p:nvSpPr>
        <p:spPr>
          <a:xfrm>
            <a:off x="3866750" y="2286000"/>
            <a:ext cx="4567200" cy="23685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Slurm Queues 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11700" y="572700"/>
            <a:ext cx="8520600" cy="42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</a:rPr>
              <a:t>qTRD</a:t>
            </a:r>
            <a:r>
              <a:rPr lang="en" sz="2200"/>
              <a:t> - general purpose computing : CPUs only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highlight>
                  <a:schemeClr val="dk2"/>
                </a:highlight>
              </a:rPr>
              <a:t>qTRDGPU</a:t>
            </a:r>
            <a:r>
              <a:rPr lang="en" sz="2200">
                <a:highlight>
                  <a:schemeClr val="dk2"/>
                </a:highlight>
              </a:rPr>
              <a:t> - Hybrid Use + GPU computing: few GPUs per machine</a:t>
            </a:r>
            <a:endParaRPr sz="22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</a:rPr>
              <a:t>qTRDHM</a:t>
            </a:r>
            <a:r>
              <a:rPr lang="en" sz="2200"/>
              <a:t> - Many CPUs (32+) and High Memory: CPUs only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highlight>
                  <a:schemeClr val="dk2"/>
                </a:highlight>
              </a:rPr>
              <a:t>qTRDGPUH</a:t>
            </a:r>
            <a:r>
              <a:rPr lang="en" sz="2200">
                <a:highlight>
                  <a:schemeClr val="dk2"/>
                </a:highlight>
              </a:rPr>
              <a:t> - HIgh priority GPU nodes (Max 8 GPUs per user)</a:t>
            </a:r>
            <a:endParaRPr sz="22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</a:rPr>
              <a:t>qTRDGPUM</a:t>
            </a:r>
            <a:r>
              <a:rPr lang="en" sz="2200"/>
              <a:t> - Medium priority GPU nodes (Max 16 GPUs per user)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highlight>
                  <a:schemeClr val="dk2"/>
                </a:highlight>
              </a:rPr>
              <a:t>qTRDGPUL</a:t>
            </a:r>
            <a:r>
              <a:rPr lang="en" sz="2200">
                <a:highlight>
                  <a:schemeClr val="dk2"/>
                </a:highlight>
              </a:rPr>
              <a:t> - Low priority GPU nodes (No limit)</a:t>
            </a:r>
            <a:endParaRPr sz="22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chemeClr val="accent4"/>
                </a:solidFill>
              </a:rPr>
              <a:t>qTRDBF/qTRDGPUBF</a:t>
            </a:r>
            <a:r>
              <a:rPr i="1" lang="en" sz="2200"/>
              <a:t> - BrainForge specific queues</a:t>
            </a:r>
            <a:endParaRPr i="1"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200">
                <a:solidFill>
                  <a:schemeClr val="accent4"/>
                </a:solidFill>
                <a:highlight>
                  <a:schemeClr val="dk2"/>
                </a:highlight>
              </a:rPr>
              <a:t>qTRDEV</a:t>
            </a:r>
            <a:r>
              <a:rPr i="1" lang="en" sz="2200">
                <a:highlight>
                  <a:schemeClr val="dk2"/>
                </a:highlight>
              </a:rPr>
              <a:t> - (no longer used)</a:t>
            </a:r>
            <a:endParaRPr i="1" sz="2200"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Jobs and Resources</a:t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three big commands for monitoring SLURM resources:</a:t>
            </a:r>
            <a:endParaRPr/>
          </a:p>
        </p:txBody>
      </p:sp>
      <p:sp>
        <p:nvSpPr>
          <p:cNvPr id="208" name="Google Shape;208;p37"/>
          <p:cNvSpPr txBox="1"/>
          <p:nvPr/>
        </p:nvSpPr>
        <p:spPr>
          <a:xfrm>
            <a:off x="454275" y="1040425"/>
            <a:ext cx="837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$ squeue</a:t>
            </a:r>
            <a:r>
              <a:rPr b="1" lang="en" sz="4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b="1" lang="en" sz="3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- </a:t>
            </a:r>
            <a:r>
              <a:rPr lang="en" sz="3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monitors jobs in the queues</a:t>
            </a:r>
            <a:endParaRPr sz="3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$ sinfo</a:t>
            </a:r>
            <a:r>
              <a:rPr b="1"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</a:t>
            </a:r>
            <a:r>
              <a:rPr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what nodes are available</a:t>
            </a:r>
            <a:endParaRPr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$ sacct</a:t>
            </a:r>
            <a:r>
              <a:rPr b="1"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</a:t>
            </a:r>
            <a:r>
              <a:rPr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monitor all jobs </a:t>
            </a:r>
            <a:endParaRPr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(even completed)</a:t>
            </a:r>
            <a:endParaRPr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- </a:t>
            </a:r>
            <a:r>
              <a:rPr lang="en"/>
              <a:t>Queuing</a:t>
            </a:r>
            <a:r>
              <a:rPr lang="en"/>
              <a:t>, Resources, and Preemption</a:t>
            </a:r>
            <a:endParaRPr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311700" y="572700"/>
            <a:ext cx="8520600" cy="43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will tend to </a:t>
            </a:r>
            <a:r>
              <a:rPr b="1" lang="en"/>
              <a:t>prioritize new jobs</a:t>
            </a:r>
            <a:r>
              <a:rPr lang="en"/>
              <a:t> submitted from </a:t>
            </a:r>
            <a:r>
              <a:rPr b="1" lang="en"/>
              <a:t>multiple users</a:t>
            </a:r>
            <a:r>
              <a:rPr lang="en"/>
              <a:t>, over many old jobs from one 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The exception to this is if one user gets a ton of jobs allocated, and the jobs take a long time. 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Preemption and resource limits solve this issue</a:t>
            </a:r>
            <a:r>
              <a:rPr lang="en"/>
              <a:t> on the GPU nodes. </a:t>
            </a:r>
            <a:r>
              <a:rPr lang="en"/>
              <a:t>Users can only use so many resources with maximum priority. Even if they use more resources at lower priority, someone else can access those resources.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Preemption in theory suspends the job and it should restart when the resource is available again. </a:t>
            </a:r>
            <a:endParaRPr i="1"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can </a:t>
            </a:r>
            <a:r>
              <a:rPr lang="en"/>
              <a:t>explicitly</a:t>
            </a:r>
            <a:r>
              <a:rPr lang="en"/>
              <a:t> specify priority for other jobs too, but be wary of preemption.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the SRUN command</a:t>
            </a:r>
            <a:endParaRPr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572700"/>
            <a:ext cx="8520600" cy="4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5"/>
                </a:solidFill>
                <a:highlight>
                  <a:srgbClr val="000000"/>
                </a:highlight>
              </a:rPr>
              <a:t>$ s</a:t>
            </a:r>
            <a:r>
              <a:rPr b="1" lang="en" sz="3200">
                <a:solidFill>
                  <a:schemeClr val="accent5"/>
                </a:solidFill>
                <a:highlight>
                  <a:srgbClr val="000000"/>
                </a:highlight>
              </a:rPr>
              <a:t>run</a:t>
            </a:r>
            <a:r>
              <a:rPr b="1" lang="en" sz="3200"/>
              <a:t> -</a:t>
            </a:r>
            <a:r>
              <a:rPr lang="en" sz="3200"/>
              <a:t> open up an interactive terminal on a cluster node</a:t>
            </a:r>
            <a:r>
              <a:rPr b="1" lang="en" sz="3200"/>
              <a:t> </a:t>
            </a:r>
            <a:endParaRPr b="1"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/>
              <a:t>Hands on examples: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83">
                <a:solidFill>
                  <a:schemeClr val="accent5"/>
                </a:solidFill>
                <a:highlight>
                  <a:srgbClr val="000000"/>
                </a:highlight>
              </a:rPr>
              <a:t>$ srun -p qTRD -A trends53c17 -c 4 --nodes=1 --ntasks-per-node=1 --mem=4G --time=1:00:00 --pty -J myInteractiveJob /bin/bash</a:t>
            </a:r>
            <a:endParaRPr sz="1883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83">
                <a:solidFill>
                  <a:schemeClr val="accent5"/>
                </a:solidFill>
                <a:highlight>
                  <a:srgbClr val="000000"/>
                </a:highlight>
              </a:rPr>
              <a:t>$ </a:t>
            </a:r>
            <a:r>
              <a:rPr lang="en" sz="1883">
                <a:solidFill>
                  <a:schemeClr val="accent5"/>
                </a:solidFill>
                <a:highlight>
                  <a:srgbClr val="000000"/>
                </a:highlight>
              </a:rPr>
              <a:t>srun -p qTRDGPU -A trends53c17 -c 4 --gres=gpu:1 --nodes=1 --ntasks-per-node=1 --mem=4G --time=1:00:00 --pty -J myInteractiveJob /bin/bash</a:t>
            </a:r>
            <a:endParaRPr sz="1883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Requesting Resources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1700" y="339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break apart those last two commands: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0"/>
          <p:cNvSpPr txBox="1"/>
          <p:nvPr/>
        </p:nvSpPr>
        <p:spPr>
          <a:xfrm>
            <a:off x="381025" y="739325"/>
            <a:ext cx="3000000" cy="4365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srun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-p qTRD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-A trends53c17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-c 4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--nodes=1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--ntasks-per-node=1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--mem=32G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--time=1:00:00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--pty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-J myInteractiveJob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/bin/bash</a:t>
            </a:r>
            <a:endParaRPr sz="700">
              <a:solidFill>
                <a:schemeClr val="accent5"/>
              </a:solidFill>
            </a:endParaRPr>
          </a:p>
        </p:txBody>
      </p:sp>
      <p:sp>
        <p:nvSpPr>
          <p:cNvPr id="228" name="Google Shape;228;p40"/>
          <p:cNvSpPr txBox="1"/>
          <p:nvPr/>
        </p:nvSpPr>
        <p:spPr>
          <a:xfrm>
            <a:off x="5256225" y="739325"/>
            <a:ext cx="3000000" cy="4365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srun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-p qTRDGPU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-A trends53c17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--gres=gpu:1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-c 4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--nodes=1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--ntasks-per-node=1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--mem=32G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--time=1:00:00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--pty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-J myInteractiveJob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/bin/bash</a:t>
            </a:r>
            <a:endParaRPr sz="700">
              <a:solidFill>
                <a:schemeClr val="accent5"/>
              </a:solidFill>
            </a:endParaRPr>
          </a:p>
        </p:txBody>
      </p:sp>
      <p:sp>
        <p:nvSpPr>
          <p:cNvPr id="229" name="Google Shape;229;p40"/>
          <p:cNvSpPr txBox="1"/>
          <p:nvPr/>
        </p:nvSpPr>
        <p:spPr>
          <a:xfrm>
            <a:off x="3381025" y="739325"/>
            <a:ext cx="1875300" cy="436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Interactive Job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The queue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The cluster account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 of GPU resources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 of CPUs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 of Nodes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 of Tasks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Amount of RAM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Timeout for Job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Run a terminal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Job Name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Command to run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Requesting Resources - What can I request?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has a TON of options for requesting resources. You can research more in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/>
              <a:t>. These are the most common to use for SRUN: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1"/>
          <p:cNvSpPr txBox="1"/>
          <p:nvPr/>
        </p:nvSpPr>
        <p:spPr>
          <a:xfrm>
            <a:off x="648550" y="1370400"/>
            <a:ext cx="3388500" cy="363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-p, 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--partition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-A, 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--account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--gres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-c, --cpus-per-task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-n, --nodes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-N, --ntasks-per-node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--mem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-t, --time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--pty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-J, 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--job-name</a:t>
            </a:r>
            <a:endParaRPr sz="700">
              <a:solidFill>
                <a:schemeClr val="accent5"/>
              </a:solidFill>
            </a:endParaRPr>
          </a:p>
        </p:txBody>
      </p:sp>
      <p:sp>
        <p:nvSpPr>
          <p:cNvPr id="237" name="Google Shape;237;p41"/>
          <p:cNvSpPr txBox="1"/>
          <p:nvPr/>
        </p:nvSpPr>
        <p:spPr>
          <a:xfrm>
            <a:off x="4037050" y="1370400"/>
            <a:ext cx="3388500" cy="3638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queue to use e.g. qTRD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account you have on elpis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GPU resources to request.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CPU resources to request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</a:t>
            </a: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number</a:t>
            </a: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of nodes to request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number of tasks on each node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amount of RAM to request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time to run the job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Treat the job as a terminal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Give the job a name</a:t>
            </a:r>
            <a:endParaRPr sz="700"/>
          </a:p>
        </p:txBody>
      </p:sp>
      <p:sp>
        <p:nvSpPr>
          <p:cNvPr id="238" name="Google Shape;238;p41"/>
          <p:cNvSpPr/>
          <p:nvPr/>
        </p:nvSpPr>
        <p:spPr>
          <a:xfrm>
            <a:off x="6254875" y="1940400"/>
            <a:ext cx="2811300" cy="909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Note: you can request specific GPU types with the following:</a:t>
            </a:r>
            <a:endParaRPr sz="12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--gres=RTX:1, --gres=V100:1, --gres=A100:1, --gres=A40:1</a:t>
            </a:r>
            <a:endParaRPr sz="12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Available Resources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actually have more than this now!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0479"/>
            <a:ext cx="9143999" cy="2702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resources should I request?</a:t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572700"/>
            <a:ext cx="8520600" cy="4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Configurations that don’t exist will result in errors: e.g. requesting GPU re</a:t>
            </a: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s</a:t>
            </a: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ources on qTRD. 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request the </a:t>
            </a:r>
            <a:r>
              <a:rPr b="1" lang="en"/>
              <a:t>minimum resources</a:t>
            </a:r>
            <a:r>
              <a:rPr lang="en"/>
              <a:t> needed for a job.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Try to guess your needed runtime, and don’t leave sessions idle without using them. 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rules of thumb: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 up the resources you request so that resources will not be idle.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example: qTRD Machines have 768 GB of RAM, and 32 CPUs. </a:t>
            </a:r>
            <a:r>
              <a:rPr lang="en"/>
              <a:t>Therefore, try not to go above </a:t>
            </a:r>
            <a:r>
              <a:rPr b="1" lang="en"/>
              <a:t>768/32=24 GB</a:t>
            </a:r>
            <a:r>
              <a:rPr lang="en"/>
              <a:t> of RAM per CPU. Otherwise, there will be idle CPUs with no RAM remaining, or idle RAM with no CPUs available.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u="sng"/>
              <a:t>Especially important for GPU nodes!!!!</a:t>
            </a:r>
            <a:endParaRPr b="1"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example: qTRDGPU machines have 512 GB of RAM and 64 GPUs, but only </a:t>
            </a:r>
            <a:r>
              <a:rPr b="1" lang="en"/>
              <a:t>ONE GPU PER MACHINE</a:t>
            </a:r>
            <a:r>
              <a:rPr lang="en"/>
              <a:t>. Try not to go above 6-7 GB of ram per CPU, and think about how many CPUs you really need for GPU jobs </a:t>
            </a:r>
            <a:r>
              <a:rPr i="1" lang="en"/>
              <a:t>(usually no more than 4-8)</a:t>
            </a:r>
            <a:r>
              <a:rPr lang="en"/>
              <a:t>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Leave some resources available for use with GPUs!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Resource Request Suggestion Table</a:t>
            </a:r>
            <a:endParaRPr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290900" y="364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an idea of how to USE resources fairly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1" name="Google Shape;251;p43"/>
          <p:cNvGraphicFramePr/>
          <p:nvPr/>
        </p:nvGraphicFramePr>
        <p:xfrm>
          <a:off x="311700" y="72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{093FBD6A-8F04-477E-8515-FA5FA0F3564B}</a:tableStyleId>
              </a:tblPr>
              <a:tblGrid>
                <a:gridCol w="1150150"/>
                <a:gridCol w="1150150"/>
                <a:gridCol w="991825"/>
                <a:gridCol w="1070975"/>
                <a:gridCol w="1070975"/>
                <a:gridCol w="1070975"/>
                <a:gridCol w="1070975"/>
                <a:gridCol w="1070975"/>
              </a:tblGrid>
              <a:tr h="87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queue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GPU Type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RAM per machine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# CPUs per machine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# GPUs per machine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Recommended MAX RAM per CPU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Recommend Max CPU-Only Usage on Hybrid Nodes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Recommend MAX resources per GPU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768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24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qTRDHM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1500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~15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qTRDGPU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RTX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512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 GB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Leave 8 CPUs and 128GB free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 CPUs, ~128 GB RAM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qTRDGPU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A40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512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128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 GB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Leave 16 CPUs and 256 GB RAM free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4-8 CPUs, ~128 GB RAM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qTRDGPUL/M/H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V100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512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DO NOT RUN CPU ONLY JOBS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 CPUs, ~128 GB per GPU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64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qTRDGPUL/M/H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A100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1000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192(-256)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DO NOT RUN CPU ONLY JOBS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24 CP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Us, ~128 GB per GPU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Using Modules and TReNDs Apps</a:t>
            </a:r>
            <a:endParaRPr/>
          </a:p>
        </p:txBody>
      </p:sp>
      <p:sp>
        <p:nvSpPr>
          <p:cNvPr id="257" name="Google Shape;257;p44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full </a:t>
            </a:r>
            <a:r>
              <a:rPr lang="en" u="sng">
                <a:solidFill>
                  <a:schemeClr val="hlink"/>
                </a:solidFill>
                <a:hlinkClick r:id="rId3"/>
              </a:rPr>
              <a:t>list of software</a:t>
            </a:r>
            <a:r>
              <a:rPr lang="en"/>
              <a:t> use: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module avail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load a particular module: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module load matlab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unload a module: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module unload matlab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258" name="Google Shape;258;p44"/>
          <p:cNvSpPr txBox="1"/>
          <p:nvPr>
            <p:ph idx="1" type="body"/>
          </p:nvPr>
        </p:nvSpPr>
        <p:spPr>
          <a:xfrm>
            <a:off x="4007600" y="572700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software is available in /trdapps. You can access it by adding it to your PATH.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E.g. for linux binarie</a:t>
            </a:r>
            <a:r>
              <a:rPr lang="en"/>
              <a:t>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</a:t>
            </a:r>
            <a:r>
              <a:rPr lang="en" sz="1100">
                <a:solidFill>
                  <a:schemeClr val="accent5"/>
                </a:solidFill>
                <a:highlight>
                  <a:srgbClr val="000000"/>
                </a:highlight>
              </a:rPr>
              <a:t>export PATH=$PATH:/trdapps/linux-x86_64/bin/</a:t>
            </a:r>
            <a:endParaRPr sz="11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for MATLAB toolboxes: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accent5"/>
                </a:solidFill>
                <a:highlight>
                  <a:srgbClr val="000000"/>
                </a:highlight>
              </a:rPr>
              <a:t>&gt;&gt; addpath(genpath(‘/trdapps/linux-x86_64/matlab/toolboxes/GroupICATv4.0c/’));</a:t>
            </a:r>
            <a:endParaRPr sz="1000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Hands on Examples </a:t>
            </a:r>
            <a:endParaRPr/>
          </a:p>
        </p:txBody>
      </p:sp>
      <p:sp>
        <p:nvSpPr>
          <p:cNvPr id="264" name="Google Shape;264;p45"/>
          <p:cNvSpPr txBox="1"/>
          <p:nvPr>
            <p:ph idx="1" type="body"/>
          </p:nvPr>
        </p:nvSpPr>
        <p:spPr>
          <a:xfrm>
            <a:off x="311700" y="572700"/>
            <a:ext cx="4260300" cy="44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 - Accessing GIFT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0: Add the following to your .bashrc</a:t>
            </a:r>
            <a:endParaRPr b="1"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27">
                <a:solidFill>
                  <a:schemeClr val="accent5"/>
                </a:solidFill>
                <a:highlight>
                  <a:srgbClr val="000000"/>
                </a:highlight>
              </a:rPr>
              <a:t>source /usr/share/lmod/lmod/init/bash</a:t>
            </a:r>
            <a:br>
              <a:rPr lang="en" sz="1327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 sz="1327">
                <a:solidFill>
                  <a:schemeClr val="accent5"/>
                </a:solidFill>
                <a:highlight>
                  <a:srgbClr val="000000"/>
                </a:highlight>
              </a:rPr>
              <a:t>module use /application/ubuntumodules/localmodules</a:t>
            </a:r>
            <a:endParaRPr b="1"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1: Start the interactive job</a:t>
            </a:r>
            <a:endParaRPr b="1"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$ srun -p qTRD -A trends53c17 -c 1 --nodes=1 --ntasks-per-node=1 --mem=4G --time=1:00:00 --pty -J matlab /bin/bash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2: Load MATLAB, and open the MATLAB Command Line</a:t>
            </a:r>
            <a:endParaRPr b="1"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$ module load matlab</a:t>
            </a:r>
            <a:b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	$ matlab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3: Add GIFT to path</a:t>
            </a:r>
            <a:endParaRPr b="1"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&gt;&gt;addpath(genpath('/trdapps/linux-x86_64/matlab/toolboxes/GroupICATv4.0c'));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4+: Use GIFT Scripts in the Command Line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20">
                <a:solidFill>
                  <a:schemeClr val="accent5"/>
                </a:solidFill>
                <a:highlight>
                  <a:srgbClr val="000000"/>
                </a:highlight>
              </a:rPr>
              <a:t>&gt;&gt;help icatb_loadData</a:t>
            </a:r>
            <a:endParaRPr sz="1120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265" name="Google Shape;265;p45"/>
          <p:cNvSpPr txBox="1"/>
          <p:nvPr>
            <p:ph idx="1" type="body"/>
          </p:nvPr>
        </p:nvSpPr>
        <p:spPr>
          <a:xfrm>
            <a:off x="4572000" y="572700"/>
            <a:ext cx="4260300" cy="4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Command Line + NVTOP GPU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Step 0:</a:t>
            </a:r>
            <a:r>
              <a:rPr lang="en" sz="1000"/>
              <a:t> do step 0 from the MATLAB example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Step 1: </a:t>
            </a:r>
            <a:r>
              <a:rPr lang="en" sz="1000"/>
              <a:t>Start the interactive job</a:t>
            </a:r>
            <a:r>
              <a:rPr lang="en" sz="1000"/>
              <a:t> </a:t>
            </a:r>
            <a:endParaRPr sz="1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$ srun -p qTRDGPU -A trends53c17 -c 1 --nodes=1 --ntasks-per-node=1 --mem=1G --gres=gpu:1 --time=1:00:00 --pty -J python /bin/bas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2: </a:t>
            </a:r>
            <a:r>
              <a:rPr lang="en" sz="1200"/>
              <a:t>Load the python module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$ module load python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3: </a:t>
            </a:r>
            <a:r>
              <a:rPr lang="en" sz="1200"/>
              <a:t>Open the python command line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$ python3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4: </a:t>
            </a:r>
            <a:r>
              <a:rPr lang="en" sz="1200"/>
              <a:t>exit and run nvtop and nvidia-smi to check the GPU usage (none)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highlight>
                  <a:srgbClr val="000000"/>
                </a:highlight>
              </a:rPr>
              <a:t>	</a:t>
            </a: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$ /trdapps/linux-x86_64/bin/nvtop</a:t>
            </a:r>
            <a:b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	$ nvidia-smi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Best Practices</a:t>
            </a:r>
            <a:endParaRPr/>
          </a:p>
        </p:txBody>
      </p:sp>
      <p:sp>
        <p:nvSpPr>
          <p:cNvPr id="271" name="Google Shape;271;p46"/>
          <p:cNvSpPr txBox="1"/>
          <p:nvPr>
            <p:ph idx="1" type="body"/>
          </p:nvPr>
        </p:nvSpPr>
        <p:spPr>
          <a:xfrm>
            <a:off x="311700" y="572700"/>
            <a:ext cx="8520600" cy="4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leave interactive jobs running! Set reasonable time-limits and exit your jobs when finished.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In general interactive jobs are useful for debugging code and running small examples, but they are often inefficient for large analyses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 jobs are also useful for moving around data in your folders </a:t>
            </a:r>
            <a:br>
              <a:rPr lang="en"/>
            </a:br>
            <a:r>
              <a:rPr lang="en"/>
              <a:t>(DO NOT USE THE LOGIN NODE TO MOVE OR LIST LARGE DIRECTORIES)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Experiment with different available modules! </a:t>
            </a:r>
            <a:b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</a:b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	We have R, GCC, AFNI, ANTS, various other tools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~Break: Linux Tips Part 2~</a:t>
            </a:r>
            <a:endParaRPr/>
          </a:p>
        </p:txBody>
      </p:sp>
      <p:sp>
        <p:nvSpPr>
          <p:cNvPr id="277" name="Google Shape;277;p47"/>
          <p:cNvSpPr txBox="1"/>
          <p:nvPr>
            <p:ph idx="1" type="body"/>
          </p:nvPr>
        </p:nvSpPr>
        <p:spPr>
          <a:xfrm>
            <a:off x="311700" y="572700"/>
            <a:ext cx="8520600" cy="4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.bashrc and .bash-profile?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Basically, they contain commands which run on startup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Environment Variables and the PATH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 variables are available to all processes within a terminal.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</a:t>
            </a:r>
            <a:r>
              <a:rPr b="1" lang="en"/>
              <a:t>PATH</a:t>
            </a:r>
            <a:r>
              <a:rPr lang="en"/>
              <a:t> defines the locations where your terminal looks for executables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</a:t>
            </a:r>
            <a:r>
              <a:rPr b="1" lang="en"/>
              <a:t>.bashrc</a:t>
            </a:r>
            <a:r>
              <a:rPr lang="en"/>
              <a:t> to export environment variables which you use frequently, such as the location of your directory, and to permanently modify your PATH if needed!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add this to your .bashrc: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export MYDIR=/data/users#/campusid</a:t>
            </a:r>
            <a:r>
              <a:rPr lang="en"/>
              <a:t> (for example using nano or vim)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run 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$ source ~/.bashrc</a:t>
            </a:r>
            <a:r>
              <a:rPr lang="en"/>
              <a:t> (this just reloads the .bashrc file)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try the command 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$ 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cd $MYDIR 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~Break: Linux Tips Part 2~</a:t>
            </a:r>
            <a:endParaRPr/>
          </a:p>
        </p:txBody>
      </p:sp>
      <p:sp>
        <p:nvSpPr>
          <p:cNvPr id="283" name="Google Shape;283;p48"/>
          <p:cNvSpPr txBox="1"/>
          <p:nvPr>
            <p:ph idx="1" type="body"/>
          </p:nvPr>
        </p:nvSpPr>
        <p:spPr>
          <a:xfrm>
            <a:off x="311700" y="572700"/>
            <a:ext cx="8520600" cy="4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add useful shortcut commands to your .bashrc called </a:t>
            </a:r>
            <a:r>
              <a:rPr b="1" lang="en"/>
              <a:t>aliases.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example, try adding this to your .bashrc: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alias go2data=”cd /data/users#/campusid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i="1" lang="en"/>
              <a:t>language </a:t>
            </a:r>
            <a:r>
              <a:rPr lang="en"/>
              <a:t>of the .bashrc and of the following section on SBATCH is </a:t>
            </a:r>
            <a:r>
              <a:rPr b="1" lang="en"/>
              <a:t>BASH</a:t>
            </a:r>
            <a:r>
              <a:rPr lang="en"/>
              <a:t>, a shell language. There are a ton of resources on learning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basics of BASH. </a:t>
            </a:r>
            <a:r>
              <a:rPr lang="en"/>
              <a:t> Here are some quick tips that will be useful later: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Comments use the the Hashtag symbol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Save a string into the variable myvar	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myvar=”some string”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Access a variable by preceding it with $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echo $myvar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Save the output of a command in a variable by using asterisks 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myvar2=`echo $myvar`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Access input arguments by using $1, $2, $3, etc.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echo $1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Break: Python Tips ~</a:t>
            </a:r>
            <a:endParaRPr/>
          </a:p>
        </p:txBody>
      </p:sp>
      <p:sp>
        <p:nvSpPr>
          <p:cNvPr id="289" name="Google Shape;289;p49"/>
          <p:cNvSpPr txBox="1"/>
          <p:nvPr>
            <p:ph idx="1" type="body"/>
          </p:nvPr>
        </p:nvSpPr>
        <p:spPr>
          <a:xfrm>
            <a:off x="311700" y="572700"/>
            <a:ext cx="8520600" cy="4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use of Python on the cluster, there are a few ways you can install packages. The easiest way to do it is to create your own miniconda3 installation: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$ mkdir -p /data/users#/&lt;campusid&gt;/bin/miniconda3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$ cd /data/users#/&lt;campusid&gt;/bin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$ wget https://repo.anaconda.com/miniconda/Miniconda3-latest-Linux-x86_64.sh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$ bash Miniconda3-latest-Linux-x86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>
                <a:solidFill>
                  <a:schemeClr val="accent5"/>
                </a:solidFill>
              </a:rPr>
              <a:t>&lt;follow the instructions on the command line…&gt;</a:t>
            </a:r>
            <a:endParaRPr b="1"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 sure you point the installation to the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/data/users#/bin/miniconda3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Then, restart your terminal and you can use a full conda environment with full installation capabilities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- BATCH Processing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Getting Started</a:t>
            </a:r>
            <a:endParaRPr/>
          </a:p>
        </p:txBody>
      </p:sp>
      <p:sp>
        <p:nvSpPr>
          <p:cNvPr id="300" name="Google Shape;300;p51"/>
          <p:cNvSpPr txBox="1"/>
          <p:nvPr>
            <p:ph idx="1" type="body"/>
          </p:nvPr>
        </p:nvSpPr>
        <p:spPr>
          <a:xfrm>
            <a:off x="311700" y="572700"/>
            <a:ext cx="4260300" cy="4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SBATCH jobs allow you to submit a process to run, and then walk away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run a SBATCH job, you will create a script to run, and then use the sbatch command.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Unlike with SRUN, you can specify all of the </a:t>
            </a:r>
            <a:r>
              <a:rPr lang="en"/>
              <a:t>options</a:t>
            </a:r>
            <a:r>
              <a:rPr lang="en"/>
              <a:t> in a header within that 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Let’s create a script called JobSubmit.sh with the information on the right, and run it using the following command: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$ sbatch JobSubmit.sh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301" name="Google Shape;301;p51"/>
          <p:cNvSpPr txBox="1"/>
          <p:nvPr/>
        </p:nvSpPr>
        <p:spPr>
          <a:xfrm>
            <a:off x="5428488" y="233200"/>
            <a:ext cx="27441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Example Script 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2" name="Google Shape;302;p51"/>
          <p:cNvSpPr txBox="1"/>
          <p:nvPr>
            <p:ph idx="1" type="body"/>
          </p:nvPr>
        </p:nvSpPr>
        <p:spPr>
          <a:xfrm>
            <a:off x="4553100" y="662650"/>
            <a:ext cx="4260300" cy="426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--mem=10G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--mail-type=ALL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--mail-user=&lt;your email&gt;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“hello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world!”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it can be helpful for debugging to get the node name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get Help?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572700"/>
            <a:ext cx="8520600" cy="43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 this Workshop!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https://github.com/trendscenter/ClusterWorkshop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Then, check the wiki: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TReNDs Cluster Wiki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https://trendscenter.github.io/wiki/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Next, ask here: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HPC-TIPS Slack Channel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email me: </a:t>
            </a:r>
            <a:r>
              <a:rPr lang="en" u="sng">
                <a:solidFill>
                  <a:schemeClr val="hlink"/>
                </a:solidFill>
                <a:hlinkClick r:id="rId6"/>
              </a:rPr>
              <a:t>bbaker43@gsu.edu</a:t>
            </a:r>
            <a:r>
              <a:rPr lang="en"/>
              <a:t>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Preferably message me on slack!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Finally, if we need to get IT involved!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HYDRA Tickets: </a:t>
            </a:r>
            <a:r>
              <a:rPr lang="en" u="sng">
                <a:solidFill>
                  <a:schemeClr val="hlink"/>
                </a:solidFill>
                <a:hlinkClick r:id="rId8"/>
              </a:rPr>
              <a:t>hydra.gsu.edu</a:t>
            </a:r>
            <a:r>
              <a:rPr lang="en"/>
              <a:t> (how to create a Hydra ticket)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Understanding the Header</a:t>
            </a:r>
            <a:endParaRPr/>
          </a:p>
        </p:txBody>
      </p:sp>
      <p:sp>
        <p:nvSpPr>
          <p:cNvPr id="308" name="Google Shape;308;p52"/>
          <p:cNvSpPr txBox="1"/>
          <p:nvPr>
            <p:ph idx="1" type="body"/>
          </p:nvPr>
        </p:nvSpPr>
        <p:spPr>
          <a:xfrm>
            <a:off x="311700" y="572700"/>
            <a:ext cx="4260300" cy="4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header in a SBATCH script defines the resources you want to request for that job! Just like we did before with SRUN. Plus, we have some additional options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options define the location of error and output logs for your job!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options define where SLURM will send E-Mail notifications when jobs complete!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Just leave the </a:t>
            </a:r>
            <a:r>
              <a:rPr lang="en"/>
              <a:t>--oversubscribe option. Check the SLURM docs for more details.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%A value places the job ID in the log name.</a:t>
            </a:r>
            <a:endParaRPr/>
          </a:p>
        </p:txBody>
      </p:sp>
      <p:sp>
        <p:nvSpPr>
          <p:cNvPr id="309" name="Google Shape;309;p52"/>
          <p:cNvSpPr txBox="1"/>
          <p:nvPr>
            <p:ph idx="1" type="body"/>
          </p:nvPr>
        </p:nvSpPr>
        <p:spPr>
          <a:xfrm>
            <a:off x="4553100" y="662650"/>
            <a:ext cx="4260300" cy="426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--mem=10G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--mail-type=ALL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--mail-user=&lt;your email&gt;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“hello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world!”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it can be helpful for debugging to get the node name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310" name="Google Shape;310;p52"/>
          <p:cNvCxnSpPr/>
          <p:nvPr/>
        </p:nvCxnSpPr>
        <p:spPr>
          <a:xfrm flipH="1" rot="10800000">
            <a:off x="4293025" y="1815500"/>
            <a:ext cx="258000" cy="9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52"/>
          <p:cNvSpPr/>
          <p:nvPr/>
        </p:nvSpPr>
        <p:spPr>
          <a:xfrm>
            <a:off x="4551025" y="1783025"/>
            <a:ext cx="2119500" cy="32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2" name="Google Shape;312;p52"/>
          <p:cNvSpPr/>
          <p:nvPr/>
        </p:nvSpPr>
        <p:spPr>
          <a:xfrm>
            <a:off x="4551125" y="2319425"/>
            <a:ext cx="2760600" cy="32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313" name="Google Shape;313;p52"/>
          <p:cNvCxnSpPr/>
          <p:nvPr/>
        </p:nvCxnSpPr>
        <p:spPr>
          <a:xfrm flipH="1" rot="10800000">
            <a:off x="4205575" y="2427575"/>
            <a:ext cx="345600" cy="10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Monitoring and Control</a:t>
            </a:r>
            <a:endParaRPr/>
          </a:p>
        </p:txBody>
      </p:sp>
      <p:sp>
        <p:nvSpPr>
          <p:cNvPr id="319" name="Google Shape;319;p53"/>
          <p:cNvSpPr txBox="1"/>
          <p:nvPr>
            <p:ph idx="1" type="body"/>
          </p:nvPr>
        </p:nvSpPr>
        <p:spPr>
          <a:xfrm>
            <a:off x="311700" y="572700"/>
            <a:ext cx="8520600" cy="4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the </a:t>
            </a:r>
            <a:r>
              <a:rPr b="1" lang="en"/>
              <a:t>squeue</a:t>
            </a:r>
            <a:r>
              <a:rPr lang="en"/>
              <a:t> command to monitor your jobs </a:t>
            </a:r>
            <a:r>
              <a:rPr lang="en"/>
              <a:t>only: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squeue -u &lt;campusid&gt;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the jobs in a particular queue: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squeue -p qTRDGPU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also cancel your submitted jobs using </a:t>
            </a:r>
            <a:r>
              <a:rPr b="1" lang="en"/>
              <a:t>scancel</a:t>
            </a:r>
            <a:r>
              <a:rPr lang="en"/>
              <a:t>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scancel &lt;jobid&gt;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all of your jobs in the queue: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scancel -u &lt;campusid&gt;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</a:t>
            </a:r>
            <a:br>
              <a:rPr lang="en"/>
            </a:br>
            <a:r>
              <a:rPr lang="en"/>
              <a:t>Or all of your jobs on a particular queue: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scancel -u &lt;campusid&gt; -p qTRDGPU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Check the SLURM documentation for more flags for these commands!</a:t>
            </a:r>
            <a:endParaRPr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Logging Tips</a:t>
            </a:r>
            <a:endParaRPr/>
          </a:p>
        </p:txBody>
      </p:sp>
      <p:sp>
        <p:nvSpPr>
          <p:cNvPr id="325" name="Google Shape;325;p54"/>
          <p:cNvSpPr txBox="1"/>
          <p:nvPr>
            <p:ph idx="1" type="body"/>
          </p:nvPr>
        </p:nvSpPr>
        <p:spPr>
          <a:xfrm>
            <a:off x="311700" y="572700"/>
            <a:ext cx="8520600" cy="4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the options we had available for SRUN are also available for SBATCH, and they can also be specified when you call SBATCH on the command-line, rather than in the header.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can be useful, for example, if you want to create logs dynamically as you submit your sc</a:t>
            </a:r>
            <a:r>
              <a:rPr lang="en"/>
              <a:t>r</a:t>
            </a:r>
            <a:r>
              <a:rPr lang="en"/>
              <a:t>ipt multiple times: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$ sbatch -e err_myjob1_%A.err -o out_myjob1_%A.out JobSubmit.sh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$ sbatch -e err_myjob2_%A.err -o out_myjob2_%A.out JobSubmit.sh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imagine how this can be useful for submitting multiple jobs with different configurations!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can also specify for jobs to exist in a folder, but if that folder doesn’t exist the job will error out quietly! This is a common bug!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Array Jobs</a:t>
            </a:r>
            <a:endParaRPr/>
          </a:p>
        </p:txBody>
      </p:sp>
      <p:sp>
        <p:nvSpPr>
          <p:cNvPr id="331" name="Google Shape;331;p55"/>
          <p:cNvSpPr txBox="1"/>
          <p:nvPr>
            <p:ph idx="1" type="body"/>
          </p:nvPr>
        </p:nvSpPr>
        <p:spPr>
          <a:xfrm>
            <a:off x="311700" y="572700"/>
            <a:ext cx="4260300" cy="4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is perhaps most useful for submitting many jobs at once. Although you could use FOR-LOOPS to submit individual SBATCH calls, ARRAYS are the way to go!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Basically, it runs an SBATCH script N many times where each script gets a unique index i.e. the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$SLURM_ARRAY_TASK_ID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useful when you have many jobs that can run in parallel, where each job uses a single index to grab a particular data set for 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%a references the Array Index</a:t>
            </a:r>
            <a:endParaRPr/>
          </a:p>
        </p:txBody>
      </p:sp>
      <p:sp>
        <p:nvSpPr>
          <p:cNvPr id="332" name="Google Shape;332;p55"/>
          <p:cNvSpPr txBox="1"/>
          <p:nvPr>
            <p:ph idx="1" type="body"/>
          </p:nvPr>
        </p:nvSpPr>
        <p:spPr>
          <a:xfrm>
            <a:off x="4648875" y="554400"/>
            <a:ext cx="4260300" cy="3272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--mem=1g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basic_array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error%A-%a.err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out%A-%a.out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Index: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$SLURM_ARRAY_TASK_ID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33" name="Google Shape;333;p55"/>
          <p:cNvSpPr txBox="1"/>
          <p:nvPr/>
        </p:nvSpPr>
        <p:spPr>
          <a:xfrm>
            <a:off x="4755200" y="3826800"/>
            <a:ext cx="39348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Try putting the above script into JobArray.sh, and run the following: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$ sbatch </a:t>
            </a:r>
            <a:r>
              <a:rPr lang="en" sz="16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--array=0-4 JobArray.sh</a:t>
            </a:r>
            <a:endParaRPr sz="1600">
              <a:solidFill>
                <a:schemeClr val="accent5"/>
              </a:solidFill>
              <a:highlight>
                <a:srgbClr val="000000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Array Job Tips </a:t>
            </a:r>
            <a:endParaRPr/>
          </a:p>
        </p:txBody>
      </p:sp>
      <p:sp>
        <p:nvSpPr>
          <p:cNvPr id="339" name="Google Shape;339;p56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a particular line in a file using the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$SLURM_ARRAY_TASK_ID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Suppose I have a file with a list of paths for individual subjects. I can grab the subject I need in a particular </a:t>
            </a:r>
            <a:r>
              <a:rPr lang="en"/>
              <a:t>file</a:t>
            </a:r>
            <a:r>
              <a:rPr lang="en"/>
              <a:t> by using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highlight>
                  <a:srgbClr val="000000"/>
                </a:highlight>
              </a:rPr>
              <a:t>sed -n "$(( $SLURM_ARRAY_TASK_ID + 1 )) p" lines.txt</a:t>
            </a:r>
            <a:endParaRPr sz="16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5423375" y="1582900"/>
            <a:ext cx="42603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--mem=1g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sed_example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error%A-%a.err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out%A-%a.out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Index: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$SLURM_ARRAY_TASK_ID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/ClusterWorkshop/Examples/Basics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this uses a bash trick to save the output from the sed command into a variable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lineFromFile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sed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-n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"$((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$SLURM_ARRAY_TASK_ID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)) p" lines.txt`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$lineFromFile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Array Job Tips 2 </a:t>
            </a:r>
            <a:endParaRPr/>
          </a:p>
        </p:txBody>
      </p:sp>
      <p:sp>
        <p:nvSpPr>
          <p:cNvPr id="346" name="Google Shape;346;p57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Rather than submitting a full array, you can use the modulus to indicate that only every Nth job will run simultaneously: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sbatch --array=1-8%2 JobArray.sh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cluster has an </a:t>
            </a:r>
            <a:r>
              <a:rPr b="1" lang="en"/>
              <a:t>array size limit of 5000</a:t>
            </a:r>
            <a:r>
              <a:rPr lang="en"/>
              <a:t>, so if you want to use higher indices, you’ll need to break up the submissions and reindex your arrays. E.g.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offset_index=$(($SLURM_ARRAY_TASK_ID + 10000))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BEST PRACTICES</a:t>
            </a:r>
            <a:endParaRPr/>
          </a:p>
        </p:txBody>
      </p:sp>
      <p:sp>
        <p:nvSpPr>
          <p:cNvPr id="352" name="Google Shape;352;p58"/>
          <p:cNvSpPr txBox="1"/>
          <p:nvPr>
            <p:ph idx="1" type="body"/>
          </p:nvPr>
        </p:nvSpPr>
        <p:spPr>
          <a:xfrm>
            <a:off x="311700" y="572700"/>
            <a:ext cx="8520600" cy="43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like with SRUN - be wary of letting jobs run for too long. Set reasonable time limits, and stop your jobs using </a:t>
            </a:r>
            <a:r>
              <a:rPr b="1" lang="en"/>
              <a:t>scancel </a:t>
            </a:r>
            <a:r>
              <a:rPr lang="en"/>
              <a:t>if you expect they are hanging or not using resources.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Keep a close eye on your jobs - if they are running forever, stop them!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request the resource you need! Use the same practices as we discussed with SRUN.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When submitting many jobs, try to find a way to use ARRAYS rather than submitting a huge number of SBATCH calls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 array sizes to whatever you need in a given time, and use the modulus to limit the amount of jobs that run simultaneously!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Example 1 - Single Subject Neuromark ICA</a:t>
            </a:r>
            <a:endParaRPr/>
          </a:p>
        </p:txBody>
      </p:sp>
      <p:sp>
        <p:nvSpPr>
          <p:cNvPr id="363" name="Google Shape;363;p60"/>
          <p:cNvSpPr txBox="1"/>
          <p:nvPr>
            <p:ph idx="1" type="body"/>
          </p:nvPr>
        </p:nvSpPr>
        <p:spPr>
          <a:xfrm>
            <a:off x="4572000" y="863550"/>
            <a:ext cx="42603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--mem=4G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--mail-type=ALL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--mail-user=&lt;your email&gt;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cworkshop_multi_ica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matlab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CD into your directory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/Examples/SingleSubjectICA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run the matlab batch script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matlab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-batch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'gigica_step2'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</p:txBody>
      </p:sp>
      <p:sp>
        <p:nvSpPr>
          <p:cNvPr id="364" name="Google Shape;364;p60"/>
          <p:cNvSpPr txBox="1"/>
          <p:nvPr>
            <p:ph idx="1" type="body"/>
          </p:nvPr>
        </p:nvSpPr>
        <p:spPr>
          <a:xfrm>
            <a:off x="311700" y="572700"/>
            <a:ext cx="42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0: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Char char="○"/>
            </a:pPr>
            <a:r>
              <a:rPr lang="en" sz="900">
                <a:solidFill>
                  <a:schemeClr val="accent5"/>
                </a:solidFill>
                <a:highlight>
                  <a:srgbClr val="000000"/>
                </a:highlight>
              </a:rPr>
              <a:t>$cp /data/users2/bbaker/fbirn_subject_list.txt $MYDIR/ClusterWorkshop/Examples/</a:t>
            </a:r>
            <a:endParaRPr sz="9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>
                <a:solidFill>
                  <a:schemeClr val="accent5"/>
                </a:solidFill>
                <a:highlight>
                  <a:srgbClr val="000000"/>
                </a:highlight>
              </a:rPr>
              <a:t>$ cd ClusterWorkshop/Examples/SingleSubjectICA</a:t>
            </a:r>
            <a:endParaRPr sz="10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gigica_step1.m</a:t>
            </a:r>
            <a:r>
              <a:rPr lang="en"/>
              <a:t> if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3: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sbatch JobSubmit.sh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Example 2 - Multi Subject Neuromark ICA</a:t>
            </a:r>
            <a:endParaRPr/>
          </a:p>
        </p:txBody>
      </p:sp>
      <p:sp>
        <p:nvSpPr>
          <p:cNvPr id="370" name="Google Shape;370;p61"/>
          <p:cNvSpPr txBox="1"/>
          <p:nvPr>
            <p:ph idx="1" type="body"/>
          </p:nvPr>
        </p:nvSpPr>
        <p:spPr>
          <a:xfrm>
            <a:off x="4572000" y="572700"/>
            <a:ext cx="4260300" cy="4067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--mem=4G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error%A_%a.err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out%A_%a.out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--mail-type=ALL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--mail-user=&lt;your email&gt;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cworkshop_multi_ica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7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7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77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7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7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7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load the matlab module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en" sz="7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lang="en" sz="7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matlab</a:t>
            </a:r>
            <a:endParaRPr sz="7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7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CD into your directory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7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77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7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/Examples/MultiSubjectICA</a:t>
            </a:r>
            <a:endParaRPr sz="7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7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run matlab batch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matlab</a:t>
            </a:r>
            <a:r>
              <a:rPr lang="en" sz="7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77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-batch</a:t>
            </a:r>
            <a:r>
              <a:rPr lang="en" sz="7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'gigica_step2'</a:t>
            </a:r>
            <a:endParaRPr sz="7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7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7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77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7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7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190"/>
          </a:p>
        </p:txBody>
      </p:sp>
      <p:sp>
        <p:nvSpPr>
          <p:cNvPr id="371" name="Google Shape;371;p61"/>
          <p:cNvSpPr txBox="1"/>
          <p:nvPr>
            <p:ph idx="1" type="body"/>
          </p:nvPr>
        </p:nvSpPr>
        <p:spPr>
          <a:xfrm>
            <a:off x="311700" y="572700"/>
            <a:ext cx="42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0: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Char char="○"/>
            </a:pPr>
            <a:r>
              <a:rPr lang="en" sz="900">
                <a:solidFill>
                  <a:schemeClr val="accent5"/>
                </a:solidFill>
                <a:highlight>
                  <a:srgbClr val="000000"/>
                </a:highlight>
              </a:rPr>
              <a:t>$cp /data/users2/bbaker/fbirn_subject_list.txt $MYDIR/ClusterWorkshop/Examples/</a:t>
            </a:r>
            <a:endParaRPr sz="9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>
                <a:solidFill>
                  <a:schemeClr val="accent5"/>
                </a:solidFill>
                <a:highlight>
                  <a:srgbClr val="000000"/>
                </a:highlight>
              </a:rPr>
              <a:t>$ cd ClusterWorkshop/Examples/MultiSubjectICA</a:t>
            </a:r>
            <a:endParaRPr sz="10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gigica_step1.m</a:t>
            </a:r>
            <a:r>
              <a:rPr lang="en"/>
              <a:t> if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3: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sbatch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--array=0-4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JobArray.sh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Very Basics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Example 3 - PyTorch with GPU</a:t>
            </a:r>
            <a:endParaRPr/>
          </a:p>
        </p:txBody>
      </p:sp>
      <p:sp>
        <p:nvSpPr>
          <p:cNvPr id="377" name="Google Shape;377;p62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0: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are going to use a conda environment with pytorch installed. Do this in an interactive session: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conda create -y </a:t>
            </a: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--name cw_torch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conda activate cw_torch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conda install -y pytorch torchvision torchaudio pytorch-cuda=11.8 -c pytorch -c nvidia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conda install -c conda-forge scikit-learn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>
                <a:solidFill>
                  <a:schemeClr val="accent5"/>
                </a:solidFill>
              </a:rPr>
              <a:t>$ cd ClusterWorkshop/Examples/PytorchClassification</a:t>
            </a:r>
            <a:endParaRPr sz="10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$ sbatch JobSubmit.sh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78" name="Google Shape;378;p62"/>
          <p:cNvSpPr txBox="1"/>
          <p:nvPr>
            <p:ph idx="1" type="body"/>
          </p:nvPr>
        </p:nvSpPr>
        <p:spPr>
          <a:xfrm>
            <a:off x="4936700" y="7250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qTRDGPU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#SGATCH --gres=gpu:1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--mem=4G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cworkshop_pytorch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"$(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shell.bash hook)"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activate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cw_workshop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CD into your directory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/Examples/PytorchClassification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run the matlab batch script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mnist_classification.py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Example 4 - PyTorch with GPU : </a:t>
            </a:r>
            <a:r>
              <a:rPr lang="en" sz="2688"/>
              <a:t>Cross Validation</a:t>
            </a:r>
            <a:endParaRPr sz="2688"/>
          </a:p>
        </p:txBody>
      </p:sp>
      <p:sp>
        <p:nvSpPr>
          <p:cNvPr id="384" name="Google Shape;384;p63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0: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are going to use a conda environment with pytorch installed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conda create -y --name cw_torch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conda activate cw_torch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conda install -y pytorch torchvision torchaudio pytorch-cuda=11.8 -c pytorch -c nvidia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conda install -c conda-forge scikit-learn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>
                <a:solidFill>
                  <a:schemeClr val="accent5"/>
                </a:solidFill>
              </a:rPr>
              <a:t>$ cd ClusterWorkshop/Examples/PytorchClassification</a:t>
            </a:r>
            <a:endParaRPr sz="10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$ sbatch --array=0-4 JobSubmit.sh</a:t>
            </a:r>
            <a:endParaRPr/>
          </a:p>
        </p:txBody>
      </p:sp>
      <p:sp>
        <p:nvSpPr>
          <p:cNvPr id="385" name="Google Shape;385;p63"/>
          <p:cNvSpPr txBox="1"/>
          <p:nvPr>
            <p:ph idx="1" type="body"/>
          </p:nvPr>
        </p:nvSpPr>
        <p:spPr>
          <a:xfrm>
            <a:off x="4936700" y="7250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qTRDGPU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#SGATCH --gres=gpu:1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--mem=4G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error%A_%a.err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out%A_%a.out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cworkshop_pytorch_cv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"$(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shell.bash hook)"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activate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cw_workshop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CD into your directory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/Examples/PytorchClassification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run the matlab batch script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mnist_classification.py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-k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$SLURM_ARRAY_TASK_ID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CREDIT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Flexible BATCH Scripting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and Using Singularity Images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Notebooks without Hemera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Granular Control with Multiple Tasks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Multi-GPU Jobs: Pytorch Example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Requests and SSH Installation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572700"/>
            <a:ext cx="8520600" cy="44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Step 1:</a:t>
            </a:r>
            <a:endParaRPr b="1" sz="19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Navigate to: </a:t>
            </a: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elpis.rs.gsu.edu</a:t>
            </a:r>
            <a:endParaRPr sz="19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Login with GSU Credentials (if you don’t have them proceed to step 2)</a:t>
            </a:r>
            <a:endParaRPr sz="19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If you already have an allocation for TReNDs, you’re done! Move to </a:t>
            </a:r>
            <a:r>
              <a:rPr lang="en" sz="1900"/>
              <a:t>step</a:t>
            </a:r>
            <a:r>
              <a:rPr lang="en" sz="1900"/>
              <a:t> 3.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Step 2: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Contact your PI to request an account or allocation.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They will contact the operations team to get your account set up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Step 3: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OSX + Linux come with SSH built in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	On Windows, you will need to install OpenSSH</a:t>
            </a:r>
            <a:br>
              <a:rPr lang="en" sz="1900"/>
            </a:br>
            <a:r>
              <a:rPr i="1" lang="en" sz="1900"/>
              <a:t>		(IT will need to do this on managed machines)</a:t>
            </a:r>
            <a:endParaRPr i="1"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your VPN (Remote Only)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572700"/>
            <a:ext cx="8520600" cy="4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out the GSU Guide: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https://technology.gsu.edu/technology-services/it-services/security/virtual-private-network/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need to download the client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(IT may need to install on a managed machine)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also need to set up DUO for two-factor authentication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Finally, use your GSU credentials and the address </a:t>
            </a:r>
            <a:r>
              <a:rPr b="1" lang="en"/>
              <a:t>secureaccess.gsu.edu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and Signing SSH Keypairs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572700"/>
            <a:ext cx="8520600" cy="4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Walkthrough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mkdir ~/.ssh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cd ~/.ssh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ssh-keygen -t ed25519 -f id_&lt;campusid&gt;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cat ~/.ssh/id_&lt;campusid&gt;.pub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 into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https://elpis.rs.gsu.edu/</a:t>
            </a:r>
            <a:r>
              <a:rPr lang="en"/>
              <a:t> and we will sign the certificate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Download the files, including id_&lt;campusid&gt;-cert.pub and move into your .ssh folder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mv ~/Downloads/id_&lt;campusid&gt;-cert.pub ~/.ssh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$ ssh-add ~/.ssh/id_&lt;campusid&gt;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SSH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572700"/>
            <a:ext cx="8520600" cy="39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Walkthrough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the file ~/.ssh/config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the following to it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Host arclogin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HostName arctrdlogin001.rs.gsu.edu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User &lt;campusid&gt;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ForwardAgent yes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CertificateFile ~/.ssh/id_&lt;campusid&gt;-cert.pub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IdentityFile ~/.ssh/id_&lt;campusid&gt;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(You can also add specific nodes and other things to ease </a:t>
            </a:r>
            <a:r>
              <a:rPr lang="en"/>
              <a:t>access</a:t>
            </a:r>
            <a:r>
              <a:rPr lang="en"/>
              <a:t>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