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  <p:sldId id="300" r:id="rId51"/>
    <p:sldId id="301" r:id="rId52"/>
    <p:sldId id="302" r:id="rId53"/>
    <p:sldId id="303" r:id="rId54"/>
    <p:sldId id="304" r:id="rId55"/>
    <p:sldId id="305" r:id="rId56"/>
    <p:sldId id="306" r:id="rId57"/>
    <p:sldId id="307" r:id="rId58"/>
    <p:sldId id="308" r:id="rId59"/>
    <p:sldId id="309" r:id="rId60"/>
    <p:sldId id="310" r:id="rId61"/>
    <p:sldId id="311" r:id="rId62"/>
    <p:sldId id="312" r:id="rId63"/>
    <p:sldId id="313" r:id="rId64"/>
    <p:sldId id="314" r:id="rId65"/>
  </p:sldIdLst>
  <p:sldSz cy="5143500" cx="9144000"/>
  <p:notesSz cx="6858000" cy="9144000"/>
  <p:embeddedFontLst>
    <p:embeddedFont>
      <p:font typeface="Fira Sans"/>
      <p:regular r:id="rId66"/>
      <p:bold r:id="rId67"/>
      <p:italic r:id="rId68"/>
      <p:boldItalic r:id="rId6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69567550-1C8E-44CD-BECD-144A626A7D0F}">
  <a:tblStyle styleId="{69567550-1C8E-44CD-BECD-144A626A7D0F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62" Type="http://schemas.openxmlformats.org/officeDocument/2006/relationships/slide" Target="slides/slide56.xml"/><Relationship Id="rId61" Type="http://schemas.openxmlformats.org/officeDocument/2006/relationships/slide" Target="slides/slide55.xml"/><Relationship Id="rId20" Type="http://schemas.openxmlformats.org/officeDocument/2006/relationships/slide" Target="slides/slide14.xml"/><Relationship Id="rId64" Type="http://schemas.openxmlformats.org/officeDocument/2006/relationships/slide" Target="slides/slide58.xml"/><Relationship Id="rId63" Type="http://schemas.openxmlformats.org/officeDocument/2006/relationships/slide" Target="slides/slide57.xml"/><Relationship Id="rId22" Type="http://schemas.openxmlformats.org/officeDocument/2006/relationships/slide" Target="slides/slide16.xml"/><Relationship Id="rId66" Type="http://schemas.openxmlformats.org/officeDocument/2006/relationships/font" Target="fonts/FiraSans-regular.fntdata"/><Relationship Id="rId21" Type="http://schemas.openxmlformats.org/officeDocument/2006/relationships/slide" Target="slides/slide15.xml"/><Relationship Id="rId65" Type="http://schemas.openxmlformats.org/officeDocument/2006/relationships/slide" Target="slides/slide59.xml"/><Relationship Id="rId24" Type="http://schemas.openxmlformats.org/officeDocument/2006/relationships/slide" Target="slides/slide18.xml"/><Relationship Id="rId68" Type="http://schemas.openxmlformats.org/officeDocument/2006/relationships/font" Target="fonts/FiraSans-italic.fntdata"/><Relationship Id="rId23" Type="http://schemas.openxmlformats.org/officeDocument/2006/relationships/slide" Target="slides/slide17.xml"/><Relationship Id="rId67" Type="http://schemas.openxmlformats.org/officeDocument/2006/relationships/font" Target="fonts/FiraSans-bold.fntdata"/><Relationship Id="rId60" Type="http://schemas.openxmlformats.org/officeDocument/2006/relationships/slide" Target="slides/slide54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69" Type="http://schemas.openxmlformats.org/officeDocument/2006/relationships/font" Target="fonts/FiraSans-boldItalic.fntdata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1" Type="http://schemas.openxmlformats.org/officeDocument/2006/relationships/slide" Target="slides/slide45.xml"/><Relationship Id="rId50" Type="http://schemas.openxmlformats.org/officeDocument/2006/relationships/slide" Target="slides/slide44.xml"/><Relationship Id="rId53" Type="http://schemas.openxmlformats.org/officeDocument/2006/relationships/slide" Target="slides/slide47.xml"/><Relationship Id="rId52" Type="http://schemas.openxmlformats.org/officeDocument/2006/relationships/slide" Target="slides/slide46.xml"/><Relationship Id="rId11" Type="http://schemas.openxmlformats.org/officeDocument/2006/relationships/slide" Target="slides/slide5.xml"/><Relationship Id="rId55" Type="http://schemas.openxmlformats.org/officeDocument/2006/relationships/slide" Target="slides/slide49.xml"/><Relationship Id="rId10" Type="http://schemas.openxmlformats.org/officeDocument/2006/relationships/slide" Target="slides/slide4.xml"/><Relationship Id="rId54" Type="http://schemas.openxmlformats.org/officeDocument/2006/relationships/slide" Target="slides/slide48.xml"/><Relationship Id="rId13" Type="http://schemas.openxmlformats.org/officeDocument/2006/relationships/slide" Target="slides/slide7.xml"/><Relationship Id="rId57" Type="http://schemas.openxmlformats.org/officeDocument/2006/relationships/slide" Target="slides/slide51.xml"/><Relationship Id="rId12" Type="http://schemas.openxmlformats.org/officeDocument/2006/relationships/slide" Target="slides/slide6.xml"/><Relationship Id="rId56" Type="http://schemas.openxmlformats.org/officeDocument/2006/relationships/slide" Target="slides/slide50.xml"/><Relationship Id="rId15" Type="http://schemas.openxmlformats.org/officeDocument/2006/relationships/slide" Target="slides/slide9.xml"/><Relationship Id="rId59" Type="http://schemas.openxmlformats.org/officeDocument/2006/relationships/slide" Target="slides/slide53.xml"/><Relationship Id="rId14" Type="http://schemas.openxmlformats.org/officeDocument/2006/relationships/slide" Target="slides/slide8.xml"/><Relationship Id="rId58" Type="http://schemas.openxmlformats.org/officeDocument/2006/relationships/slide" Target="slides/slide52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2ad71ba869e_0_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2ad71ba869e_0_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ad71ba869e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" name="Google Shape;114;g2ad71ba869e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ad71ba869e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ad71ba869e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ad71ba869e_0_1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2ad71ba869e_0_1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ad71ba869e_0_1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2ad71ba869e_0_1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ddeabc128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ddeabc128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2ad71ba869e_0_2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2ad71ba869e_0_2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ad71ba869e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2ad71ba869e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ad71ba869e_0_26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ad71ba869e_0_26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ad71ba869e_0_2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ad71ba869e_0_2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ad71ba869e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ad71ba869e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2ad71ba869e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2ad71ba869e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2ad71ba869e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2ad71ba869e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2ad71ba869e_0_2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2ad71ba869e_0_2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ad71ba869e_0_1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ad71ba869e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ad71ba869e_0_1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ad71ba869e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ad71ba869e_0_1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ad71ba869e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g2ad71ba869e_0_1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0" name="Google Shape;210;g2ad71ba869e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ad71ba869e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2ad71ba869e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i="1"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This doesn’t always work cleanly, and you should just be wary of needing to rerun low-priority GPU jobs.</a:t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2ad71ba869e_0_1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" name="Google Shape;223;g2ad71ba869e_0_1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ad71ba869e_0_1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2ad71ba869e_0_1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2ad71ba869e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2ad71ba869e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ad71ba869e_0_3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ad71ba869e_0_3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2ad71ba869e_0_3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2ad71ba869e_0_3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ad71ba869e_0_3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ad71ba869e_0_3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ad71ba869e_0_1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2ad71ba869e_0_1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2ad71ba869e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2ad71ba869e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2ad71ba869e_0_1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2ad71ba869e_0_1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g2ad71ba869e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0" name="Google Shape;280;g2ad71ba869e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265624f5d1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265624f5d1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65624f5d1a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265624f5d1a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ad71ba869e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ad71ba869e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ad71ba869e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ad71ba869e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g2ad71ba869e_0_1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3" name="Google Shape;303;g2ad71ba869e_0_1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65624f5d1a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65624f5d1a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65624f5d1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2" name="Google Shape;322;g265624f5d1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ad71ba869e_0_1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8" name="Google Shape;328;g2ad71ba869e_0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ad71ba869e_0_18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2ad71ba869e_0_1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65624f5d1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65624f5d1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65624f5d1a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9" name="Google Shape;349;g265624f5d1a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65624f5d1a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265624f5d1a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ad71ba869e_0_1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1" name="Google Shape;361;g2ad71ba869e_0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g2ad71ba869e_0_1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6" name="Google Shape;366;g2ad71ba869e_0_1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2ad71ba869e_0_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2ad71ba869e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2ad71ba869e_0_20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3" name="Google Shape;373;g2ad71ba869e_0_2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8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2ad71ba869e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2ad71ba869e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5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2adcf160db1_0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2adcf160db1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2ad71ba869e_0_2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2ad71ba869e_0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7" name="Shape 3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8" name="Google Shape;398;g2ad71ba869e_0_2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9" name="Google Shape;399;g2ad71ba869e_0_2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4" name="Shape 4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5" name="Google Shape;405;g2ad71ba869e_0_2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6" name="Google Shape;406;g2ad71ba869e_0_2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0" name="Shape 4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1" name="Google Shape;411;g2ad71ba869e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2" name="Google Shape;412;g2ad71ba869e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7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g2adcf160db1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19" name="Google Shape;419;g2adcf160db1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adcf160db1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2adcf160db1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g2adcf160db1_1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3" name="Google Shape;433;g2adcf160db1_1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ad71ba869e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" name="Google Shape;84;g2ad71ba869e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ad71ba869e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ad71ba869e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ad71ba869e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ad71ba869e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ad71ba869e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2ad71ba869e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b="1"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Fira Sans"/>
              <a:buChar char="●"/>
              <a:defRPr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●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○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Fira Sans"/>
              <a:buChar char="■"/>
              <a:defRPr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trendscenter/ClusterWorkshop" TargetMode="External"/><Relationship Id="rId4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hemera.rs.gsu.edu/" TargetMode="External"/><Relationship Id="rId4" Type="http://schemas.openxmlformats.org/officeDocument/2006/relationships/hyperlink" Target="https://trendscenter.github.io/wiki/docs/Visual_Studio_Code.html" TargetMode="External"/><Relationship Id="rId5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trendscenter.github.io/wiki/docs/File_transfer_with_Globus.html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www.geeksforgeeks.org/tar-command-linux-examples/" TargetMode="External"/><Relationship Id="rId4" Type="http://schemas.openxmlformats.org/officeDocument/2006/relationships/hyperlink" Target="https://ioflood.com/blog/zip-linux-command/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education.github.com/git-cheat-sheet-education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slurm.schedmd.com/srun.html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trendscenter.github.io/wiki/docs/Modules.html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www.freecodecamp.org/news/bash-scripting-tutorial-linux-shell-script-and-command-line-for-beginners/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repo.anaconda.com/miniconda/Miniconda3-latest-Linux-x86_64.sh" TargetMode="Externa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github.com/trendscenter/ClusterWorkshop" TargetMode="External"/><Relationship Id="rId4" Type="http://schemas.openxmlformats.org/officeDocument/2006/relationships/hyperlink" Target="https://trendscenter.github.io/wiki/" TargetMode="External"/><Relationship Id="rId5" Type="http://schemas.openxmlformats.org/officeDocument/2006/relationships/hyperlink" Target="https://trendscenter.github.io/wiki/" TargetMode="External"/><Relationship Id="rId6" Type="http://schemas.openxmlformats.org/officeDocument/2006/relationships/hyperlink" Target="mailto:bbaker43@gsu.edu" TargetMode="External"/><Relationship Id="rId7" Type="http://schemas.openxmlformats.org/officeDocument/2006/relationships/hyperlink" Target="https://hydra.gsu.edu/" TargetMode="External"/><Relationship Id="rId8" Type="http://schemas.openxmlformats.org/officeDocument/2006/relationships/hyperlink" Target="https://hydra.gsu.edu/" TargetMode="Externa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4.xml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5.xml"/><Relationship Id="rId3" Type="http://schemas.openxmlformats.org/officeDocument/2006/relationships/hyperlink" Target="https://fmriprep.org/en/20.2.0/singularity.html" TargetMode="Externa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elpis.rs.gsu.edu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technology.gsu.edu/technology-services/it-services/security/virtual-private-network/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elpis.rs.gsu.edu/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Introduction to the TReNDs Cluster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65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</a:rPr>
              <a:t>January 2024</a:t>
            </a:r>
            <a:endParaRPr>
              <a:solidFill>
                <a:schemeClr val="accent4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Slides and Resources: </a:t>
            </a:r>
            <a:r>
              <a:rPr lang="en" u="sng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https://github.com/trendscenter/ClusterWorkshop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378725" y="-36374"/>
            <a:ext cx="3971876" cy="1317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Connecting to the Login Node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demonstration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accent5"/>
                </a:solidFill>
                <a:highlight>
                  <a:srgbClr val="000000"/>
                </a:highlight>
              </a:rPr>
              <a:t>$ssh arclogin</a:t>
            </a:r>
            <a:endParaRPr b="1" sz="3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457200" lvl="0" marL="13716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that’s it! You’re officially on the cluster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Best Practices:</a:t>
            </a:r>
            <a:r>
              <a:rPr lang="en"/>
              <a:t> Login Node</a:t>
            </a:r>
            <a:endParaRPr/>
          </a:p>
        </p:txBody>
      </p:sp>
      <p:sp>
        <p:nvSpPr>
          <p:cNvPr id="117" name="Google Shape;117;p23"/>
          <p:cNvSpPr txBox="1"/>
          <p:nvPr>
            <p:ph idx="1" type="body"/>
          </p:nvPr>
        </p:nvSpPr>
        <p:spPr>
          <a:xfrm>
            <a:off x="311700" y="57270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Login Node is </a:t>
            </a:r>
            <a:r>
              <a:rPr b="1" lang="en"/>
              <a:t>everyone’s gateway to the Cluster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goes down, people will be unable to work.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it is busy running other processes, people will be unable to work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RUN ANY ANALYSIS ON THE LOGIN NODE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RUN VSCODE OR OTHER REMOTE GUIs ON THE LOGIN NODE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DO NOT LIST HUGE DIRECTORIES, OR DO OTHER FILESYSTEM OPERATIONS ON THE LOGIN NODE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use it to copy files, move directories, etc. All of this uses the processing power needed on that node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only use the login node to </a:t>
            </a:r>
            <a:r>
              <a:rPr b="1" lang="en"/>
              <a:t>SUBMIT and MONITOR SLURM JOBS.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~Break~ Linux Tips Part 1</a:t>
            </a:r>
            <a:endParaRPr/>
          </a:p>
        </p:txBody>
      </p:sp>
      <p:sp>
        <p:nvSpPr>
          <p:cNvPr id="123" name="Google Shape;123;p24"/>
          <p:cNvSpPr txBox="1"/>
          <p:nvPr>
            <p:ph idx="1" type="body"/>
          </p:nvPr>
        </p:nvSpPr>
        <p:spPr>
          <a:xfrm>
            <a:off x="311700" y="572700"/>
            <a:ext cx="42603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Directory Navigation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Navigate to a directory: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cd ~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List its contents: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ls ~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Local Machine Resources</a:t>
            </a:r>
            <a:endParaRPr b="1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Processors: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lscpu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RAM: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free -h</a:t>
            </a:r>
            <a:r>
              <a:rPr lang="en">
                <a:highlight>
                  <a:srgbClr val="000000"/>
                </a:highlight>
              </a:rPr>
              <a:t>	</a:t>
            </a:r>
            <a:endParaRPr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current usage: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				 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htop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Check free space on the server: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df -h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GPUs: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nvidia-smi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nvtop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24" name="Google Shape;124;p24"/>
          <p:cNvSpPr txBox="1"/>
          <p:nvPr>
            <p:ph idx="1" type="body"/>
          </p:nvPr>
        </p:nvSpPr>
        <p:spPr>
          <a:xfrm>
            <a:off x="4759675" y="410850"/>
            <a:ext cx="4260300" cy="432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Command Line Text Manipulation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CAT: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cat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HEAD: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head -n 1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TAIL: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tail -n 1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NANO Editor: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nano 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VIM Editor: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vi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&lt;filename&gt;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want to try it, add these lines to the file ~/.bashrc: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  <a:t>source /usr/share/lmod/lmod/init/bash</a:t>
            </a:r>
            <a:b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027">
                <a:solidFill>
                  <a:schemeClr val="accent5"/>
                </a:solidFill>
                <a:highlight>
                  <a:srgbClr val="000000"/>
                </a:highlight>
              </a:rPr>
              <a:t>module use /application/ubuntumodules/localmodules</a:t>
            </a:r>
            <a:endParaRPr sz="1027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Editing on the Cluster</a:t>
            </a:r>
            <a:endParaRPr/>
          </a:p>
        </p:txBody>
      </p:sp>
      <p:sp>
        <p:nvSpPr>
          <p:cNvPr id="130" name="Google Shape;130;p25"/>
          <p:cNvSpPr txBox="1"/>
          <p:nvPr>
            <p:ph idx="1" type="body"/>
          </p:nvPr>
        </p:nvSpPr>
        <p:spPr>
          <a:xfrm>
            <a:off x="311700" y="572700"/>
            <a:ext cx="8520600" cy="40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Hemera</a:t>
            </a:r>
            <a:r>
              <a:rPr lang="en"/>
              <a:t>: </a:t>
            </a:r>
            <a:r>
              <a:rPr b="1" lang="en"/>
              <a:t>hemera.rs.gsu.edu</a:t>
            </a:r>
            <a:r>
              <a:rPr lang="en"/>
              <a:t> 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Log in with your credentials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Complete GUI-based access to the cluster via a desktop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Or specific applications: jupyter, MATLAB, etc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VSCode</a:t>
            </a:r>
            <a:r>
              <a:rPr lang="en"/>
              <a:t>: </a:t>
            </a:r>
            <a:r>
              <a:rPr b="1" lang="en"/>
              <a:t>code.visualstudio.com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VSCode from online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Install the Remote Development Extension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Make sure SSH is properly configured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Connect!</a:t>
            </a:r>
            <a:endParaRPr/>
          </a:p>
        </p:txBody>
      </p:sp>
      <p:pic>
        <p:nvPicPr>
          <p:cNvPr id="131" name="Google Shape;131;p2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640676" y="439625"/>
            <a:ext cx="2191626" cy="2623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2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Dev Nodes</a:t>
            </a:r>
            <a:endParaRPr/>
          </a:p>
        </p:txBody>
      </p:sp>
      <p:sp>
        <p:nvSpPr>
          <p:cNvPr id="137" name="Google Shape;137;p26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What are they?</a:t>
            </a:r>
            <a:endParaRPr b="1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Three Machines which can be directly accessed without SLURM. These are useful for developing and testing code, navigating the cluster, </a:t>
            </a:r>
            <a:r>
              <a:rPr lang="en"/>
              <a:t>transferring</a:t>
            </a:r>
            <a:r>
              <a:rPr lang="en"/>
              <a:t> files, etc.   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arctrdcn017.rs.gsu.edu</a:t>
            </a:r>
            <a:r>
              <a:rPr lang="en"/>
              <a:t> (CPU-only)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arctrdagn019.rs.gsu.edu</a:t>
            </a:r>
            <a:r>
              <a:rPr lang="en"/>
              <a:t> (GPU)</a:t>
            </a:r>
            <a:endParaRPr/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arctrdgndev101.rs.gsu.edu</a:t>
            </a:r>
            <a:r>
              <a:rPr lang="en"/>
              <a:t> (GPU)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How to use them?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Add to your SSH config!</a:t>
            </a:r>
            <a:endParaRPr/>
          </a:p>
        </p:txBody>
      </p:sp>
      <p:sp>
        <p:nvSpPr>
          <p:cNvPr id="138" name="Google Shape;138;p26"/>
          <p:cNvSpPr txBox="1"/>
          <p:nvPr/>
        </p:nvSpPr>
        <p:spPr>
          <a:xfrm>
            <a:off x="4733450" y="2571750"/>
            <a:ext cx="4358400" cy="255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Host arctrdcn017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arctrdcn017.rs.gsu.edu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Host arctrdagn019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arctrdagn019.rs.gsu.edu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H</a:t>
            </a:r>
            <a:r>
              <a:rPr lang="en">
                <a:solidFill>
                  <a:schemeClr val="accent5"/>
                </a:solidFill>
              </a:rPr>
              <a:t>ost arctrdgndev101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Hostname arctrdgndev101.rs.gsu.edu</a:t>
            </a:r>
            <a:endParaRPr>
              <a:solidFill>
                <a:schemeClr val="accent5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</a:rPr>
              <a:t>    User &lt;campusid&gt;</a:t>
            </a:r>
            <a:r>
              <a:rPr lang="en">
                <a:solidFill>
                  <a:schemeClr val="accent5"/>
                </a:solidFill>
              </a:rPr>
              <a:t> 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139" name="Google Shape;139;p26"/>
          <p:cNvCxnSpPr>
            <a:endCxn id="138" idx="1"/>
          </p:cNvCxnSpPr>
          <p:nvPr/>
        </p:nvCxnSpPr>
        <p:spPr>
          <a:xfrm flipH="1" rot="10800000">
            <a:off x="3376850" y="3849300"/>
            <a:ext cx="1356600" cy="36450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round/>
            <a:headEnd len="med" w="med" type="none"/>
            <a:tailEnd len="med" w="med" type="triangle"/>
          </a:ln>
        </p:spPr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Common Issues</a:t>
            </a:r>
            <a:endParaRPr/>
          </a:p>
        </p:txBody>
      </p:sp>
      <p:sp>
        <p:nvSpPr>
          <p:cNvPr id="145" name="Google Shape;145;p2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Service not started (Windows):</a:t>
            </a:r>
            <a:br>
              <a:rPr lang="en"/>
            </a:br>
            <a:r>
              <a:rPr lang="en"/>
              <a:t>	$ Set-Service -Name ssh-agent -StartupType Automatic -Status Running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Permission Denied (MAC):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 sure these are in your ssh config:</a:t>
            </a:r>
            <a:br>
              <a:rPr lang="en"/>
            </a:br>
            <a:r>
              <a:rPr lang="en"/>
              <a:t>	Host *</a:t>
            </a:r>
            <a:br>
              <a:rPr lang="en"/>
            </a:br>
            <a:r>
              <a:rPr lang="en"/>
              <a:t>		</a:t>
            </a:r>
            <a:r>
              <a:rPr lang="en"/>
              <a:t>AddKeysToAgent yes</a:t>
            </a:r>
            <a:br>
              <a:rPr lang="en"/>
            </a:br>
            <a:r>
              <a:rPr lang="en"/>
              <a:t>		IgnoreUnknown UseKeychain</a:t>
            </a:r>
            <a:br>
              <a:rPr lang="en"/>
            </a:br>
            <a:r>
              <a:rPr lang="en"/>
              <a:t>		UseKeychain yes</a:t>
            </a:r>
            <a:br>
              <a:rPr lang="en"/>
            </a:br>
            <a:r>
              <a:rPr lang="en"/>
              <a:t>		ForwardAgent yes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No place like $HOME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</a:t>
            </a:r>
            <a:r>
              <a:rPr lang="en"/>
              <a:t>your </a:t>
            </a:r>
            <a:r>
              <a:rPr b="1" lang="en"/>
              <a:t>$HOME</a:t>
            </a:r>
            <a:r>
              <a:rPr lang="en"/>
              <a:t> directory?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Where you land when you login by default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Limited storage space per user - don’t put too much in there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Instead use a directory in </a:t>
            </a:r>
            <a:r>
              <a:rPr b="1" lang="en"/>
              <a:t>/data/users#</a:t>
            </a:r>
            <a:endParaRPr b="1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3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Your Users Directory</a:t>
            </a:r>
            <a:endParaRPr/>
          </a:p>
        </p:txBody>
      </p:sp>
      <p:sp>
        <p:nvSpPr>
          <p:cNvPr id="162" name="Google Shape;162;p30"/>
          <p:cNvSpPr txBox="1"/>
          <p:nvPr>
            <p:ph idx="1" type="body"/>
          </p:nvPr>
        </p:nvSpPr>
        <p:spPr>
          <a:xfrm>
            <a:off x="311700" y="572700"/>
            <a:ext cx="8520600" cy="4307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Everyone gets a personal directory under the </a:t>
            </a:r>
            <a:r>
              <a:rPr b="1" lang="en"/>
              <a:t>/data/users# </a:t>
            </a:r>
            <a:r>
              <a:rPr lang="en"/>
              <a:t>hierarchy. We recently redivided these directories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cd /data/users#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you don’t have one - you can create one!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Check the other directories and see how many users are there.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add your directory somewhere to keep the balance!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mkdir /data/users#/&lt;campusid&gt;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TIP: Avoid hardcoding this location by using environment variables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export MYDATA=/data/users#/&lt;campusid&gt;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3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</a:t>
            </a:r>
            <a:r>
              <a:rPr lang="en"/>
              <a:t>Transferring</a:t>
            </a:r>
            <a:r>
              <a:rPr lang="en"/>
              <a:t> Data To/From the Cluster </a:t>
            </a:r>
            <a:endParaRPr/>
          </a:p>
        </p:txBody>
      </p:sp>
      <p:sp>
        <p:nvSpPr>
          <p:cNvPr id="168" name="Google Shape;168;p31"/>
          <p:cNvSpPr txBox="1"/>
          <p:nvPr>
            <p:ph idx="1" type="body"/>
          </p:nvPr>
        </p:nvSpPr>
        <p:spPr>
          <a:xfrm>
            <a:off x="311700" y="5727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GENERAL, </a:t>
            </a:r>
            <a:r>
              <a:rPr b="1" lang="en"/>
              <a:t>DON’T PULL DOWN FULL DATA SETS.</a:t>
            </a:r>
            <a:r>
              <a:rPr lang="en"/>
              <a:t> You will violate DUAs and storage agreements. If you want to pull single scans, check with your PI if it is ok to do so.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SIMILARLY, </a:t>
            </a:r>
            <a:r>
              <a:rPr b="1" lang="en"/>
              <a:t>DO NOT PUT DATA WITH PHI FROM YOUR MACHINE ONTO THE CLUSTER</a:t>
            </a:r>
            <a:r>
              <a:rPr lang="en"/>
              <a:t>. Talk to your PI about proper anonymization procedures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 PRINCIPAL, FOLLOW HIPPA COMPLIANCE AND OTHER TRAINING. USE </a:t>
            </a:r>
            <a:r>
              <a:rPr b="1" lang="en"/>
              <a:t>COMMON SENSE SECURITY PRACTICES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You can follow </a:t>
            </a:r>
            <a:r>
              <a:rPr lang="en" u="sng">
                <a:solidFill>
                  <a:schemeClr val="hlink"/>
                </a:solidFill>
                <a:hlinkClick r:id="rId3"/>
              </a:rPr>
              <a:t>this guide</a:t>
            </a:r>
            <a:r>
              <a:rPr lang="en"/>
              <a:t> to upload data with GLOBUS. Use the online form  to place your data in /data/trends_public, then PROMPTLY MOVE 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For smaller amounts of files and folders, you can use SCP/SFTP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sftp arctrdgndev101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&gt; cd /data/users#/&lt;campusid&gt;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&gt; put local_filename.txt</a:t>
            </a:r>
            <a:b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&gt; get remote_filename.txt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the TReNDs Cluster? Why should I care?</a:t>
            </a:r>
            <a:endParaRPr/>
          </a:p>
        </p:txBody>
      </p:sp>
      <p:sp>
        <p:nvSpPr>
          <p:cNvPr id="62" name="Google Shape;62;p14"/>
          <p:cNvSpPr txBox="1"/>
          <p:nvPr>
            <p:ph idx="1" type="body"/>
          </p:nvPr>
        </p:nvSpPr>
        <p:spPr>
          <a:xfrm>
            <a:off x="311700" y="572700"/>
            <a:ext cx="3854700" cy="4257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set of computational resources with a shared file system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Submitted processes managed by SLURM, which allocates resources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 with interactive sessions or BATCH scripting</a:t>
            </a:r>
            <a:endParaRPr/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66275" y="1049300"/>
            <a:ext cx="4836151" cy="2677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3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- Where are data and applications?</a:t>
            </a:r>
            <a:endParaRPr/>
          </a:p>
        </p:txBody>
      </p:sp>
      <p:sp>
        <p:nvSpPr>
          <p:cNvPr id="174" name="Google Shape;174;p32"/>
          <p:cNvSpPr txBox="1"/>
          <p:nvPr>
            <p:ph idx="1" type="body"/>
          </p:nvPr>
        </p:nvSpPr>
        <p:spPr>
          <a:xfrm>
            <a:off x="311700" y="572700"/>
            <a:ext cx="42603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/trdapps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Neuromark Datasets: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/data/qneuromark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/data/neuromark2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Data sets from Collaborators: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/data/collaboration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175" name="Google Shape;175;p32"/>
          <p:cNvSpPr txBox="1"/>
          <p:nvPr>
            <p:ph idx="1" type="body"/>
          </p:nvPr>
        </p:nvSpPr>
        <p:spPr>
          <a:xfrm>
            <a:off x="4728375" y="695800"/>
            <a:ext cx="4260300" cy="414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These directories and </a:t>
            </a:r>
            <a:r>
              <a:rPr lang="en"/>
              <a:t>other</a:t>
            </a:r>
            <a:r>
              <a:rPr lang="en"/>
              <a:t> related ones are highly managed, i.e. you will not have permission to put data there.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If there is new data that will be put onto the cluster for your project, talk to your PI and they will help facilitate that process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Data Storage Best Practices</a:t>
            </a:r>
            <a:endParaRPr/>
          </a:p>
        </p:txBody>
      </p:sp>
      <p:sp>
        <p:nvSpPr>
          <p:cNvPr id="181" name="Google Shape;181;p33"/>
          <p:cNvSpPr txBox="1"/>
          <p:nvPr>
            <p:ph idx="1" type="body"/>
          </p:nvPr>
        </p:nvSpPr>
        <p:spPr>
          <a:xfrm>
            <a:off x="311700" y="572700"/>
            <a:ext cx="8520600" cy="413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Avoid duplicating data sets that already exist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references to static copies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Write to your users directory, and reuse results when possible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Remove </a:t>
            </a:r>
            <a:r>
              <a:rPr lang="en"/>
              <a:t>unneeded</a:t>
            </a:r>
            <a:r>
              <a:rPr lang="en"/>
              <a:t> or duplicate data/results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Compress folders you want to save for the future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Use tar: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https://www.geeksforgeeks.org/tar-command-linux-examples/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zip: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https://ioflood.com/blog/zip-linux-command/</a:t>
            </a:r>
            <a:r>
              <a:rPr lang="en"/>
              <a:t>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GitHub to store code ( do not place data there 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common sense security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Do not upload data with sensitive information (yours or others’)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Get permission before 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Notes about Github</a:t>
            </a:r>
            <a:endParaRPr/>
          </a:p>
        </p:txBody>
      </p:sp>
      <p:sp>
        <p:nvSpPr>
          <p:cNvPr id="187" name="Google Shape;187;p34"/>
          <p:cNvSpPr txBox="1"/>
          <p:nvPr>
            <p:ph idx="1" type="body"/>
          </p:nvPr>
        </p:nvSpPr>
        <p:spPr>
          <a:xfrm>
            <a:off x="311700" y="572700"/>
            <a:ext cx="8520600" cy="4184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 is an extremely useful tool for tracking changes in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basics of using Git</a:t>
            </a:r>
            <a:r>
              <a:rPr lang="en"/>
              <a:t> on the command line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clone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push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pull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add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-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git commit -m “my commit message”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Github allows storing and tracking of projects which you can share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a TReNDsCenter Github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Again use common sense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Avoid uploading large images and full data sets to github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Do not upload sensitive information (passwords, filesystem locations etc)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Make sure to manage access to repositories to protect your IP (and TReNDs’)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Take some time to carefully manage permissions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Delete unused repositories to avoid clutter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Add extensive documentation etc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b="1" lang="en"/>
              <a:t>Walkthrough:</a:t>
            </a:r>
            <a:r>
              <a:rPr lang="en"/>
              <a:t> creating a github repository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SLURM - the Basics</a:t>
            </a:r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is SLURM?</a:t>
            </a:r>
            <a:endParaRPr/>
          </a:p>
        </p:txBody>
      </p:sp>
      <p:sp>
        <p:nvSpPr>
          <p:cNvPr id="198" name="Google Shape;198;p36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Basically - users submit “jobs” and SLURM decides which nodes to use</a:t>
            </a:r>
            <a:br>
              <a:rPr lang="en"/>
            </a:br>
            <a:r>
              <a:rPr lang="en"/>
              <a:t>and manages multiple users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We use commands</a:t>
            </a:r>
            <a:br>
              <a:rPr lang="en"/>
            </a:br>
            <a:r>
              <a:rPr lang="en"/>
              <a:t>to monitor </a:t>
            </a:r>
            <a:br>
              <a:rPr lang="en"/>
            </a:br>
            <a:r>
              <a:rPr lang="en"/>
              <a:t>nodes and schedule</a:t>
            </a:r>
            <a:br>
              <a:rPr lang="en"/>
            </a:br>
            <a:r>
              <a:rPr lang="en"/>
              <a:t>jobs </a:t>
            </a:r>
            <a:endParaRPr/>
          </a:p>
        </p:txBody>
      </p:sp>
      <p:pic>
        <p:nvPicPr>
          <p:cNvPr id="199" name="Google Shape;199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723800" y="1687750"/>
            <a:ext cx="5650199" cy="31282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36"/>
          <p:cNvSpPr txBox="1"/>
          <p:nvPr/>
        </p:nvSpPr>
        <p:spPr>
          <a:xfrm>
            <a:off x="4707400" y="2377200"/>
            <a:ext cx="1873500" cy="389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lt1"/>
                </a:solidFill>
                <a:latin typeface="Fira Sans"/>
                <a:ea typeface="Fira Sans"/>
                <a:cs typeface="Fira Sans"/>
                <a:sym typeface="Fira Sans"/>
              </a:rPr>
              <a:t>Slurm lives here</a:t>
            </a:r>
            <a:endParaRPr sz="1800">
              <a:solidFill>
                <a:schemeClr val="lt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201" name="Google Shape;201;p36"/>
          <p:cNvSpPr/>
          <p:nvPr/>
        </p:nvSpPr>
        <p:spPr>
          <a:xfrm>
            <a:off x="3866750" y="2286000"/>
            <a:ext cx="4567200" cy="2368500"/>
          </a:xfrm>
          <a:prstGeom prst="ellipse">
            <a:avLst/>
          </a:prstGeom>
          <a:noFill/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3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Slurm Queues </a:t>
            </a:r>
            <a:endParaRPr/>
          </a:p>
        </p:txBody>
      </p:sp>
      <p:sp>
        <p:nvSpPr>
          <p:cNvPr id="207" name="Google Shape;207;p37"/>
          <p:cNvSpPr txBox="1"/>
          <p:nvPr>
            <p:ph idx="1" type="body"/>
          </p:nvPr>
        </p:nvSpPr>
        <p:spPr>
          <a:xfrm>
            <a:off x="311700" y="572700"/>
            <a:ext cx="8520600" cy="426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</a:t>
            </a:r>
            <a:r>
              <a:rPr lang="en" sz="2200"/>
              <a:t> - general purpose computing : CPUs only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</a:t>
            </a:r>
            <a:r>
              <a:rPr lang="en" sz="2200">
                <a:highlight>
                  <a:schemeClr val="dk2"/>
                </a:highlight>
              </a:rPr>
              <a:t> - Hybrid Use + GPU computing: few GPUs per machine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qTRDHM</a:t>
            </a:r>
            <a:r>
              <a:rPr lang="en" sz="2200"/>
              <a:t> - Many CPUs (32+) and High Memory: CPUs only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qTRDGPUH</a:t>
            </a:r>
            <a:r>
              <a:rPr lang="en" sz="2200">
                <a:highlight>
                  <a:schemeClr val="dk2"/>
                </a:highlight>
              </a:rPr>
              <a:t> - HIgh priority GPU nodes (Max 8 GPUs per user)</a:t>
            </a:r>
            <a:endParaRPr sz="2200"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2200">
                <a:solidFill>
                  <a:schemeClr val="accent4"/>
                </a:solidFill>
              </a:rPr>
              <a:t>qTRDGPUM</a:t>
            </a:r>
            <a:r>
              <a:rPr lang="en" sz="2200"/>
              <a:t> - Medium priority GPU nodes (Max 16 GPUs per user)</a:t>
            </a:r>
            <a:endParaRPr sz="2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2200">
                <a:solidFill>
                  <a:schemeClr val="accent4"/>
                </a:solidFill>
                <a:highlight>
                  <a:schemeClr val="dk2"/>
                </a:highlight>
              </a:rPr>
              <a:t>qTRDGPUL</a:t>
            </a:r>
            <a:r>
              <a:rPr lang="en" sz="2200">
                <a:highlight>
                  <a:schemeClr val="dk2"/>
                </a:highlight>
              </a:rPr>
              <a:t> - Low priority GPU nodes (No limit)</a:t>
            </a:r>
            <a:endParaRPr i="1" sz="2200"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3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Monitoring Jobs and Resources</a:t>
            </a:r>
            <a:endParaRPr/>
          </a:p>
        </p:txBody>
      </p:sp>
      <p:sp>
        <p:nvSpPr>
          <p:cNvPr id="213" name="Google Shape;213;p38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There are three big commands for monitoring SLURM resources:</a:t>
            </a:r>
            <a:endParaRPr/>
          </a:p>
        </p:txBody>
      </p:sp>
      <p:sp>
        <p:nvSpPr>
          <p:cNvPr id="214" name="Google Shape;214;p38"/>
          <p:cNvSpPr txBox="1"/>
          <p:nvPr/>
        </p:nvSpPr>
        <p:spPr>
          <a:xfrm>
            <a:off x="454275" y="1040425"/>
            <a:ext cx="8378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42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squeue</a:t>
            </a:r>
            <a:r>
              <a:rPr b="1" lang="en" sz="42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r>
              <a:rPr b="1" lang="en" sz="3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- </a:t>
            </a:r>
            <a:r>
              <a:rPr lang="en" sz="34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monitors jobs in the queues</a:t>
            </a:r>
            <a:endParaRPr sz="34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sinfo</a:t>
            </a: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</a:t>
            </a: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what nodes are available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sacct</a:t>
            </a:r>
            <a:r>
              <a:rPr b="1"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- </a:t>
            </a: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monitor all jobs 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45720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6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(even completed)</a:t>
            </a:r>
            <a:endParaRPr sz="36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3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Note - </a:t>
            </a:r>
            <a:r>
              <a:rPr lang="en"/>
              <a:t>Queuing</a:t>
            </a:r>
            <a:r>
              <a:rPr lang="en"/>
              <a:t>, Resources, and Preemption</a:t>
            </a:r>
            <a:endParaRPr/>
          </a:p>
        </p:txBody>
      </p:sp>
      <p:sp>
        <p:nvSpPr>
          <p:cNvPr id="220" name="Google Shape;220;p39"/>
          <p:cNvSpPr txBox="1"/>
          <p:nvPr>
            <p:ph idx="1" type="body"/>
          </p:nvPr>
        </p:nvSpPr>
        <p:spPr>
          <a:xfrm>
            <a:off x="311700" y="572700"/>
            <a:ext cx="8520600" cy="4365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will tend to </a:t>
            </a:r>
            <a:r>
              <a:rPr b="1" lang="en"/>
              <a:t>prioritize new jobs</a:t>
            </a:r>
            <a:r>
              <a:rPr lang="en"/>
              <a:t> submitted from </a:t>
            </a:r>
            <a:r>
              <a:rPr b="1" lang="en"/>
              <a:t>multiple users</a:t>
            </a:r>
            <a:r>
              <a:rPr lang="en"/>
              <a:t>, over many old jobs from one user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The exception to this is if one user gets a ton of jobs allocated, and the jobs take a long time.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Preemption and resource limits solve this issue</a:t>
            </a:r>
            <a:r>
              <a:rPr lang="en"/>
              <a:t> on the GPU nodes. </a:t>
            </a:r>
            <a:r>
              <a:rPr lang="en"/>
              <a:t>Users can only use so many resources with maximum priority. Even if they use more resources at lower priority, someone else can access those resources.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Preemption in theory suspends the job and it should restart when the resource is available again. </a:t>
            </a:r>
            <a:endParaRPr i="1"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</a:t>
            </a:r>
            <a:r>
              <a:rPr lang="en"/>
              <a:t>explicitly</a:t>
            </a:r>
            <a:r>
              <a:rPr lang="en"/>
              <a:t> specify priority for other jobs too, but be wary of preemption. 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p4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the SRUN command</a:t>
            </a:r>
            <a:endParaRPr/>
          </a:p>
        </p:txBody>
      </p:sp>
      <p:sp>
        <p:nvSpPr>
          <p:cNvPr id="226" name="Google Shape;226;p40"/>
          <p:cNvSpPr txBox="1"/>
          <p:nvPr>
            <p:ph idx="1" type="body"/>
          </p:nvPr>
        </p:nvSpPr>
        <p:spPr>
          <a:xfrm>
            <a:off x="311700" y="572700"/>
            <a:ext cx="8520600" cy="428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>
                <a:solidFill>
                  <a:schemeClr val="accent5"/>
                </a:solidFill>
                <a:highlight>
                  <a:srgbClr val="000000"/>
                </a:highlight>
              </a:rPr>
              <a:t>$ s</a:t>
            </a:r>
            <a:r>
              <a:rPr b="1" lang="en" sz="3200">
                <a:solidFill>
                  <a:schemeClr val="accent5"/>
                </a:solidFill>
                <a:highlight>
                  <a:srgbClr val="000000"/>
                </a:highlight>
              </a:rPr>
              <a:t>run</a:t>
            </a:r>
            <a:r>
              <a:rPr b="1" lang="en" sz="3200"/>
              <a:t> -</a:t>
            </a:r>
            <a:r>
              <a:rPr lang="en" sz="3200"/>
              <a:t> open up an interactive terminal on a cluster node</a:t>
            </a:r>
            <a:r>
              <a:rPr b="1" lang="en" sz="3200"/>
              <a:t> </a:t>
            </a:r>
            <a:endParaRPr b="1"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3200"/>
              <a:t>Hands on examples:</a:t>
            </a:r>
            <a:endParaRPr sz="3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$ srun -p qTRD -A trends53c17 -c 4 --nodes=1 --ntasks-per-node=1 --mem=4G --time=1:00:00 --pty -J myInteractiveJob /bin/bash</a:t>
            </a:r>
            <a:endParaRPr sz="1883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$ </a:t>
            </a:r>
            <a:r>
              <a:rPr lang="en" sz="1883">
                <a:solidFill>
                  <a:schemeClr val="accent5"/>
                </a:solidFill>
                <a:highlight>
                  <a:srgbClr val="000000"/>
                </a:highlight>
              </a:rPr>
              <a:t>srun -p qTRDGPU -A trends53c17 -c 4 --gres=gpu:1 --nodes=1 --ntasks-per-node=1 --mem=4G --time=1:00:00 --pty -J myInteractiveJob /bin/bash</a:t>
            </a:r>
            <a:endParaRPr sz="1883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4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Requesting Resources</a:t>
            </a:r>
            <a:endParaRPr/>
          </a:p>
        </p:txBody>
      </p:sp>
      <p:sp>
        <p:nvSpPr>
          <p:cNvPr id="232" name="Google Shape;232;p41"/>
          <p:cNvSpPr txBox="1"/>
          <p:nvPr>
            <p:ph idx="1" type="body"/>
          </p:nvPr>
        </p:nvSpPr>
        <p:spPr>
          <a:xfrm>
            <a:off x="311700" y="33922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break apart those last two commands: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41"/>
          <p:cNvSpPr txBox="1"/>
          <p:nvPr/>
        </p:nvSpPr>
        <p:spPr>
          <a:xfrm>
            <a:off x="381025" y="739325"/>
            <a:ext cx="3000000" cy="436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srun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 qTRD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 trends53c17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 4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--nodes=1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--ntasks-per-node=1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--mem=32G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--time=1:00:00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 myInteractiveJob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/bin/bash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34" name="Google Shape;234;p41"/>
          <p:cNvSpPr txBox="1"/>
          <p:nvPr/>
        </p:nvSpPr>
        <p:spPr>
          <a:xfrm>
            <a:off x="5256225" y="739325"/>
            <a:ext cx="3000000" cy="43650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srun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 qTRDGPU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 trends53c17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--gres=gpu:1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 4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--nodes=1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--ntasks-per-node=1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--mem=32G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--time=1:00:00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 myInteractiveJob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/bin/bash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35" name="Google Shape;235;p41"/>
          <p:cNvSpPr txBox="1"/>
          <p:nvPr/>
        </p:nvSpPr>
        <p:spPr>
          <a:xfrm>
            <a:off x="3381025" y="739325"/>
            <a:ext cx="1875300" cy="4365000"/>
          </a:xfrm>
          <a:prstGeom prst="rect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Interactive Job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The queue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The cluster account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GPU resources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CPUs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Nodes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# of Tasks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Amount of RAM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Timeout for Job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Run a terminal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Job Name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183" u="sng">
                <a:solidFill>
                  <a:schemeClr val="accent4"/>
                </a:solidFill>
                <a:latin typeface="Fira Sans"/>
                <a:ea typeface="Fira Sans"/>
                <a:cs typeface="Fira Sans"/>
                <a:sym typeface="Fira Sans"/>
              </a:rPr>
              <a:t>Command to run</a:t>
            </a:r>
            <a:endParaRPr b="1" sz="1183" u="sng">
              <a:solidFill>
                <a:schemeClr val="accent4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Overview of Available Resources</a:t>
            </a:r>
            <a:endParaRPr/>
          </a:p>
        </p:txBody>
      </p:sp>
      <p:sp>
        <p:nvSpPr>
          <p:cNvPr id="69" name="Google Shape;69;p15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We actually have more than this now!</a:t>
            </a:r>
            <a:endParaRPr/>
          </a:p>
        </p:txBody>
      </p:sp>
      <p:pic>
        <p:nvPicPr>
          <p:cNvPr id="70" name="Google Shape;70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220479"/>
            <a:ext cx="9143999" cy="270254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4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Requesting Resources - What can I request?</a:t>
            </a:r>
            <a:endParaRPr/>
          </a:p>
        </p:txBody>
      </p:sp>
      <p:sp>
        <p:nvSpPr>
          <p:cNvPr id="241" name="Google Shape;241;p42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has a TON of options for requesting resources. You can research more in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documentation</a:t>
            </a:r>
            <a:r>
              <a:rPr lang="en"/>
              <a:t>. These are the most common to use for SRUN: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2" name="Google Shape;242;p42"/>
          <p:cNvSpPr txBox="1"/>
          <p:nvPr/>
        </p:nvSpPr>
        <p:spPr>
          <a:xfrm>
            <a:off x="648550" y="1370400"/>
            <a:ext cx="3388500" cy="3638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-p,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--partition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-A,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--account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-c, --cpus-per-task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-n, --nodes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-N, --ntasks-per-node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--mem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-t, --time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--pty </a:t>
            </a:r>
            <a:endParaRPr sz="1183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r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-J, </a:t>
            </a:r>
            <a:r>
              <a:rPr lang="en" sz="1183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--job-name</a:t>
            </a:r>
            <a:endParaRPr sz="700">
              <a:solidFill>
                <a:schemeClr val="accent5"/>
              </a:solidFill>
            </a:endParaRPr>
          </a:p>
        </p:txBody>
      </p:sp>
      <p:sp>
        <p:nvSpPr>
          <p:cNvPr id="243" name="Google Shape;243;p42"/>
          <p:cNvSpPr txBox="1"/>
          <p:nvPr/>
        </p:nvSpPr>
        <p:spPr>
          <a:xfrm>
            <a:off x="4037050" y="1370400"/>
            <a:ext cx="3388500" cy="36381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queue to use e.g. qTRD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account you have on elpis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GPU resources to request.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CPU resources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</a:t>
            </a: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number</a:t>
            </a: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 of nodes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number of tasks on each node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amount of RAM to request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The time to run the job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Treat the job as a terminal</a:t>
            </a:r>
            <a:endParaRPr sz="1183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83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Give the job a name</a:t>
            </a:r>
            <a:endParaRPr sz="700"/>
          </a:p>
        </p:txBody>
      </p:sp>
      <p:sp>
        <p:nvSpPr>
          <p:cNvPr id="244" name="Google Shape;244;p42"/>
          <p:cNvSpPr/>
          <p:nvPr/>
        </p:nvSpPr>
        <p:spPr>
          <a:xfrm>
            <a:off x="6254875" y="1940400"/>
            <a:ext cx="2811300" cy="9099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Note: you can request specific GPU types with the following:</a:t>
            </a:r>
            <a:endParaRPr sz="12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latin typeface="Fira Sans"/>
                <a:ea typeface="Fira Sans"/>
                <a:cs typeface="Fira Sans"/>
                <a:sym typeface="Fira Sans"/>
              </a:rPr>
              <a:t>--gres=gpu:RTX:1, --gres=gpu:V100:1, --gres=gpu:A100:1, --gres=gpu:A40:1</a:t>
            </a:r>
            <a:endParaRPr sz="1200">
              <a:solidFill>
                <a:schemeClr val="accent5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resources should I request?</a:t>
            </a:r>
            <a:endParaRPr/>
          </a:p>
        </p:txBody>
      </p:sp>
      <p:sp>
        <p:nvSpPr>
          <p:cNvPr id="250" name="Google Shape;250;p43"/>
          <p:cNvSpPr txBox="1"/>
          <p:nvPr>
            <p:ph idx="1" type="body"/>
          </p:nvPr>
        </p:nvSpPr>
        <p:spPr>
          <a:xfrm>
            <a:off x="311700" y="572700"/>
            <a:ext cx="8520600" cy="4310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Configurations that don’t exist will result in errors: e.g. requesting GPU re</a:t>
            </a: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s</a:t>
            </a: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ources on qTRD.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 general, request the </a:t>
            </a:r>
            <a:r>
              <a:rPr b="1" lang="en"/>
              <a:t>minimum resources</a:t>
            </a:r>
            <a:r>
              <a:rPr lang="en"/>
              <a:t> needed for a job.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Try to guess your needed runtime, and don’t leave sessions idle without using them. 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 rules of thumb: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Line up the resources you request so that resources will not be idle.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qTRD Machines have 768 GB of RAM, and 32 CPUs. </a:t>
            </a:r>
            <a:r>
              <a:rPr lang="en"/>
              <a:t>Therefore, try not to go above </a:t>
            </a:r>
            <a:r>
              <a:rPr b="1" lang="en"/>
              <a:t>768/32=24 GB</a:t>
            </a:r>
            <a:r>
              <a:rPr lang="en"/>
              <a:t> of RAM per CPU. Otherwise, there will be idle CPUs with no RAM remaining, or idle RAM with no CPUs available.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b="1" lang="en" u="sng"/>
              <a:t>Especially important for GPU nodes!!!!</a:t>
            </a:r>
            <a:endParaRPr b="1" u="sng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example: qTRDGPU machines have 512 GB of RAM and 64 GPUs, but only </a:t>
            </a:r>
            <a:r>
              <a:rPr b="1" lang="en"/>
              <a:t>ONE GPU PER MACHINE</a:t>
            </a:r>
            <a:r>
              <a:rPr lang="en"/>
              <a:t>. Try not to go above 6-7 GB of ram per CPU, and think about how many CPUs you really need for GPU jobs </a:t>
            </a:r>
            <a:r>
              <a:rPr i="1" lang="en"/>
              <a:t>(usually no more than 4-8)</a:t>
            </a:r>
            <a:r>
              <a:rPr lang="en"/>
              <a:t>.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Leave some resources available for use with GPUs!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Fair Resource Request Suggestion Table</a:t>
            </a:r>
            <a:endParaRPr/>
          </a:p>
        </p:txBody>
      </p:sp>
      <p:sp>
        <p:nvSpPr>
          <p:cNvPr id="256" name="Google Shape;256;p44"/>
          <p:cNvSpPr txBox="1"/>
          <p:nvPr>
            <p:ph idx="1" type="body"/>
          </p:nvPr>
        </p:nvSpPr>
        <p:spPr>
          <a:xfrm>
            <a:off x="290900" y="3641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Here’s an idea of how to USE resources fairly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graphicFrame>
        <p:nvGraphicFramePr>
          <p:cNvPr id="257" name="Google Shape;257;p44"/>
          <p:cNvGraphicFramePr/>
          <p:nvPr/>
        </p:nvGraphicFramePr>
        <p:xfrm>
          <a:off x="311700" y="72427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{69567550-1C8E-44CD-BECD-144A626A7D0F}</a:tableStyleId>
              </a:tblPr>
              <a:tblGrid>
                <a:gridCol w="1150150"/>
                <a:gridCol w="1150150"/>
                <a:gridCol w="991825"/>
                <a:gridCol w="1070975"/>
                <a:gridCol w="1070975"/>
                <a:gridCol w="1070975"/>
                <a:gridCol w="1070975"/>
                <a:gridCol w="1070975"/>
              </a:tblGrid>
              <a:tr h="877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queue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GPU Type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RAM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# CPUs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# GPUs per machine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Recommended MAX RAM per CPU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 Max CPU-Only Usage on Hybrid Nodes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accent4"/>
                          </a:solidFill>
                        </a:rPr>
                        <a:t>Recommend MAX resources per GPU</a:t>
                      </a:r>
                      <a:endParaRPr b="1" sz="1000">
                        <a:solidFill>
                          <a:schemeClr val="accent4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000000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768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32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qTRDHM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1500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96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~15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RTX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64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7 GB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Leave 8 CPUs and 128GB free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 CPUs, ~128 GB RAM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42237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128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 GB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Leave 16 CPUs and 256 GB RAM free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4-8 CPUs, ~128 GB RAM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qTRDGPUL/M/H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V100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512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4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 NOT RUN CPU ONLY JOBS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 CPUs, ~128 GB per GPU 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dk2"/>
                    </a:solidFill>
                  </a:tcPr>
                </a:tc>
              </a:tr>
              <a:tr h="6498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qTRDGPUL/M/H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A100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1000 GB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192(-256)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8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 sz="1000">
                          <a:solidFill>
                            <a:schemeClr val="dk1"/>
                          </a:solidFill>
                        </a:rPr>
                        <a:t>DO NOT RUN CPU ONLY JOBS</a:t>
                      </a:r>
                      <a:endParaRPr b="1"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>
                    <a:solidFill>
                      <a:srgbClr val="FF0000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N/A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</a:rPr>
                        <a:t>24 CP</a:t>
                      </a:r>
                      <a:r>
                        <a:rPr lang="en" sz="1000">
                          <a:solidFill>
                            <a:schemeClr val="dk1"/>
                          </a:solidFill>
                        </a:rPr>
                        <a:t>Us, ~128 GB per GPU</a:t>
                      </a:r>
                      <a:endParaRPr sz="1000">
                        <a:solidFill>
                          <a:schemeClr val="dk1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Using Modules and TReNDs Apps</a:t>
            </a:r>
            <a:endParaRPr/>
          </a:p>
        </p:txBody>
      </p:sp>
      <p:sp>
        <p:nvSpPr>
          <p:cNvPr id="263" name="Google Shape;263;p45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a full </a:t>
            </a:r>
            <a:r>
              <a:rPr lang="en" u="sng">
                <a:solidFill>
                  <a:schemeClr val="hlink"/>
                </a:solidFill>
                <a:hlinkClick r:id="rId3"/>
              </a:rPr>
              <a:t>list of software</a:t>
            </a:r>
            <a:r>
              <a:rPr lang="en"/>
              <a:t> use: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avail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load a particular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load matlab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unload a module: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unload matlab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264" name="Google Shape;264;p45"/>
          <p:cNvSpPr txBox="1"/>
          <p:nvPr>
            <p:ph idx="1" type="body"/>
          </p:nvPr>
        </p:nvSpPr>
        <p:spPr>
          <a:xfrm>
            <a:off x="4007600" y="572700"/>
            <a:ext cx="50241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 software is available in /trdapps. You can access it by adding it to your PATH.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E.g. for linux binarie</a:t>
            </a:r>
            <a:r>
              <a:rPr lang="en"/>
              <a:t>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100"/>
              <a:t>	</a:t>
            </a:r>
            <a:r>
              <a:rPr lang="en" sz="1100">
                <a:solidFill>
                  <a:schemeClr val="accent5"/>
                </a:solidFill>
                <a:highlight>
                  <a:srgbClr val="000000"/>
                </a:highlight>
              </a:rPr>
              <a:t>export PATH=$PATH:/trdapps/linux-x86_64/bin/</a:t>
            </a:r>
            <a:endParaRPr sz="11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for MATLAB toolboxes:	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&gt;&gt; addpath(genpath(‘/trdapps/linux-x86_64/matlab/toolboxes/GroupICATv4.0c/’));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Hands on Examples </a:t>
            </a:r>
            <a:endParaRPr/>
          </a:p>
        </p:txBody>
      </p:sp>
      <p:sp>
        <p:nvSpPr>
          <p:cNvPr id="270" name="Google Shape;270;p46"/>
          <p:cNvSpPr txBox="1"/>
          <p:nvPr>
            <p:ph idx="1" type="body"/>
          </p:nvPr>
        </p:nvSpPr>
        <p:spPr>
          <a:xfrm>
            <a:off x="311700" y="572700"/>
            <a:ext cx="4260300" cy="4407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MATLAB - Accessing GIFT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0: Add the following to your .bashrc</a:t>
            </a:r>
            <a:endParaRPr b="1" sz="1200"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  <a:t>source /usr/share/lmod/lmod/init/bash</a:t>
            </a:r>
            <a:b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327">
                <a:solidFill>
                  <a:schemeClr val="accent5"/>
                </a:solidFill>
                <a:highlight>
                  <a:srgbClr val="000000"/>
                </a:highlight>
              </a:rPr>
              <a:t>module use /application/ubuntumodules/localmodules</a:t>
            </a:r>
            <a:endParaRPr b="1"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1: Start the interactive job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srun -p qTRD -A trends53c17 -c 1 --nodes=1 --ntasks-per-node=1 --mem=4G --time=1:00:00 --pty -J matlab /bin/bash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 Load MATLAB, and open the MATLAB Command Line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module load matlab</a:t>
            </a:r>
            <a:b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	$ matlab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3: Add GIFT to path</a:t>
            </a:r>
            <a:endParaRPr b="1" sz="12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&gt;&gt;addpath(genpath('/trdapps/linux-x86_64/matlab/toolboxes/GroupICATv4.0c'));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Step 4+: Use GIFT Scripts in the Command Line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120">
                <a:solidFill>
                  <a:schemeClr val="accent5"/>
                </a:solidFill>
                <a:highlight>
                  <a:srgbClr val="000000"/>
                </a:highlight>
              </a:rPr>
              <a:t>&gt;&gt;help icatb_loadData</a:t>
            </a:r>
            <a:endParaRPr sz="112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271" name="Google Shape;271;p46"/>
          <p:cNvSpPr txBox="1"/>
          <p:nvPr>
            <p:ph idx="1" type="body"/>
          </p:nvPr>
        </p:nvSpPr>
        <p:spPr>
          <a:xfrm>
            <a:off x="4572000" y="572700"/>
            <a:ext cx="4260300" cy="426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PYTHON Command Line + NVTOP GPU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Step 0:</a:t>
            </a:r>
            <a:r>
              <a:rPr lang="en" sz="1000"/>
              <a:t> do step 0 from the MATLAB example</a:t>
            </a:r>
            <a:endParaRPr sz="1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000"/>
              <a:t>Step 1: </a:t>
            </a:r>
            <a:r>
              <a:rPr lang="en" sz="1000"/>
              <a:t>Start the interactive job</a:t>
            </a:r>
            <a:r>
              <a:rPr lang="en" sz="1000"/>
              <a:t> </a:t>
            </a:r>
            <a:endParaRPr sz="10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srun -p qTRDGPU -A trends53c17 -c 1 --nodes=1 --ntasks-per-node=1 --mem=1G --gres=gpu:1 --time=1:00:00 --pty -J python /bin/bas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2: </a:t>
            </a:r>
            <a:r>
              <a:rPr lang="en" sz="1200"/>
              <a:t>Load the python module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module load python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3: </a:t>
            </a:r>
            <a:r>
              <a:rPr lang="en" sz="1200"/>
              <a:t>Open the python command line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python3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200"/>
              <a:t>Step 4: </a:t>
            </a:r>
            <a:r>
              <a:rPr lang="en" sz="1200"/>
              <a:t>exit and run nvtop and nvidia-smi to check the GPU usage (none)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200">
                <a:highlight>
                  <a:srgbClr val="000000"/>
                </a:highlight>
              </a:rPr>
              <a:t>	</a:t>
            </a: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$ /trdapps/linux-x86_64/bin/nvtop</a:t>
            </a:r>
            <a:b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 sz="1200">
                <a:solidFill>
                  <a:schemeClr val="accent5"/>
                </a:solidFill>
                <a:highlight>
                  <a:srgbClr val="000000"/>
                </a:highlight>
              </a:rPr>
              <a:t>	$ nvidia-smi</a:t>
            </a:r>
            <a:endParaRPr sz="1200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4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Interactive Jobs - Best Practices</a:t>
            </a:r>
            <a:endParaRPr/>
          </a:p>
        </p:txBody>
      </p:sp>
      <p:sp>
        <p:nvSpPr>
          <p:cNvPr id="277" name="Google Shape;277;p47"/>
          <p:cNvSpPr txBox="1"/>
          <p:nvPr>
            <p:ph idx="1" type="body"/>
          </p:nvPr>
        </p:nvSpPr>
        <p:spPr>
          <a:xfrm>
            <a:off x="311700" y="572700"/>
            <a:ext cx="8520600" cy="416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 not leave interactive jobs running! Set reasonable time-limits and exit your jobs when finished.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In general interactive jobs are useful for debugging code and running small examples, but they are often inefficient for large analyses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Interactive jobs are also useful for moving around data in your folders </a:t>
            </a:r>
            <a:br>
              <a:rPr lang="en"/>
            </a:br>
            <a:r>
              <a:rPr lang="en"/>
              <a:t>(DO NOT USE THE LOGIN NODE TO MOVE OR LIST LARGE DIRECTORIES)</a:t>
            </a:r>
            <a:br>
              <a:rPr lang="en"/>
            </a:b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Experiment with different available modules! </a:t>
            </a:r>
            <a:b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</a:b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	We have R, GCC, AFNI, ANTS, various other tools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1" name="Shape 2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Google Shape;282;p4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~Break: Linux Tips Part 2~</a:t>
            </a:r>
            <a:endParaRPr/>
          </a:p>
        </p:txBody>
      </p:sp>
      <p:sp>
        <p:nvSpPr>
          <p:cNvPr id="283" name="Google Shape;283;p48"/>
          <p:cNvSpPr txBox="1"/>
          <p:nvPr>
            <p:ph idx="1" type="body"/>
          </p:nvPr>
        </p:nvSpPr>
        <p:spPr>
          <a:xfrm>
            <a:off x="311700" y="57270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 are .bashrc and .bash-profile?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Basically, they contain commands which run on startup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Environment Variables and the PATH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Environment variables are available to all processes within a terminal.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Your </a:t>
            </a:r>
            <a:r>
              <a:rPr b="1" lang="en"/>
              <a:t>PATH</a:t>
            </a:r>
            <a:r>
              <a:rPr lang="en"/>
              <a:t> defines the locations where your terminal looks for executables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the </a:t>
            </a:r>
            <a:r>
              <a:rPr b="1" lang="en"/>
              <a:t>.bashrc</a:t>
            </a:r>
            <a:r>
              <a:rPr lang="en"/>
              <a:t> to export environment variables which you use frequently, such as the location of your directory, and to permanently modify your PATH if needed!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For example, add this to your .bashrc: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export MYDIR=/data/users#/campusid</a:t>
            </a:r>
            <a:r>
              <a:rPr lang="en"/>
              <a:t> (for example using nano or vim)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 run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source ~/.bashrc</a:t>
            </a:r>
            <a:r>
              <a:rPr lang="en"/>
              <a:t> (this just reloads the .bashrc file)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And try the command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cd $MYDIR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~Break: Linux Tips Part 2~</a:t>
            </a:r>
            <a:endParaRPr/>
          </a:p>
        </p:txBody>
      </p:sp>
      <p:sp>
        <p:nvSpPr>
          <p:cNvPr id="289" name="Google Shape;289;p49"/>
          <p:cNvSpPr txBox="1"/>
          <p:nvPr>
            <p:ph idx="1" type="body"/>
          </p:nvPr>
        </p:nvSpPr>
        <p:spPr>
          <a:xfrm>
            <a:off x="311700" y="572700"/>
            <a:ext cx="8520600" cy="438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also add useful shortcut commands to your .bashrc called </a:t>
            </a:r>
            <a:r>
              <a:rPr b="1" lang="en"/>
              <a:t>aliases.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For example, try adding this to your .bashrc: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alias go2data=”cd /data/users#/campusid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</a:t>
            </a:r>
            <a:r>
              <a:rPr i="1" lang="en"/>
              <a:t>language </a:t>
            </a:r>
            <a:r>
              <a:rPr lang="en"/>
              <a:t>of the .bashrc and of the following section on SBATCH is </a:t>
            </a:r>
            <a:r>
              <a:rPr b="1" lang="en"/>
              <a:t>BASH</a:t>
            </a:r>
            <a:r>
              <a:rPr lang="en"/>
              <a:t>, a shell language. There are a ton of resources on learning the </a:t>
            </a:r>
            <a:r>
              <a:rPr lang="en" u="sng">
                <a:solidFill>
                  <a:schemeClr val="hlink"/>
                </a:solidFill>
                <a:hlinkClick r:id="rId3"/>
              </a:rPr>
              <a:t>basics of BASH. </a:t>
            </a:r>
            <a:r>
              <a:rPr lang="en"/>
              <a:t> Here are some quick tips that will be useful later: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Comments use the the Hashtag symbol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Save a string into the variable myvar	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myvar=”some string”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Access a variable by preceding it with $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echo $myvar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Save the output of a command in a variable by using asterisks 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myvar2=`echo $myvar`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# Access input arguments by using $1, $2, $3, etc.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echo $1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5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~ Break: Python Tips ~</a:t>
            </a:r>
            <a:endParaRPr/>
          </a:p>
        </p:txBody>
      </p:sp>
      <p:sp>
        <p:nvSpPr>
          <p:cNvPr id="295" name="Google Shape;295;p50"/>
          <p:cNvSpPr txBox="1"/>
          <p:nvPr>
            <p:ph idx="1" type="body"/>
          </p:nvPr>
        </p:nvSpPr>
        <p:spPr>
          <a:xfrm>
            <a:off x="311700" y="572700"/>
            <a:ext cx="8520600" cy="4324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For use of Python on the cluster, there are a few ways you can install packages. The easiest way to do it is to create your own miniconda3 installation: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mkdir -p /data/users#/&lt;campusid&gt;/bin/miniconda3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cd /data/users#/&lt;campusid&gt;/bin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wget </a:t>
            </a:r>
            <a:r>
              <a:rPr lang="en" u="sng">
                <a:solidFill>
                  <a:schemeClr val="hlink"/>
                </a:solidFill>
                <a:highlight>
                  <a:srgbClr val="000000"/>
                </a:highlight>
                <a:hlinkClick r:id="rId3"/>
              </a:rPr>
              <a:t>https://repo.anaconda.com/miniconda/Miniconda3-latest-Linux-x86_64.sh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-O miniconda_install.sh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bash miniconda_install.sh -b -u -p /data/users#/&lt;campusid&gt;/bin/miniconda3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5"/>
                </a:solidFill>
              </a:rPr>
              <a:t>&lt;follow the instructions on the command line…&gt;</a:t>
            </a:r>
            <a:endParaRPr b="1">
              <a:solidFill>
                <a:schemeClr val="accent5"/>
              </a:solidFill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Make sure you point the installation to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/data/users#/bin/miniconda3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restart your terminal and you can use a full conda environment with full installation capabilities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5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- BATCH Processing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do I get Help?</a:t>
            </a:r>
            <a:endParaRPr/>
          </a:p>
        </p:txBody>
      </p:sp>
      <p:sp>
        <p:nvSpPr>
          <p:cNvPr id="76" name="Google Shape;76;p16"/>
          <p:cNvSpPr txBox="1"/>
          <p:nvPr>
            <p:ph idx="1" type="body"/>
          </p:nvPr>
        </p:nvSpPr>
        <p:spPr>
          <a:xfrm>
            <a:off x="311700" y="572700"/>
            <a:ext cx="8520600" cy="4323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Attend this Workshop!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Github Link: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https://github.com/trendscenter/ClusterWorkshop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Then, check the wiki: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4"/>
              </a:rPr>
              <a:t>TReNDs Cluster Wiki</a:t>
            </a:r>
            <a:r>
              <a:rPr lang="en"/>
              <a:t>: </a:t>
            </a:r>
            <a:r>
              <a:rPr lang="en" u="sng">
                <a:solidFill>
                  <a:schemeClr val="hlink"/>
                </a:solidFill>
                <a:hlinkClick r:id="rId5"/>
              </a:rPr>
              <a:t>https://trendscenter.github.io/wiki/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Next, ask here: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HPC-TIPS Slack Channel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email me: </a:t>
            </a:r>
            <a:r>
              <a:rPr lang="en" u="sng">
                <a:solidFill>
                  <a:schemeClr val="hlink"/>
                </a:solidFill>
                <a:hlinkClick r:id="rId6"/>
              </a:rPr>
              <a:t>bbaker43@gsu.edu</a:t>
            </a:r>
            <a:r>
              <a:rPr lang="en"/>
              <a:t> </a:t>
            </a:r>
            <a:endParaRPr/>
          </a:p>
          <a:p>
            <a:pPr indent="45720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Preferably message me on slack!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Finally, if we need to get IT involved!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7"/>
              </a:rPr>
              <a:t>HYDRA Tickets: </a:t>
            </a:r>
            <a:r>
              <a:rPr lang="en" u="sng">
                <a:solidFill>
                  <a:schemeClr val="hlink"/>
                </a:solidFill>
                <a:hlinkClick r:id="rId8"/>
              </a:rPr>
              <a:t>hydra.gsu.edu</a:t>
            </a:r>
            <a:r>
              <a:rPr lang="en"/>
              <a:t> (how to create a Hydra ticket) 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5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Getting Started</a:t>
            </a:r>
            <a:endParaRPr/>
          </a:p>
        </p:txBody>
      </p:sp>
      <p:sp>
        <p:nvSpPr>
          <p:cNvPr id="306" name="Google Shape;306;p52"/>
          <p:cNvSpPr txBox="1"/>
          <p:nvPr>
            <p:ph idx="1" type="body"/>
          </p:nvPr>
        </p:nvSpPr>
        <p:spPr>
          <a:xfrm>
            <a:off x="311700" y="572700"/>
            <a:ext cx="42603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SBATCH jobs allow you to submit a process to run, and then walk away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To run a SBATCH job, you will create a script to run, and then use the sbatch command.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Unlike with SRUN, you can specify all of the </a:t>
            </a:r>
            <a:r>
              <a:rPr lang="en"/>
              <a:t>options</a:t>
            </a:r>
            <a:r>
              <a:rPr lang="en"/>
              <a:t> in a header within that script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Let’s create a script called JobSubmit.sh with the information on the right, and run it using the following command: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$ sbatch JobSubmit.sh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  <p:sp>
        <p:nvSpPr>
          <p:cNvPr id="307" name="Google Shape;307;p52"/>
          <p:cNvSpPr txBox="1"/>
          <p:nvPr/>
        </p:nvSpPr>
        <p:spPr>
          <a:xfrm>
            <a:off x="5428488" y="233200"/>
            <a:ext cx="2744100" cy="76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Example Script 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08" name="Google Shape;308;p52"/>
          <p:cNvSpPr txBox="1"/>
          <p:nvPr>
            <p:ph idx="1" type="body"/>
          </p:nvPr>
        </p:nvSpPr>
        <p:spPr>
          <a:xfrm>
            <a:off x="4553100" y="662650"/>
            <a:ext cx="4260300" cy="426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5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Understanding the Header</a:t>
            </a:r>
            <a:endParaRPr/>
          </a:p>
        </p:txBody>
      </p:sp>
      <p:sp>
        <p:nvSpPr>
          <p:cNvPr id="314" name="Google Shape;314;p53"/>
          <p:cNvSpPr txBox="1"/>
          <p:nvPr>
            <p:ph idx="1" type="body"/>
          </p:nvPr>
        </p:nvSpPr>
        <p:spPr>
          <a:xfrm>
            <a:off x="311700" y="572700"/>
            <a:ext cx="4260300" cy="435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header in a SBATCH script defines the resources you want to request for that job! Just like we did before with SRUN. Plus, we have some additional options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options define the location of error and output logs for your job!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These options define where SLURM will send E-Mail notifications when jobs complete!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Just leave the </a:t>
            </a:r>
            <a:r>
              <a:rPr lang="en"/>
              <a:t>--oversubscribe option. Check the SLURM docs for more details.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%A value places the job ID in the log name.</a:t>
            </a:r>
            <a:endParaRPr/>
          </a:p>
        </p:txBody>
      </p:sp>
      <p:sp>
        <p:nvSpPr>
          <p:cNvPr id="315" name="Google Shape;315;p53"/>
          <p:cNvSpPr txBox="1"/>
          <p:nvPr>
            <p:ph idx="1" type="body"/>
          </p:nvPr>
        </p:nvSpPr>
        <p:spPr>
          <a:xfrm>
            <a:off x="4553100" y="662650"/>
            <a:ext cx="4260300" cy="4265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  <p:cxnSp>
        <p:nvCxnSpPr>
          <p:cNvPr id="316" name="Google Shape;316;p53"/>
          <p:cNvCxnSpPr/>
          <p:nvPr/>
        </p:nvCxnSpPr>
        <p:spPr>
          <a:xfrm flipH="1" rot="10800000">
            <a:off x="4293025" y="1815500"/>
            <a:ext cx="258000" cy="999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317" name="Google Shape;317;p53"/>
          <p:cNvSpPr/>
          <p:nvPr/>
        </p:nvSpPr>
        <p:spPr>
          <a:xfrm>
            <a:off x="4551025" y="1783025"/>
            <a:ext cx="2119500" cy="32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sp>
        <p:nvSpPr>
          <p:cNvPr id="318" name="Google Shape;318;p53"/>
          <p:cNvSpPr/>
          <p:nvPr/>
        </p:nvSpPr>
        <p:spPr>
          <a:xfrm>
            <a:off x="4551125" y="2319425"/>
            <a:ext cx="2760600" cy="320400"/>
          </a:xfrm>
          <a:prstGeom prst="rect">
            <a:avLst/>
          </a:prstGeom>
          <a:noFill/>
          <a:ln cap="flat" cmpd="sng" w="38100">
            <a:solidFill>
              <a:srgbClr val="FF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Fira Sans"/>
              <a:ea typeface="Fira Sans"/>
              <a:cs typeface="Fira Sans"/>
              <a:sym typeface="Fira Sans"/>
            </a:endParaRPr>
          </a:p>
        </p:txBody>
      </p:sp>
      <p:cxnSp>
        <p:nvCxnSpPr>
          <p:cNvPr id="319" name="Google Shape;319;p53"/>
          <p:cNvCxnSpPr/>
          <p:nvPr/>
        </p:nvCxnSpPr>
        <p:spPr>
          <a:xfrm flipH="1" rot="10800000">
            <a:off x="4205575" y="2427575"/>
            <a:ext cx="345600" cy="1041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p5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Monitoring and Control</a:t>
            </a:r>
            <a:endParaRPr/>
          </a:p>
        </p:txBody>
      </p:sp>
      <p:sp>
        <p:nvSpPr>
          <p:cNvPr id="325" name="Google Shape;325;p54"/>
          <p:cNvSpPr txBox="1"/>
          <p:nvPr>
            <p:ph idx="1" type="body"/>
          </p:nvPr>
        </p:nvSpPr>
        <p:spPr>
          <a:xfrm>
            <a:off x="311700" y="572700"/>
            <a:ext cx="8520600" cy="42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You can use the </a:t>
            </a:r>
            <a:r>
              <a:rPr b="1" lang="en"/>
              <a:t>squeue</a:t>
            </a:r>
            <a:r>
              <a:rPr lang="en"/>
              <a:t> command to monitor your jobs </a:t>
            </a:r>
            <a:r>
              <a:rPr lang="en"/>
              <a:t>only: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squeue -u &lt;campusid&gt;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the jobs in a particular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squeue -p qTRDGPU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also cancel your submitted jobs using </a:t>
            </a:r>
            <a:r>
              <a:rPr b="1" lang="en"/>
              <a:t>scancel</a:t>
            </a:r>
            <a:r>
              <a:rPr lang="en"/>
              <a:t>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&lt;jobid&gt;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Or all of your jobs in the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-u &lt;campusid&gt;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</a:t>
            </a:r>
            <a:br>
              <a:rPr lang="en"/>
            </a:br>
            <a:r>
              <a:rPr lang="en"/>
              <a:t>Or all of your jobs on a particular queue:</a:t>
            </a:r>
            <a:br>
              <a:rPr lang="en"/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scancel -u &lt;campusid&gt; -p qTRDGPU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Check the SLURM documentation for more flags for these commands!</a:t>
            </a:r>
            <a:endParaRPr b="1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55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Logging Tips</a:t>
            </a:r>
            <a:endParaRPr/>
          </a:p>
        </p:txBody>
      </p:sp>
      <p:sp>
        <p:nvSpPr>
          <p:cNvPr id="331" name="Google Shape;331;p55"/>
          <p:cNvSpPr txBox="1"/>
          <p:nvPr>
            <p:ph idx="1" type="body"/>
          </p:nvPr>
        </p:nvSpPr>
        <p:spPr>
          <a:xfrm>
            <a:off x="311700" y="572700"/>
            <a:ext cx="8520600" cy="417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All of the options we had available for SRUN are also available for SBATCH, and they can also be specified when you call SBATCH on the command-line, rather than in the header.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can be useful, for example, if you want to create logs dynamically as you submit your sc</a:t>
            </a:r>
            <a:r>
              <a:rPr lang="en"/>
              <a:t>r</a:t>
            </a:r>
            <a:r>
              <a:rPr lang="en"/>
              <a:t>ipt multiple times: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sbatch -e err_myjob1_%A.err -o out_myjob1_%A.out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$ sbatch -e err_myjob2_%A.err -o out_myjob2_%A.out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imagine how this can be useful for submitting multiple jobs with different configurations!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You can also specify for jobs to exist in a folder, but if that folder doesn’t exist the job will error out quietly! This is a common bug!</a:t>
            </a:r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5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Jobs</a:t>
            </a:r>
            <a:endParaRPr/>
          </a:p>
        </p:txBody>
      </p:sp>
      <p:sp>
        <p:nvSpPr>
          <p:cNvPr id="337" name="Google Shape;337;p56"/>
          <p:cNvSpPr txBox="1"/>
          <p:nvPr>
            <p:ph idx="1" type="body"/>
          </p:nvPr>
        </p:nvSpPr>
        <p:spPr>
          <a:xfrm>
            <a:off x="311700" y="572700"/>
            <a:ext cx="4260300" cy="427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is perhaps most useful for submitting many jobs at once. Although you could use FOR-LOOPS to submit individual SBATCH calls, ARRAYS are the way to go!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Basically, it runs an SBATCH script N many times where each script gets a unique index i.e.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$SLURM_ARRAY_TASK_ID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This is useful when you have many jobs that can run in parallel, where each job uses a single index to grab a particular data set for example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The %a references the Array Index</a:t>
            </a:r>
            <a:endParaRPr/>
          </a:p>
        </p:txBody>
      </p:sp>
      <p:sp>
        <p:nvSpPr>
          <p:cNvPr id="338" name="Google Shape;338;p56"/>
          <p:cNvSpPr txBox="1"/>
          <p:nvPr>
            <p:ph idx="1" type="body"/>
          </p:nvPr>
        </p:nvSpPr>
        <p:spPr>
          <a:xfrm>
            <a:off x="4648875" y="554400"/>
            <a:ext cx="4260300" cy="3272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basic_array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error%A-%a.err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out%A-%a.out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Index: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39" name="Google Shape;339;p56"/>
          <p:cNvSpPr txBox="1"/>
          <p:nvPr/>
        </p:nvSpPr>
        <p:spPr>
          <a:xfrm>
            <a:off x="4755200" y="3826800"/>
            <a:ext cx="3934800" cy="92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rPr>
              <a:t>Try putting the above script into JobArray.sh, and run the following:</a:t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$ sbatch </a:t>
            </a: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  <a:latin typeface="Fira Sans"/>
                <a:ea typeface="Fira Sans"/>
                <a:cs typeface="Fira Sans"/>
                <a:sym typeface="Fira Sans"/>
              </a:rPr>
              <a:t>--array=0-4 JobArray.sh</a:t>
            </a:r>
            <a:endParaRPr sz="1600">
              <a:solidFill>
                <a:schemeClr val="accent5"/>
              </a:solidFill>
              <a:highlight>
                <a:srgbClr val="000000"/>
              </a:highlight>
              <a:latin typeface="Fira Sans"/>
              <a:ea typeface="Fira Sans"/>
              <a:cs typeface="Fira Sans"/>
              <a:sym typeface="Fira Sans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Fira Sans"/>
              <a:ea typeface="Fira Sans"/>
              <a:cs typeface="Fira Sans"/>
              <a:sym typeface="Fira Sans"/>
            </a:endParaRP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5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 Tips </a:t>
            </a:r>
            <a:endParaRPr/>
          </a:p>
        </p:txBody>
      </p:sp>
      <p:sp>
        <p:nvSpPr>
          <p:cNvPr id="345" name="Google Shape;345;p5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Accessing a particular line in a file using the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$SLURM_ARRAY_TASK_ID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Suppose I have a file with a list of paths for individual subjects. I can grab the subject I need in a particular </a:t>
            </a:r>
            <a:r>
              <a:rPr lang="en"/>
              <a:t>file</a:t>
            </a:r>
            <a:r>
              <a:rPr lang="en"/>
              <a:t> by using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sed -n "$(( $SLURM_ARRAY_TASK_ID + 1 )) p" lines.txt</a:t>
            </a:r>
            <a:endParaRPr sz="16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/>
              <a:t>Try the example on the right in JobArray_sed.sh:</a:t>
            </a:r>
            <a:endParaRPr sz="16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sbatch </a:t>
            </a:r>
            <a:r>
              <a:rPr lang="en" sz="1600">
                <a:solidFill>
                  <a:schemeClr val="accent5"/>
                </a:solidFill>
                <a:highlight>
                  <a:srgbClr val="000000"/>
                </a:highlight>
              </a:rPr>
              <a:t>--array=0-4 JobArray_sed.sh</a:t>
            </a:r>
            <a:r>
              <a:rPr lang="en" sz="1600"/>
              <a:t> </a:t>
            </a:r>
            <a:endParaRPr sz="16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 </a:t>
            </a:r>
            <a:endParaRPr/>
          </a:p>
        </p:txBody>
      </p:sp>
      <p:sp>
        <p:nvSpPr>
          <p:cNvPr id="346" name="Google Shape;346;p57"/>
          <p:cNvSpPr txBox="1"/>
          <p:nvPr>
            <p:ph idx="1" type="body"/>
          </p:nvPr>
        </p:nvSpPr>
        <p:spPr>
          <a:xfrm>
            <a:off x="5290150" y="1541275"/>
            <a:ext cx="4260300" cy="34164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--mem=1g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sed_example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error%A-%a.err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out%A-%a.out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Index: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/ClusterWorkshop/Examples/Basics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this uses a bash trick to save the output from the sed command into a variable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lineFromFile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=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`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sed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-n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"$((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+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)) p" lines.txt`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$lineFromFile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>
              <a:solidFill>
                <a:schemeClr val="accent5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p5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Array Job Tips 2 </a:t>
            </a:r>
            <a:endParaRPr/>
          </a:p>
        </p:txBody>
      </p:sp>
      <p:sp>
        <p:nvSpPr>
          <p:cNvPr id="352" name="Google Shape;352;p58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Rather than submitting a full array, you can use the modulus to indicate that only every Nth job will run simultaneously: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sbatch --array=1-8%2 JobArray.sh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cluster has an </a:t>
            </a:r>
            <a:r>
              <a:rPr b="1" lang="en"/>
              <a:t>array size limit of 5000</a:t>
            </a:r>
            <a:r>
              <a:rPr lang="en"/>
              <a:t>, so if you want to use higher indices, you’ll need to break up the submissions and reindex your arrays. E.g.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	</a:t>
            </a:r>
            <a:r>
              <a:rPr b="1" lang="en">
                <a:solidFill>
                  <a:schemeClr val="accent5"/>
                </a:solidFill>
                <a:highlight>
                  <a:srgbClr val="000000"/>
                </a:highlight>
              </a:rPr>
              <a:t>offset_index=$(($SLURM_ARRAY_TASK_ID + 10000))</a:t>
            </a:r>
            <a:endParaRPr b="1"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5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SLURM BATCH - BEST PRACTICES</a:t>
            </a:r>
            <a:endParaRPr/>
          </a:p>
        </p:txBody>
      </p:sp>
      <p:sp>
        <p:nvSpPr>
          <p:cNvPr id="358" name="Google Shape;358;p59"/>
          <p:cNvSpPr txBox="1"/>
          <p:nvPr>
            <p:ph idx="1" type="body"/>
          </p:nvPr>
        </p:nvSpPr>
        <p:spPr>
          <a:xfrm>
            <a:off x="311700" y="572700"/>
            <a:ext cx="8520600" cy="43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Just like with SRUN - be wary of letting jobs run for too long. Set reasonable time limits, and stop your jobs using </a:t>
            </a:r>
            <a:r>
              <a:rPr b="1" lang="en"/>
              <a:t>scancel </a:t>
            </a:r>
            <a:r>
              <a:rPr lang="en"/>
              <a:t>if you expect they are hanging or not using resources.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Keep a close eye on your jobs - if they are running forever, stop them!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Only request the resource you need! Use the same practices as we discussed with SRUN.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4"/>
              </a:buClr>
              <a:buSzPts val="1800"/>
              <a:buChar char="●"/>
            </a:pPr>
            <a:r>
              <a:rPr lang="en">
                <a:solidFill>
                  <a:schemeClr val="accent4"/>
                </a:solidFill>
                <a:highlight>
                  <a:schemeClr val="dk2"/>
                </a:highlight>
              </a:rPr>
              <a:t>When submitting many jobs, try to find a way to use ARRAYS rather than submitting a huge number of SBATCH calls</a:t>
            </a:r>
            <a:endParaRPr>
              <a:solidFill>
                <a:schemeClr val="accent4"/>
              </a:solidFill>
              <a:highlight>
                <a:schemeClr val="dk2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Limit array sizes to whatever you need in a given time, and use the modulus to limit the amount of jobs that run simultaneously!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p60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Putting it All Together</a:t>
            </a:r>
            <a:endParaRPr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7" name="Shape 3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" name="Google Shape;368;p6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1 - Single Subject Neuromark ICA</a:t>
            </a:r>
            <a:endParaRPr/>
          </a:p>
        </p:txBody>
      </p:sp>
      <p:sp>
        <p:nvSpPr>
          <p:cNvPr id="369" name="Google Shape;369;p61"/>
          <p:cNvSpPr txBox="1"/>
          <p:nvPr>
            <p:ph idx="1" type="body"/>
          </p:nvPr>
        </p:nvSpPr>
        <p:spPr>
          <a:xfrm>
            <a:off x="4528500" y="447175"/>
            <a:ext cx="4260300" cy="46578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b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cworkshop_multi_ica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print some message to the log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/Examples/SingleSubjectICA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-batch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'gigica_step2'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495"/>
          </a:p>
        </p:txBody>
      </p:sp>
      <p:sp>
        <p:nvSpPr>
          <p:cNvPr id="370" name="Google Shape;370;p61"/>
          <p:cNvSpPr txBox="1"/>
          <p:nvPr>
            <p:ph idx="1" type="body"/>
          </p:nvPr>
        </p:nvSpPr>
        <p:spPr>
          <a:xfrm>
            <a:off x="311700" y="57270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○"/>
            </a:pPr>
            <a:r>
              <a:rPr lang="en" sz="900">
                <a:solidFill>
                  <a:schemeClr val="accent5"/>
                </a:solidFill>
                <a:highlight>
                  <a:srgbClr val="000000"/>
                </a:highlight>
              </a:rPr>
              <a:t>$cp /data/users2/bbaker/fbirn_subject_list.txt $MYDIR/ClusterWorkshop/Examples/</a:t>
            </a:r>
            <a:endParaRPr sz="9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$ cd ClusterWorkshop/Examples/SingleSubjectICA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gigica_step1.m</a:t>
            </a:r>
            <a:r>
              <a:rPr lang="en"/>
              <a:t>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sbatch JobSubmit.sh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Very Basics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p62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2 - Multi Subject Neuromark ICA</a:t>
            </a:r>
            <a:endParaRPr/>
          </a:p>
        </p:txBody>
      </p:sp>
      <p:sp>
        <p:nvSpPr>
          <p:cNvPr id="376" name="Google Shape;376;p62"/>
          <p:cNvSpPr txBox="1"/>
          <p:nvPr>
            <p:ph idx="1" type="body"/>
          </p:nvPr>
        </p:nvSpPr>
        <p:spPr>
          <a:xfrm>
            <a:off x="4572000" y="464425"/>
            <a:ext cx="4260300" cy="46197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</a:t>
            </a:r>
            <a:b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error%A_%a.err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out%A_%a.out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--mail-type=ALL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--mail-user=&lt;your email&gt;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cworkshop_multi_ica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load the matlab module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module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load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/Examples/MultiSubjectICA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matlab batch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matlab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-batch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'gigica_step2'</a:t>
            </a:r>
            <a:endParaRPr sz="877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t/>
            </a:r>
            <a:endParaRPr sz="877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877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605"/>
              <a:buNone/>
            </a:pPr>
            <a:r>
              <a:rPr lang="en" sz="877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877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877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877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290"/>
          </a:p>
        </p:txBody>
      </p:sp>
      <p:sp>
        <p:nvSpPr>
          <p:cNvPr id="377" name="Google Shape;377;p62"/>
          <p:cNvSpPr txBox="1"/>
          <p:nvPr>
            <p:ph idx="1" type="body"/>
          </p:nvPr>
        </p:nvSpPr>
        <p:spPr>
          <a:xfrm>
            <a:off x="311700" y="572700"/>
            <a:ext cx="42168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</a:t>
            </a:r>
            <a:endParaRPr/>
          </a:p>
          <a:p>
            <a:pPr indent="-28575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900"/>
              <a:buChar char="○"/>
            </a:pPr>
            <a:r>
              <a:rPr lang="en" sz="900">
                <a:solidFill>
                  <a:schemeClr val="accent5"/>
                </a:solidFill>
                <a:highlight>
                  <a:srgbClr val="000000"/>
                </a:highlight>
              </a:rPr>
              <a:t>$cp /data/users2/bbaker/fbirn_subject_list.txt $MYDIR/ClusterWorkshop/Examples/</a:t>
            </a:r>
            <a:endParaRPr sz="9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  <a:highlight>
                  <a:srgbClr val="000000"/>
                </a:highlight>
              </a:rPr>
              <a:t>$ cd ClusterWorkshop/Examples/MultiSubjectICA</a:t>
            </a:r>
            <a:endParaRPr sz="1000"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Modify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gigica_step1.m</a:t>
            </a:r>
            <a:r>
              <a:rPr lang="en"/>
              <a:t> if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sbatch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--array=0-4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JobArray.sh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63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3 - PyTorch with GPU</a:t>
            </a:r>
            <a:endParaRPr/>
          </a:p>
        </p:txBody>
      </p:sp>
      <p:sp>
        <p:nvSpPr>
          <p:cNvPr id="383" name="Google Shape;383;p63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going to use a conda environment with pytorch installed. Do this in an interactive session: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create -y </a:t>
            </a: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--name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activate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install -y pytorch torchvision torchaudio pytorch-cuda=11.8 -c pytorch -c nvidia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conda install -y -c conda-forge scikit-learn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</a:rPr>
              <a:t>$ cd ClusterWorkshop/Examples/PytorchClassification</a:t>
            </a:r>
            <a:endParaRPr sz="1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$ sbatch JobSubmit.sh</a:t>
            </a:r>
            <a:endParaRPr>
              <a:solidFill>
                <a:schemeClr val="accent5"/>
              </a:solidFill>
            </a:endParaRPr>
          </a:p>
        </p:txBody>
      </p:sp>
      <p:sp>
        <p:nvSpPr>
          <p:cNvPr id="384" name="Google Shape;384;p63"/>
          <p:cNvSpPr txBox="1"/>
          <p:nvPr>
            <p:ph idx="1" type="body"/>
          </p:nvPr>
        </p:nvSpPr>
        <p:spPr>
          <a:xfrm>
            <a:off x="4700475" y="418500"/>
            <a:ext cx="4285200" cy="47031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qTRDGPU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#SGATCH --gres=gpu:1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error%A.err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out%A.out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cworkshop_pytorch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activate conda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"$(</a:t>
            </a: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shell.bash hook)"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cw_torch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/Examples/PytorchClassification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mnist_classification.py</a:t>
            </a:r>
            <a:endParaRPr sz="935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t/>
            </a:r>
            <a:endParaRPr sz="935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935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" sz="935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35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35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35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1460"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8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64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Example 4 - PyTorch with GPU : </a:t>
            </a:r>
            <a:r>
              <a:rPr lang="en" sz="2688"/>
              <a:t>Cross Validation</a:t>
            </a:r>
            <a:endParaRPr sz="2688"/>
          </a:p>
        </p:txBody>
      </p:sp>
      <p:sp>
        <p:nvSpPr>
          <p:cNvPr id="390" name="Google Shape;390;p64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0: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We are going to use a conda environment with pytorch installed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create -y --name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activate cw_torch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conda install -y pytorch torchvision torchaudio pytorch-cuda=11.8 -c pytorch -c nvidia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200"/>
              <a:buChar char="○"/>
            </a:pPr>
            <a:r>
              <a:rPr lang="en" sz="1200">
                <a:solidFill>
                  <a:schemeClr val="accent5"/>
                </a:solidFill>
                <a:highlight>
                  <a:schemeClr val="lt1"/>
                </a:highlight>
              </a:rPr>
              <a:t>$ pip install scikit-learn</a:t>
            </a:r>
            <a:endParaRPr sz="1200">
              <a:solidFill>
                <a:schemeClr val="accent5"/>
              </a:solidFill>
              <a:highlight>
                <a:schemeClr val="lt1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</a:t>
            </a:r>
            <a:endParaRPr/>
          </a:p>
          <a:p>
            <a:pPr indent="-2921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000"/>
              <a:buChar char="○"/>
            </a:pPr>
            <a:r>
              <a:rPr lang="en" sz="1000">
                <a:solidFill>
                  <a:schemeClr val="accent5"/>
                </a:solidFill>
              </a:rPr>
              <a:t>$ cd ClusterWorkshop/Examples/PytorchClassificationCV</a:t>
            </a:r>
            <a:endParaRPr sz="1000">
              <a:solidFill>
                <a:schemeClr val="accent5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400"/>
              <a:buChar char="○"/>
            </a:pPr>
            <a:r>
              <a:rPr lang="en">
                <a:solidFill>
                  <a:schemeClr val="accent5"/>
                </a:solidFill>
              </a:rPr>
              <a:t>$ sbatch --array=0-4 JobSubmit.sh</a:t>
            </a:r>
            <a:endParaRPr/>
          </a:p>
        </p:txBody>
      </p:sp>
      <p:sp>
        <p:nvSpPr>
          <p:cNvPr id="391" name="Google Shape;391;p64"/>
          <p:cNvSpPr txBox="1"/>
          <p:nvPr>
            <p:ph idx="1" type="body"/>
          </p:nvPr>
        </p:nvSpPr>
        <p:spPr>
          <a:xfrm>
            <a:off x="4736850" y="463800"/>
            <a:ext cx="4260300" cy="4624500"/>
          </a:xfrm>
          <a:prstGeom prst="rect">
            <a:avLst/>
          </a:prstGeom>
          <a:solidFill>
            <a:srgbClr val="0000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#!/bin/bash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-p qTRDGPU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-n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-c 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#SGATCH --gres=gpu:1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--mem=4G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-t 1:00:00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-e error%A_%a.err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-o out%A_%a.out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-A trends53c17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--oversubscribe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#SBATCH -J cworkshop_pytorch_cv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small delay at the start often helps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activate conda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eval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"$(</a:t>
            </a: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shell.bash hook)"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conda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activate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cw_torch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CD into your directory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cd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$MYDIR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/Examples/PytorchClassificationCV</a:t>
            </a:r>
            <a:endParaRPr sz="913">
              <a:solidFill>
                <a:srgbClr val="CE9178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run the matlab batch script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python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mnist_classification.py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569CD6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-k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9CDCFE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$SLURM_ARRAY_TASK_ID</a:t>
            </a:r>
            <a:endParaRPr sz="913">
              <a:solidFill>
                <a:srgbClr val="9CDCFE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t/>
            </a:r>
            <a:endParaRPr sz="913">
              <a:solidFill>
                <a:srgbClr val="CCCCCC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6A9955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# a delay at the end is also good practice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115714"/>
              </a:lnSpc>
              <a:spcBef>
                <a:spcPts val="0"/>
              </a:spcBef>
              <a:spcAft>
                <a:spcPts val="0"/>
              </a:spcAft>
              <a:buSzPts val="852"/>
              <a:buNone/>
            </a:pPr>
            <a:r>
              <a:rPr lang="en" sz="913">
                <a:solidFill>
                  <a:srgbClr val="DCDCAA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sleep</a:t>
            </a:r>
            <a:r>
              <a:rPr lang="en" sz="913">
                <a:solidFill>
                  <a:srgbClr val="CCCCCC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" sz="913">
                <a:solidFill>
                  <a:srgbClr val="B5CEA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lang="en" sz="913">
                <a:solidFill>
                  <a:srgbClr val="CE9178"/>
                </a:solidFill>
                <a:highlight>
                  <a:srgbClr val="1F1F1F"/>
                </a:highlight>
                <a:latin typeface="Consolas"/>
                <a:ea typeface="Consolas"/>
                <a:cs typeface="Consolas"/>
                <a:sym typeface="Consolas"/>
              </a:rPr>
              <a:t>s</a:t>
            </a:r>
            <a:endParaRPr sz="913">
              <a:solidFill>
                <a:srgbClr val="6A9955"/>
              </a:solidFill>
              <a:highlight>
                <a:srgbClr val="1F1F1F"/>
              </a:highlight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6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EXTRA CREDIT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0" name="Shape 4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1" name="Google Shape;401;p66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Flexible BATCH Scripting</a:t>
            </a:r>
            <a:endParaRPr/>
          </a:p>
        </p:txBody>
      </p:sp>
      <p:sp>
        <p:nvSpPr>
          <p:cNvPr id="402" name="Google Shape;402;p66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use BASH arguments to </a:t>
            </a:r>
            <a:r>
              <a:rPr lang="en"/>
              <a:t>supply</a:t>
            </a:r>
            <a:r>
              <a:rPr lang="en"/>
              <a:t> variables to SBATCH scripts.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can’t really dynamically allocate the SBATCH header, so use the flags as needed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$ sbatch -e myerror.e -o myout.o JobSubmit.sh arg1 arg2 arg3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03" name="Google Shape;403;p66"/>
          <p:cNvSpPr txBox="1"/>
          <p:nvPr>
            <p:ph idx="1" type="body"/>
          </p:nvPr>
        </p:nvSpPr>
        <p:spPr>
          <a:xfrm>
            <a:off x="4648850" y="658475"/>
            <a:ext cx="4260300" cy="4138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cw_ex_args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“hello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sbatch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world!”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got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some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arguments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$2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$3</a:t>
            </a:r>
            <a:endParaRPr sz="1050">
              <a:solidFill>
                <a:srgbClr val="9CDCFE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it can be helpful for debugging to get the node name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67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Building and Using Singularity Images</a:t>
            </a:r>
            <a:endParaRPr/>
          </a:p>
        </p:txBody>
      </p:sp>
      <p:sp>
        <p:nvSpPr>
          <p:cNvPr id="409" name="Google Shape;409;p67"/>
          <p:cNvSpPr txBox="1"/>
          <p:nvPr>
            <p:ph idx="1" type="body"/>
          </p:nvPr>
        </p:nvSpPr>
        <p:spPr>
          <a:xfrm>
            <a:off x="311700" y="572700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build singularity images using the docker client (restricted access)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you can build directly from remote docker repositories!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Example from </a:t>
            </a:r>
            <a:r>
              <a:rPr lang="en" u="sng">
                <a:solidFill>
                  <a:schemeClr val="hlink"/>
                </a:solidFill>
                <a:hlinkClick r:id="rId3"/>
              </a:rPr>
              <a:t>here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module load singularity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</a:t>
            </a: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singularity build fmriprep-&lt;version&gt;.simg docker://poldracklab/fmriprep:&lt;version&gt;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accent5"/>
              </a:buClr>
              <a:buSzPts val="1800"/>
              <a:buChar char="●"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$ singularity run --cleanenv fmriprep.simg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path/to/data/dir path/to/output/dir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participant \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--participant-label label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3" name="Shape 4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4" name="Google Shape;414;p6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Jupyter Notebooks without Hemera</a:t>
            </a:r>
            <a:endParaRPr/>
          </a:p>
        </p:txBody>
      </p:sp>
      <p:sp>
        <p:nvSpPr>
          <p:cNvPr id="415" name="Google Shape;415;p68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1: </a:t>
            </a:r>
            <a:r>
              <a:rPr lang="en"/>
              <a:t>Create</a:t>
            </a:r>
            <a:r>
              <a:rPr lang="en"/>
              <a:t> a slurm script to host the jupyter server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2: Submit the job and recover the node address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Step 3: Run SSH tunnel to the node and use the port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Navigate to http://localhost:&lt;port&gt;</a:t>
            </a:r>
            <a:endParaRPr/>
          </a:p>
        </p:txBody>
      </p:sp>
      <p:sp>
        <p:nvSpPr>
          <p:cNvPr id="416" name="Google Shape;416;p68"/>
          <p:cNvSpPr txBox="1"/>
          <p:nvPr>
            <p:ph idx="1" type="body"/>
          </p:nvPr>
        </p:nvSpPr>
        <p:spPr>
          <a:xfrm>
            <a:off x="4714000" y="715500"/>
            <a:ext cx="4260300" cy="4245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1440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jupyter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--output=jupyter-%j.out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&lt;slurm_account_code&gt;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--mail-type=ALL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--mail-user=&lt;email address&gt;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path_to_conda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shell.bash hook)"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activate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your_enviromen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cat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/etc/hosts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jupyter-lab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--ip=0.0.0.0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--port=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${1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&lt;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port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6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Granular Control with Multiple Tasks</a:t>
            </a:r>
            <a:endParaRPr/>
          </a:p>
        </p:txBody>
      </p:sp>
      <p:sp>
        <p:nvSpPr>
          <p:cNvPr id="422" name="Google Shape;422;p69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allocate multiple nodes with SBATCH, and then use SRUN within that to tell each node to do multiple things</a:t>
            </a:r>
            <a:endParaRPr/>
          </a:p>
        </p:txBody>
      </p:sp>
      <p:sp>
        <p:nvSpPr>
          <p:cNvPr id="423" name="Google Shape;423;p69"/>
          <p:cNvSpPr txBox="1"/>
          <p:nvPr>
            <p:ph idx="1" type="body"/>
          </p:nvPr>
        </p:nvSpPr>
        <p:spPr>
          <a:xfrm>
            <a:off x="4685150" y="696250"/>
            <a:ext cx="4260300" cy="4226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10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--mem=100g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1440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granulartest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$HOSTNAME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D4D4D4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&gt;&amp;2</a:t>
            </a:r>
            <a:endParaRPr sz="1050">
              <a:solidFill>
                <a:srgbClr val="D4D4D4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module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load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matlab/R2022a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numactl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--localalloc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node1"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srun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-n1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numactl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--localalloc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echo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"hello node2"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&amp;</a:t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wait</a:t>
            </a:r>
            <a:endParaRPr sz="1050">
              <a:solidFill>
                <a:srgbClr val="DCDCAA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p7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Multi-GPU Jobs: Pytorch Example</a:t>
            </a:r>
            <a:endParaRPr/>
          </a:p>
        </p:txBody>
      </p:sp>
      <p:sp>
        <p:nvSpPr>
          <p:cNvPr id="429" name="Google Shape;429;p70"/>
          <p:cNvSpPr txBox="1"/>
          <p:nvPr>
            <p:ph idx="1" type="body"/>
          </p:nvPr>
        </p:nvSpPr>
        <p:spPr>
          <a:xfrm>
            <a:off x="311700" y="572700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Very simple for single machines with multiple GPUs: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JUST REQUEST MORE GPUS!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More difficult is performing distributed computing with multiple NODES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can use the granular control example to do that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Or some clever tricks with BASH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That’s beyond extra credit :) </a:t>
            </a:r>
            <a:endParaRPr/>
          </a:p>
        </p:txBody>
      </p:sp>
      <p:sp>
        <p:nvSpPr>
          <p:cNvPr id="430" name="Google Shape;430;p70"/>
          <p:cNvSpPr txBox="1"/>
          <p:nvPr>
            <p:ph idx="1" type="body"/>
          </p:nvPr>
        </p:nvSpPr>
        <p:spPr>
          <a:xfrm>
            <a:off x="4711425" y="451900"/>
            <a:ext cx="4330200" cy="4596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#!/bin/bash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-p qTRDGPU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-n 1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-c 8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--gres=gpu:2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--mem=20G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-t 1:00:00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-e error%A.err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-o out%A.out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-A trends53c17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--oversubscribe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#SBATCH -J cworkshop_pytorch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small delay at the start often helps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print some message to the log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eval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"$(</a:t>
            </a: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shell.bash hook)"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conda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activate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cw_torch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CD into your directory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cd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9CDCFE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$MYDIR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/ClusterWorkshop/Examples/ExtraCredit/MultiGPUPytorch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run the matlab batch script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python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569CD6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-u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dataparallel.py</a:t>
            </a:r>
            <a:endParaRPr sz="1050">
              <a:solidFill>
                <a:srgbClr val="CE9178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50">
              <a:solidFill>
                <a:srgbClr val="CCCCCC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6A9955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# a delay at the end is also good practice</a:t>
            </a:r>
            <a:endParaRPr sz="1050">
              <a:solidFill>
                <a:srgbClr val="6A9955"/>
              </a:solidFill>
              <a:highlight>
                <a:srgbClr val="1F1F1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35714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50">
                <a:solidFill>
                  <a:srgbClr val="DCDCAA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sleep</a:t>
            </a:r>
            <a:r>
              <a:rPr lang="en" sz="1050">
                <a:solidFill>
                  <a:srgbClr val="CCCCCC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50">
                <a:solidFill>
                  <a:srgbClr val="B5CEA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" sz="1050">
                <a:solidFill>
                  <a:srgbClr val="CE9178"/>
                </a:solidFill>
                <a:highlight>
                  <a:srgbClr val="1F1F1F"/>
                </a:highlight>
                <a:latin typeface="Courier New"/>
                <a:ea typeface="Courier New"/>
                <a:cs typeface="Courier New"/>
                <a:sym typeface="Courier New"/>
              </a:rPr>
              <a:t>s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71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8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Account Requests and SSH Installation</a:t>
            </a:r>
            <a:endParaRPr/>
          </a:p>
        </p:txBody>
      </p:sp>
      <p:sp>
        <p:nvSpPr>
          <p:cNvPr id="87" name="Google Shape;87;p18"/>
          <p:cNvSpPr txBox="1"/>
          <p:nvPr>
            <p:ph idx="1" type="body"/>
          </p:nvPr>
        </p:nvSpPr>
        <p:spPr>
          <a:xfrm>
            <a:off x="311700" y="572700"/>
            <a:ext cx="8520600" cy="447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900"/>
              <a:t>Step 1:</a:t>
            </a:r>
            <a:endParaRPr b="1"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Navigate to: </a:t>
            </a:r>
            <a:r>
              <a:rPr lang="en" sz="19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3"/>
              </a:rPr>
              <a:t>elpis.rs.gsu.edu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Login with GSU Credentials (if you don’t have them proceed to step 2)</a:t>
            </a:r>
            <a:endParaRPr sz="1900"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If you already have an allocation for TReNDs, you’re done! Move to </a:t>
            </a:r>
            <a:r>
              <a:rPr lang="en" sz="1900"/>
              <a:t>step</a:t>
            </a:r>
            <a:r>
              <a:rPr lang="en" sz="1900"/>
              <a:t> 3.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 2: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Contact your PI to request an account or allocation.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They will contact the operations team to get your account set up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900"/>
              <a:t>Step 3:</a:t>
            </a:r>
            <a:endParaRPr b="1" sz="19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900"/>
              <a:t>	OSX + Linux come with SSH built in</a:t>
            </a:r>
            <a:endParaRPr sz="19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900"/>
              <a:t>	On Windows, you will need to install OpenSSH</a:t>
            </a:r>
            <a:br>
              <a:rPr lang="en" sz="1900"/>
            </a:br>
            <a:r>
              <a:rPr i="1" lang="en" sz="1900"/>
              <a:t>		(IT will need to do this on managed machines)</a:t>
            </a:r>
            <a:endParaRPr i="1" sz="19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9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your VPN (Remote Only)</a:t>
            </a:r>
            <a:endParaRPr/>
          </a:p>
        </p:txBody>
      </p:sp>
      <p:sp>
        <p:nvSpPr>
          <p:cNvPr id="93" name="Google Shape;93;p19"/>
          <p:cNvSpPr txBox="1"/>
          <p:nvPr>
            <p:ph idx="1" type="body"/>
          </p:nvPr>
        </p:nvSpPr>
        <p:spPr>
          <a:xfrm>
            <a:off x="311700" y="572700"/>
            <a:ext cx="8520600" cy="4116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Check out the GSU Guide: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https://technology.gsu.edu/technology-services/it-services/security/virtual-private-network/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need to download the client </a:t>
            </a:r>
            <a:endParaRPr/>
          </a:p>
          <a:p>
            <a:pPr indent="45720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(IT may need to install on a managed machine)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also need to set up DUO for two-factor authentication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Finally, use your GSU credentials and the address </a:t>
            </a:r>
            <a:r>
              <a:rPr b="1" lang="en"/>
              <a:t>secureaccess.gsu.edu</a:t>
            </a:r>
            <a:r>
              <a:rPr lang="en"/>
              <a:t>.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Generating and Signing SSH Keypairs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572700"/>
            <a:ext cx="8520600" cy="424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Hands-on Walkthrough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mkdir ~/.ssh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cd ~/.ssh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ssh-keygen  -f id_&lt;campusid&gt;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cat ~/.ssh/id_&lt;campusid&gt;.pub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Log into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https://elpis.rs.gsu.edu/</a:t>
            </a:r>
            <a:r>
              <a:rPr lang="en"/>
              <a:t> and we will sign the certificate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Download the files, including id_&lt;campusid&gt;-cert.pub and move into your .ssh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$ mv ~/Downloads/id_&lt;campusid&gt;-cert.pub ~/.ssh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$ ssh-add ~/.ssh/id_&lt;campusid&gt;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0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Configuring SSH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572700"/>
            <a:ext cx="8520600" cy="396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Hands on Walkthrough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Create the file ~/.ssh/config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Add the following to it</a:t>
            </a:r>
            <a:endParaRPr/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Host arclogin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HostName arctrdlogin001.rs.gsu.edu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User &lt;campusid&gt;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ForwardAgent yes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CertificateFile ~/.ssh/id_&lt;campusid&gt;-cert.pub</a:t>
            </a:r>
            <a:b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</a:br>
            <a:r>
              <a:rPr lang="en">
                <a:solidFill>
                  <a:schemeClr val="accent5"/>
                </a:solidFill>
                <a:highlight>
                  <a:srgbClr val="000000"/>
                </a:highlight>
              </a:rPr>
              <a:t>    IdentityFile ~/.ssh/id_&lt;campusid&gt;</a:t>
            </a:r>
            <a:endParaRPr>
              <a:solidFill>
                <a:schemeClr val="accent5"/>
              </a:solidFill>
              <a:highlight>
                <a:srgbClr val="000000"/>
              </a:highlight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(You can also add specific nodes and other things to ease </a:t>
            </a:r>
            <a:r>
              <a:rPr lang="en"/>
              <a:t>access</a:t>
            </a:r>
            <a:r>
              <a:rPr lang="en"/>
              <a:t> 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