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8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A4406-51B8-F845-9F66-68CA87752E4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82F1B-5783-EC4D-90E4-2E3BD3403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161F-89B2-AC47-A088-5469091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5400" dirty="0"/>
              <a:t>Dimensionality Reduction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14671-4DDB-1546-B37A-0CBF4D2D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6307"/>
            <a:ext cx="8637072" cy="977621"/>
          </a:xfrm>
        </p:spPr>
        <p:txBody>
          <a:bodyPr/>
          <a:lstStyle/>
          <a:p>
            <a:r>
              <a:rPr lang="en-US" dirty="0"/>
              <a:t>--- </a:t>
            </a:r>
            <a:r>
              <a:rPr lang="en-US" dirty="0" err="1"/>
              <a:t>Debbrata</a:t>
            </a:r>
            <a:r>
              <a:rPr lang="en-US" dirty="0"/>
              <a:t> </a:t>
            </a:r>
            <a:r>
              <a:rPr lang="en-US" dirty="0" err="1"/>
              <a:t>Saha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2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7703-87A2-1C4C-9037-F1521732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(t-Distributed Stochastic Neighbor Embedding)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22D3-8D17-664C-85F7-7792FA37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548168"/>
            <a:ext cx="9603275" cy="14132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/>
              <a:t>Visualizing Data using t-SNE </a:t>
            </a:r>
            <a:endParaRPr lang="en-US" sz="12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/>
              <a:t>Laurens van der </a:t>
            </a:r>
            <a:r>
              <a:rPr lang="en-US" sz="1200" b="1" dirty="0" err="1"/>
              <a:t>Maaten</a:t>
            </a:r>
            <a:r>
              <a:rPr lang="en-US" sz="1200" b="1" dirty="0"/>
              <a:t>, Geoffrey Hinton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/>
              <a:t>Journal of Machine Learning Research 9 (2008) 2579-2605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720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12B-40AF-B846-A234-9B313BFC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 layout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44747AC-0093-924E-9957-1DE2C9E7E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94"/>
          <a:stretch/>
        </p:blipFill>
        <p:spPr>
          <a:xfrm>
            <a:off x="1450975" y="2183236"/>
            <a:ext cx="3329369" cy="2146717"/>
          </a:xfrm>
          <a:ln>
            <a:solidFill>
              <a:schemeClr val="accent1"/>
            </a:solidFill>
          </a:ln>
        </p:spPr>
      </p:pic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899D059C-D65D-8643-BED9-E15BD86EB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28"/>
          <a:stretch/>
        </p:blipFill>
        <p:spPr>
          <a:xfrm>
            <a:off x="4902466" y="2183237"/>
            <a:ext cx="3170442" cy="2146716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EC1F952-BE75-BC45-9010-DA9A031BF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030" y="2183236"/>
            <a:ext cx="3430996" cy="2146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3EAEA-0395-5D43-A0EA-7551F8D13029}"/>
              </a:ext>
            </a:extLst>
          </p:cNvPr>
          <p:cNvSpPr txBox="1"/>
          <p:nvPr/>
        </p:nvSpPr>
        <p:spPr>
          <a:xfrm>
            <a:off x="2331459" y="4461990"/>
            <a:ext cx="15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by t-SNE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A0294-9427-5242-80D3-0BC0615566AA}"/>
              </a:ext>
            </a:extLst>
          </p:cNvPr>
          <p:cNvSpPr txBox="1"/>
          <p:nvPr/>
        </p:nvSpPr>
        <p:spPr>
          <a:xfrm>
            <a:off x="5703487" y="4477486"/>
            <a:ext cx="1773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by ISOMAP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70122-E31F-B94E-A022-A15FF25D33AC}"/>
              </a:ext>
            </a:extLst>
          </p:cNvPr>
          <p:cNvSpPr txBox="1"/>
          <p:nvPr/>
        </p:nvSpPr>
        <p:spPr>
          <a:xfrm>
            <a:off x="9023989" y="4477486"/>
            <a:ext cx="1773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by LLE</a:t>
            </a:r>
          </a:p>
        </p:txBody>
      </p:sp>
    </p:spTree>
    <p:extLst>
      <p:ext uri="{BB962C8B-B14F-4D97-AF65-F5344CB8AC3E}">
        <p14:creationId xmlns:p14="http://schemas.microsoft.com/office/powerpoint/2010/main" val="282748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6DC6-3C97-4A41-8852-089FDBC7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procedure</a:t>
            </a:r>
          </a:p>
        </p:txBody>
      </p:sp>
      <p:pic>
        <p:nvPicPr>
          <p:cNvPr id="9" name="Content Placeholder 8" descr="A picture containing photo, wall, white&#10;&#10;Description automatically generated">
            <a:extLst>
              <a:ext uri="{FF2B5EF4-FFF2-40B4-BE49-F238E27FC236}">
                <a16:creationId xmlns:a16="http://schemas.microsoft.com/office/drawing/2014/main" id="{85B3EFA5-3546-EF45-BC47-4BA19AA1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423227"/>
            <a:ext cx="4645025" cy="2424295"/>
          </a:xfr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8D55A2F9-FC8C-C949-9E6E-70F13F0E7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90" y="2537267"/>
            <a:ext cx="3695700" cy="533400"/>
          </a:xfrm>
          <a:prstGeom prst="rect">
            <a:avLst/>
          </a:prstGeom>
        </p:spPr>
      </p:pic>
      <p:pic>
        <p:nvPicPr>
          <p:cNvPr id="15" name="Picture 14" descr="A picture containing object, clock, watch&#10;&#10;Description automatically generated">
            <a:extLst>
              <a:ext uri="{FF2B5EF4-FFF2-40B4-BE49-F238E27FC236}">
                <a16:creationId xmlns:a16="http://schemas.microsoft.com/office/drawing/2014/main" id="{C98A5F58-71A3-8147-982B-BAA20E3B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89" y="4005403"/>
            <a:ext cx="3695699" cy="493700"/>
          </a:xfrm>
          <a:prstGeom prst="rect">
            <a:avLst/>
          </a:prstGeom>
        </p:spPr>
      </p:pic>
      <p:pic>
        <p:nvPicPr>
          <p:cNvPr id="17" name="Picture 16" descr="A close up of a clock&#10;&#10;Description automatically generated">
            <a:extLst>
              <a:ext uri="{FF2B5EF4-FFF2-40B4-BE49-F238E27FC236}">
                <a16:creationId xmlns:a16="http://schemas.microsoft.com/office/drawing/2014/main" id="{8ECFD4D8-49FC-D14F-9FF0-5D34E8EB9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190" y="3185821"/>
            <a:ext cx="3695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3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F784-31E8-6C43-BD2F-A79726CF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Algorithm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797CC-3B25-4E46-BE5C-6AED1C86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562" y="2121694"/>
            <a:ext cx="6045200" cy="3238500"/>
          </a:xfrm>
        </p:spPr>
      </p:pic>
    </p:spTree>
    <p:extLst>
      <p:ext uri="{BB962C8B-B14F-4D97-AF65-F5344CB8AC3E}">
        <p14:creationId xmlns:p14="http://schemas.microsoft.com/office/powerpoint/2010/main" val="74783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C810-35C8-8746-8219-5A16A7C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34D1-FE1B-0445-A766-37AD4363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83" y="4540599"/>
            <a:ext cx="9603275" cy="12915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00" dirty="0"/>
              <a:t>Divide and concur:  A general approach to constraint satisfaction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/>
              <a:t>Simon Gravel and </a:t>
            </a:r>
            <a:r>
              <a:rPr lang="en-US" sz="1200" dirty="0" err="1"/>
              <a:t>Veit</a:t>
            </a:r>
            <a:r>
              <a:rPr lang="en-US" sz="1200" dirty="0"/>
              <a:t> </a:t>
            </a:r>
            <a:r>
              <a:rPr lang="en-US" sz="1200" dirty="0" err="1"/>
              <a:t>Elser</a:t>
            </a:r>
            <a:endParaRPr lang="en-US" sz="12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/>
              <a:t>Phys. Rev. E </a:t>
            </a:r>
            <a:r>
              <a:rPr lang="en-US" sz="1200" b="1" dirty="0"/>
              <a:t>78</a:t>
            </a:r>
            <a:r>
              <a:rPr lang="en-US" sz="1200" dirty="0"/>
              <a:t>, 036706 – Published 22 September 2008</a:t>
            </a:r>
          </a:p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5532DC-EA50-4742-9051-67AAE9AA1508}"/>
              </a:ext>
            </a:extLst>
          </p:cNvPr>
          <p:cNvSpPr txBox="1">
            <a:spLocks/>
          </p:cNvSpPr>
          <p:nvPr/>
        </p:nvSpPr>
        <p:spPr>
          <a:xfrm>
            <a:off x="1451579" y="2015733"/>
            <a:ext cx="9603275" cy="2099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method for solving constraint problems</a:t>
            </a:r>
          </a:p>
          <a:p>
            <a:r>
              <a:rPr lang="en-US" dirty="0"/>
              <a:t> Take advantage of the division into sub problems</a:t>
            </a:r>
          </a:p>
          <a:p>
            <a:r>
              <a:rPr lang="en-US" dirty="0"/>
              <a:t>Works iteratively and deterministically</a:t>
            </a:r>
          </a:p>
        </p:txBody>
      </p:sp>
    </p:spTree>
    <p:extLst>
      <p:ext uri="{BB962C8B-B14F-4D97-AF65-F5344CB8AC3E}">
        <p14:creationId xmlns:p14="http://schemas.microsoft.com/office/powerpoint/2010/main" val="383944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1278-C786-2D42-8F5C-D22FAAB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24B5-5F6F-944C-AAE5-889D41F8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Each iterative step is defined by two fundamental operations</a:t>
            </a:r>
          </a:p>
          <a:p>
            <a:r>
              <a:rPr lang="en-US" dirty="0"/>
              <a:t> In the first operations, the problem is divided into its constituent constraints</a:t>
            </a:r>
          </a:p>
          <a:p>
            <a:r>
              <a:rPr lang="en-US" dirty="0"/>
              <a:t> Each constraint is solved independently, ignoring possible conflicts between different constraints</a:t>
            </a:r>
          </a:p>
          <a:p>
            <a:r>
              <a:rPr lang="en-US" dirty="0"/>
              <a:t> In the second operation, conflicts between constraints are resolved by concur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5F19-6001-A643-8ABE-008EEEFA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4123A6F4-A581-4647-AF41-77337E278C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1579" y="1934087"/>
            <a:ext cx="9603275" cy="3767698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>
                <a:solidFill>
                  <a:srgbClr val="404040"/>
                </a:solidFill>
                <a:latin typeface="Calibri"/>
              </a:rPr>
              <a:t> Suppose Y has n constraints. 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>
                <a:solidFill>
                  <a:srgbClr val="404040"/>
                </a:solidFill>
                <a:latin typeface="Calibri"/>
              </a:rPr>
              <a:t> Create n replicas for n constraints (, , 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Divide Step:</a:t>
            </a:r>
            <a:r>
              <a:rPr lang="en-US" sz="2000" dirty="0">
                <a:solidFill>
                  <a:srgbClr val="40404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>
                <a:solidFill>
                  <a:srgbClr val="404040"/>
                </a:solidFill>
                <a:latin typeface="Calibri"/>
              </a:rPr>
              <a:t> Apply associated projection on replica which acts separately on each of the replicas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Concur Step: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>
                <a:solidFill>
                  <a:srgbClr val="404040"/>
                </a:solidFill>
                <a:latin typeface="Calibri"/>
              </a:rPr>
              <a:t> Replaces the value of each replica by the average value of all the replicas.</a:t>
            </a:r>
            <a:endParaRPr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5342FAD-7E79-EE4D-AFA6-9D9A31732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0652" y="4120380"/>
            <a:ext cx="3428640" cy="380520"/>
          </a:xfrm>
          <a:prstGeom prst="rect">
            <a:avLst/>
          </a:prstGeom>
          <a:ln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3EF7667-7F8C-B649-9C4E-0EDF4C774F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6452" y="5188759"/>
            <a:ext cx="2057040" cy="23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36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0657-2C57-8344-92B9-6B405598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packing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A722-C56A-5C43-8A7E-504B96EA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Packing of n spheres in a finite D-dimensional volume</a:t>
            </a:r>
          </a:p>
          <a:p>
            <a:r>
              <a:rPr lang="en-US" dirty="0"/>
              <a:t> Each sphere must avoid n - 1 other spheres and lie within a certain volume</a:t>
            </a:r>
          </a:p>
          <a:p>
            <a:r>
              <a:rPr lang="en-US" dirty="0"/>
              <a:t> There are altogether n constraints per sphere</a:t>
            </a:r>
          </a:p>
          <a:p>
            <a:r>
              <a:rPr lang="en-US" dirty="0"/>
              <a:t> Create n replicas for each sphere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3465-CBC2-DE40-8925-0C81511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packing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0276-DFB5-874B-9C5E-112B3DA2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 Divide step: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 Spheres = 9</a:t>
            </a:r>
            <a:endParaRPr lang="en-US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404040"/>
                </a:solidFill>
                <a:latin typeface="Calibri"/>
              </a:rPr>
              <a:t> 9 replicas for each sphere</a:t>
            </a:r>
            <a:endParaRPr lang="en-US" dirty="0"/>
          </a:p>
          <a:p>
            <a:endParaRPr lang="en-US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27E654CF-FBC9-C54D-BE51-0296331A1B12}"/>
              </a:ext>
            </a:extLst>
          </p:cNvPr>
          <p:cNvSpPr/>
          <p:nvPr/>
        </p:nvSpPr>
        <p:spPr>
          <a:xfrm>
            <a:off x="4163640" y="2307770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3C64FBB-6423-7B48-82E0-9941B9F305CB}"/>
              </a:ext>
            </a:extLst>
          </p:cNvPr>
          <p:cNvSpPr/>
          <p:nvPr/>
        </p:nvSpPr>
        <p:spPr>
          <a:xfrm>
            <a:off x="4912800" y="2612690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B4D2E1EA-3129-5E40-9A72-E51BBA8447DA}"/>
              </a:ext>
            </a:extLst>
          </p:cNvPr>
          <p:cNvSpPr/>
          <p:nvPr/>
        </p:nvSpPr>
        <p:spPr>
          <a:xfrm>
            <a:off x="4533720" y="2803130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F9542FFD-31FE-0044-A441-6DDCBC8EFBE6}"/>
              </a:ext>
            </a:extLst>
          </p:cNvPr>
          <p:cNvSpPr/>
          <p:nvPr/>
        </p:nvSpPr>
        <p:spPr>
          <a:xfrm>
            <a:off x="4894080" y="3190850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9DFCEB28-DBE5-B242-A7FC-3F797B7691FB}"/>
              </a:ext>
            </a:extLst>
          </p:cNvPr>
          <p:cNvSpPr/>
          <p:nvPr/>
        </p:nvSpPr>
        <p:spPr>
          <a:xfrm>
            <a:off x="4461720" y="3222170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48127E4E-F883-D24F-8518-3204D7AB8EF7}"/>
              </a:ext>
            </a:extLst>
          </p:cNvPr>
          <p:cNvSpPr/>
          <p:nvPr/>
        </p:nvSpPr>
        <p:spPr>
          <a:xfrm>
            <a:off x="4157160" y="2803130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060F69FF-7BC3-3B4E-8D8D-E10CB3109883}"/>
              </a:ext>
            </a:extLst>
          </p:cNvPr>
          <p:cNvSpPr/>
          <p:nvPr/>
        </p:nvSpPr>
        <p:spPr>
          <a:xfrm>
            <a:off x="4230960" y="2425850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0F5A8CAC-BE92-9E43-803A-388CB9A42221}"/>
              </a:ext>
            </a:extLst>
          </p:cNvPr>
          <p:cNvSpPr/>
          <p:nvPr/>
        </p:nvSpPr>
        <p:spPr>
          <a:xfrm>
            <a:off x="4743960" y="2871890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E45E2FC-F1B7-3B4A-93C3-19BA2E051B7E}"/>
              </a:ext>
            </a:extLst>
          </p:cNvPr>
          <p:cNvSpPr/>
          <p:nvPr/>
        </p:nvSpPr>
        <p:spPr>
          <a:xfrm>
            <a:off x="5119800" y="2955410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E61011F1-4C11-E94B-A9E4-A3B11AD26D02}"/>
              </a:ext>
            </a:extLst>
          </p:cNvPr>
          <p:cNvSpPr/>
          <p:nvPr/>
        </p:nvSpPr>
        <p:spPr>
          <a:xfrm>
            <a:off x="4533720" y="2459330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76971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E0F-978C-574D-A1A3-83FE3C18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174250"/>
          </a:xfrm>
        </p:spPr>
        <p:txBody>
          <a:bodyPr/>
          <a:lstStyle/>
          <a:p>
            <a:r>
              <a:rPr lang="en-US" dirty="0"/>
              <a:t>Sphere packing problem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B33FAB6-EA9C-2647-9FB3-B3A7974E0825}"/>
              </a:ext>
            </a:extLst>
          </p:cNvPr>
          <p:cNvSpPr/>
          <p:nvPr/>
        </p:nvSpPr>
        <p:spPr>
          <a:xfrm>
            <a:off x="4164240" y="1810249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CF895D64-BB24-7843-BAC8-8CDDD4AD68DE}"/>
              </a:ext>
            </a:extLst>
          </p:cNvPr>
          <p:cNvSpPr/>
          <p:nvPr/>
        </p:nvSpPr>
        <p:spPr>
          <a:xfrm>
            <a:off x="4913400" y="2115169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EE20C2C5-70B3-9042-AD2E-57BFE6030202}"/>
              </a:ext>
            </a:extLst>
          </p:cNvPr>
          <p:cNvSpPr/>
          <p:nvPr/>
        </p:nvSpPr>
        <p:spPr>
          <a:xfrm>
            <a:off x="4534680" y="2305609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F9149E7-C43B-8A41-A1C7-99E63A41A9A2}"/>
              </a:ext>
            </a:extLst>
          </p:cNvPr>
          <p:cNvSpPr/>
          <p:nvPr/>
        </p:nvSpPr>
        <p:spPr>
          <a:xfrm>
            <a:off x="4895040" y="2693329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18E4BECF-1F60-824A-83DE-43494E58915F}"/>
              </a:ext>
            </a:extLst>
          </p:cNvPr>
          <p:cNvSpPr/>
          <p:nvPr/>
        </p:nvSpPr>
        <p:spPr>
          <a:xfrm>
            <a:off x="4462680" y="2724649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2F26BDF7-32AD-AB47-A405-7BF3251808B2}"/>
              </a:ext>
            </a:extLst>
          </p:cNvPr>
          <p:cNvSpPr/>
          <p:nvPr/>
        </p:nvSpPr>
        <p:spPr>
          <a:xfrm>
            <a:off x="4157760" y="2305609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50D2D37C-7D18-9542-9421-AC05DF8F7FF3}"/>
              </a:ext>
            </a:extLst>
          </p:cNvPr>
          <p:cNvSpPr/>
          <p:nvPr/>
        </p:nvSpPr>
        <p:spPr>
          <a:xfrm>
            <a:off x="4231920" y="1928329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6AEEFB6D-D56A-A845-9F01-FEAFAA4F85B1}"/>
              </a:ext>
            </a:extLst>
          </p:cNvPr>
          <p:cNvSpPr/>
          <p:nvPr/>
        </p:nvSpPr>
        <p:spPr>
          <a:xfrm>
            <a:off x="4744560" y="2374369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F2D1BF2B-9CCB-164B-A760-DF5700107B2A}"/>
              </a:ext>
            </a:extLst>
          </p:cNvPr>
          <p:cNvSpPr/>
          <p:nvPr/>
        </p:nvSpPr>
        <p:spPr>
          <a:xfrm>
            <a:off x="5057040" y="2512969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636E335E-037E-9C4F-ABB3-6B4CFFDE3BDA}"/>
              </a:ext>
            </a:extLst>
          </p:cNvPr>
          <p:cNvSpPr/>
          <p:nvPr/>
        </p:nvSpPr>
        <p:spPr>
          <a:xfrm>
            <a:off x="4534680" y="1961809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AD4D91B7-7107-0A4B-A7A7-D0428D97DF95}"/>
              </a:ext>
            </a:extLst>
          </p:cNvPr>
          <p:cNvSpPr/>
          <p:nvPr/>
        </p:nvSpPr>
        <p:spPr>
          <a:xfrm>
            <a:off x="5682000" y="2374369"/>
            <a:ext cx="53316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16F901EB-8D43-584F-8C3F-E2598C69C07C}"/>
              </a:ext>
            </a:extLst>
          </p:cNvPr>
          <p:cNvSpPr/>
          <p:nvPr/>
        </p:nvSpPr>
        <p:spPr>
          <a:xfrm>
            <a:off x="6373200" y="1810249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52FED284-E692-D24A-888B-4801509FC1C9}"/>
              </a:ext>
            </a:extLst>
          </p:cNvPr>
          <p:cNvSpPr/>
          <p:nvPr/>
        </p:nvSpPr>
        <p:spPr>
          <a:xfrm>
            <a:off x="6537360" y="2647249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57E976E2-CE04-1546-8187-CFE51BEB52FD}"/>
              </a:ext>
            </a:extLst>
          </p:cNvPr>
          <p:cNvSpPr/>
          <p:nvPr/>
        </p:nvSpPr>
        <p:spPr>
          <a:xfrm>
            <a:off x="6823920" y="2374369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BD7D6B59-4D9F-4E4C-B2DE-47E315659A58}"/>
              </a:ext>
            </a:extLst>
          </p:cNvPr>
          <p:cNvSpPr/>
          <p:nvPr/>
        </p:nvSpPr>
        <p:spPr>
          <a:xfrm>
            <a:off x="6366720" y="2305609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6F6110E5-4B3E-FB4A-A713-EDBA4CFAC6F2}"/>
              </a:ext>
            </a:extLst>
          </p:cNvPr>
          <p:cNvSpPr/>
          <p:nvPr/>
        </p:nvSpPr>
        <p:spPr>
          <a:xfrm>
            <a:off x="6944880" y="1916089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20" name="CustomShape 19">
            <a:extLst>
              <a:ext uri="{FF2B5EF4-FFF2-40B4-BE49-F238E27FC236}">
                <a16:creationId xmlns:a16="http://schemas.microsoft.com/office/drawing/2014/main" id="{5F8B9214-4A46-674D-9393-FA5C235C4309}"/>
              </a:ext>
            </a:extLst>
          </p:cNvPr>
          <p:cNvSpPr/>
          <p:nvPr/>
        </p:nvSpPr>
        <p:spPr>
          <a:xfrm>
            <a:off x="7097160" y="2678929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21" name="CustomShape 20">
            <a:extLst>
              <a:ext uri="{FF2B5EF4-FFF2-40B4-BE49-F238E27FC236}">
                <a16:creationId xmlns:a16="http://schemas.microsoft.com/office/drawing/2014/main" id="{E3A4B3C7-025B-8642-A75D-91504DC8E7BA}"/>
              </a:ext>
            </a:extLst>
          </p:cNvPr>
          <p:cNvSpPr/>
          <p:nvPr/>
        </p:nvSpPr>
        <p:spPr>
          <a:xfrm>
            <a:off x="7122360" y="2102569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FCEB1103-4945-2E41-A188-6706862A9D83}"/>
              </a:ext>
            </a:extLst>
          </p:cNvPr>
          <p:cNvSpPr/>
          <p:nvPr/>
        </p:nvSpPr>
        <p:spPr>
          <a:xfrm>
            <a:off x="6440520" y="1916089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23" name="CustomShape 22">
            <a:extLst>
              <a:ext uri="{FF2B5EF4-FFF2-40B4-BE49-F238E27FC236}">
                <a16:creationId xmlns:a16="http://schemas.microsoft.com/office/drawing/2014/main" id="{2A23CCB4-FADF-FC45-9B67-81EFB151EE28}"/>
              </a:ext>
            </a:extLst>
          </p:cNvPr>
          <p:cNvSpPr/>
          <p:nvPr/>
        </p:nvSpPr>
        <p:spPr>
          <a:xfrm>
            <a:off x="7134960" y="2293009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24" name="CustomShape 23">
            <a:extLst>
              <a:ext uri="{FF2B5EF4-FFF2-40B4-BE49-F238E27FC236}">
                <a16:creationId xmlns:a16="http://schemas.microsoft.com/office/drawing/2014/main" id="{3FF036BA-BB6C-544E-9D8D-7397250EDB22}"/>
              </a:ext>
            </a:extLst>
          </p:cNvPr>
          <p:cNvSpPr/>
          <p:nvPr/>
        </p:nvSpPr>
        <p:spPr>
          <a:xfrm>
            <a:off x="6743280" y="1949569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25" name="CustomShape 24">
            <a:extLst>
              <a:ext uri="{FF2B5EF4-FFF2-40B4-BE49-F238E27FC236}">
                <a16:creationId xmlns:a16="http://schemas.microsoft.com/office/drawing/2014/main" id="{B10BE8BC-ACA1-8041-9CC3-D7299E600F7C}"/>
              </a:ext>
            </a:extLst>
          </p:cNvPr>
          <p:cNvSpPr/>
          <p:nvPr/>
        </p:nvSpPr>
        <p:spPr>
          <a:xfrm>
            <a:off x="4190880" y="3228649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26" name="CustomShape 25">
            <a:extLst>
              <a:ext uri="{FF2B5EF4-FFF2-40B4-BE49-F238E27FC236}">
                <a16:creationId xmlns:a16="http://schemas.microsoft.com/office/drawing/2014/main" id="{BE586B7A-E884-B84D-8B00-2D63A35B0612}"/>
              </a:ext>
            </a:extLst>
          </p:cNvPr>
          <p:cNvSpPr/>
          <p:nvPr/>
        </p:nvSpPr>
        <p:spPr>
          <a:xfrm>
            <a:off x="4964880" y="3478489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27" name="CustomShape 26">
            <a:extLst>
              <a:ext uri="{FF2B5EF4-FFF2-40B4-BE49-F238E27FC236}">
                <a16:creationId xmlns:a16="http://schemas.microsoft.com/office/drawing/2014/main" id="{ECFF7D04-AE43-4048-BDD2-5B1B65E1B730}"/>
              </a:ext>
            </a:extLst>
          </p:cNvPr>
          <p:cNvSpPr/>
          <p:nvPr/>
        </p:nvSpPr>
        <p:spPr>
          <a:xfrm>
            <a:off x="4585800" y="3668929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28" name="CustomShape 27">
            <a:extLst>
              <a:ext uri="{FF2B5EF4-FFF2-40B4-BE49-F238E27FC236}">
                <a16:creationId xmlns:a16="http://schemas.microsoft.com/office/drawing/2014/main" id="{EED8ACDC-52C1-DB40-AE1D-F8C932BBB180}"/>
              </a:ext>
            </a:extLst>
          </p:cNvPr>
          <p:cNvSpPr/>
          <p:nvPr/>
        </p:nvSpPr>
        <p:spPr>
          <a:xfrm>
            <a:off x="4946160" y="4056649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29" name="CustomShape 28">
            <a:extLst>
              <a:ext uri="{FF2B5EF4-FFF2-40B4-BE49-F238E27FC236}">
                <a16:creationId xmlns:a16="http://schemas.microsoft.com/office/drawing/2014/main" id="{8207C108-E6A7-9E47-9C3B-DAA5CF8A4DCE}"/>
              </a:ext>
            </a:extLst>
          </p:cNvPr>
          <p:cNvSpPr/>
          <p:nvPr/>
        </p:nvSpPr>
        <p:spPr>
          <a:xfrm>
            <a:off x="4513800" y="4087969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30" name="CustomShape 29">
            <a:extLst>
              <a:ext uri="{FF2B5EF4-FFF2-40B4-BE49-F238E27FC236}">
                <a16:creationId xmlns:a16="http://schemas.microsoft.com/office/drawing/2014/main" id="{5A61C1D7-8116-4A4C-A817-EC181A30A61C}"/>
              </a:ext>
            </a:extLst>
          </p:cNvPr>
          <p:cNvSpPr/>
          <p:nvPr/>
        </p:nvSpPr>
        <p:spPr>
          <a:xfrm>
            <a:off x="4209240" y="3668929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31" name="CustomShape 30">
            <a:extLst>
              <a:ext uri="{FF2B5EF4-FFF2-40B4-BE49-F238E27FC236}">
                <a16:creationId xmlns:a16="http://schemas.microsoft.com/office/drawing/2014/main" id="{6C3BF56A-0DCC-B142-AF42-D2806FC6FD14}"/>
              </a:ext>
            </a:extLst>
          </p:cNvPr>
          <p:cNvSpPr/>
          <p:nvPr/>
        </p:nvSpPr>
        <p:spPr>
          <a:xfrm>
            <a:off x="4283400" y="3292009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DC90BCC8-E95A-6642-A8BF-989FDCFEF97F}"/>
              </a:ext>
            </a:extLst>
          </p:cNvPr>
          <p:cNvSpPr/>
          <p:nvPr/>
        </p:nvSpPr>
        <p:spPr>
          <a:xfrm>
            <a:off x="4796040" y="3737689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33" name="CustomShape 32">
            <a:extLst>
              <a:ext uri="{FF2B5EF4-FFF2-40B4-BE49-F238E27FC236}">
                <a16:creationId xmlns:a16="http://schemas.microsoft.com/office/drawing/2014/main" id="{067C5E32-A21D-654B-A887-9FEF0E5F2D87}"/>
              </a:ext>
            </a:extLst>
          </p:cNvPr>
          <p:cNvSpPr/>
          <p:nvPr/>
        </p:nvSpPr>
        <p:spPr>
          <a:xfrm>
            <a:off x="5108160" y="3876289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34" name="CustomShape 33">
            <a:extLst>
              <a:ext uri="{FF2B5EF4-FFF2-40B4-BE49-F238E27FC236}">
                <a16:creationId xmlns:a16="http://schemas.microsoft.com/office/drawing/2014/main" id="{D75281D0-BD0D-2E4A-A040-5C43FF4FCAD4}"/>
              </a:ext>
            </a:extLst>
          </p:cNvPr>
          <p:cNvSpPr/>
          <p:nvPr/>
        </p:nvSpPr>
        <p:spPr>
          <a:xfrm>
            <a:off x="4585800" y="3325489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35" name="CustomShape 34">
            <a:extLst>
              <a:ext uri="{FF2B5EF4-FFF2-40B4-BE49-F238E27FC236}">
                <a16:creationId xmlns:a16="http://schemas.microsoft.com/office/drawing/2014/main" id="{9318797F-61D7-2444-B8B8-513D42D2EC13}"/>
              </a:ext>
            </a:extLst>
          </p:cNvPr>
          <p:cNvSpPr/>
          <p:nvPr/>
        </p:nvSpPr>
        <p:spPr>
          <a:xfrm>
            <a:off x="5733120" y="3737689"/>
            <a:ext cx="53316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36" name="CustomShape 35">
            <a:extLst>
              <a:ext uri="{FF2B5EF4-FFF2-40B4-BE49-F238E27FC236}">
                <a16:creationId xmlns:a16="http://schemas.microsoft.com/office/drawing/2014/main" id="{0C35949C-8F6F-294B-A8D3-551281FAC0CD}"/>
              </a:ext>
            </a:extLst>
          </p:cNvPr>
          <p:cNvSpPr/>
          <p:nvPr/>
        </p:nvSpPr>
        <p:spPr>
          <a:xfrm flipH="1">
            <a:off x="7134960" y="2374369"/>
            <a:ext cx="865440" cy="200880"/>
          </a:xfrm>
          <a:prstGeom prst="straightConnector1">
            <a:avLst/>
          </a:prstGeom>
          <a:noFill/>
          <a:ln w="12600">
            <a:solidFill>
              <a:srgbClr val="E48312"/>
            </a:solidFill>
            <a:round/>
            <a:tailEnd type="arrow" w="med" len="med"/>
          </a:ln>
        </p:spPr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4CDBCAD6-E702-8D42-A525-224D3A6A4DFF}"/>
              </a:ext>
            </a:extLst>
          </p:cNvPr>
          <p:cNvSpPr/>
          <p:nvPr/>
        </p:nvSpPr>
        <p:spPr>
          <a:xfrm>
            <a:off x="6342600" y="3218569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38" name="CustomShape 37">
            <a:extLst>
              <a:ext uri="{FF2B5EF4-FFF2-40B4-BE49-F238E27FC236}">
                <a16:creationId xmlns:a16="http://schemas.microsoft.com/office/drawing/2014/main" id="{88D7878B-28D0-2344-8D32-ACDE562835F7}"/>
              </a:ext>
            </a:extLst>
          </p:cNvPr>
          <p:cNvSpPr/>
          <p:nvPr/>
        </p:nvSpPr>
        <p:spPr>
          <a:xfrm>
            <a:off x="6608280" y="3292009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39" name="CustomShape 38">
            <a:extLst>
              <a:ext uri="{FF2B5EF4-FFF2-40B4-BE49-F238E27FC236}">
                <a16:creationId xmlns:a16="http://schemas.microsoft.com/office/drawing/2014/main" id="{42178BAD-93F6-1949-9433-3A5DC576240A}"/>
              </a:ext>
            </a:extLst>
          </p:cNvPr>
          <p:cNvSpPr/>
          <p:nvPr/>
        </p:nvSpPr>
        <p:spPr>
          <a:xfrm>
            <a:off x="6913200" y="4104889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40" name="CustomShape 39">
            <a:extLst>
              <a:ext uri="{FF2B5EF4-FFF2-40B4-BE49-F238E27FC236}">
                <a16:creationId xmlns:a16="http://schemas.microsoft.com/office/drawing/2014/main" id="{B7F2B1C9-8E8A-7247-978A-B7CA3CABE2D9}"/>
              </a:ext>
            </a:extLst>
          </p:cNvPr>
          <p:cNvSpPr/>
          <p:nvPr/>
        </p:nvSpPr>
        <p:spPr>
          <a:xfrm>
            <a:off x="6519000" y="4094809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41" name="CustomShape 40">
            <a:extLst>
              <a:ext uri="{FF2B5EF4-FFF2-40B4-BE49-F238E27FC236}">
                <a16:creationId xmlns:a16="http://schemas.microsoft.com/office/drawing/2014/main" id="{DC1B4C26-83C7-5A4D-94C5-B0E9431D4949}"/>
              </a:ext>
            </a:extLst>
          </p:cNvPr>
          <p:cNvSpPr/>
          <p:nvPr/>
        </p:nvSpPr>
        <p:spPr>
          <a:xfrm>
            <a:off x="6863520" y="3279049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42" name="CustomShape 41">
            <a:extLst>
              <a:ext uri="{FF2B5EF4-FFF2-40B4-BE49-F238E27FC236}">
                <a16:creationId xmlns:a16="http://schemas.microsoft.com/office/drawing/2014/main" id="{998FEC9C-54C1-DC4D-8664-45EFCA939448}"/>
              </a:ext>
            </a:extLst>
          </p:cNvPr>
          <p:cNvSpPr/>
          <p:nvPr/>
        </p:nvSpPr>
        <p:spPr>
          <a:xfrm>
            <a:off x="6360960" y="3658849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43" name="CustomShape 42">
            <a:extLst>
              <a:ext uri="{FF2B5EF4-FFF2-40B4-BE49-F238E27FC236}">
                <a16:creationId xmlns:a16="http://schemas.microsoft.com/office/drawing/2014/main" id="{51C15B17-E155-F440-9978-982B1F309AC6}"/>
              </a:ext>
            </a:extLst>
          </p:cNvPr>
          <p:cNvSpPr/>
          <p:nvPr/>
        </p:nvSpPr>
        <p:spPr>
          <a:xfrm>
            <a:off x="6435120" y="3281569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44" name="CustomShape 43">
            <a:extLst>
              <a:ext uri="{FF2B5EF4-FFF2-40B4-BE49-F238E27FC236}">
                <a16:creationId xmlns:a16="http://schemas.microsoft.com/office/drawing/2014/main" id="{7D810313-CE12-384D-A5E2-2A600F417CC5}"/>
              </a:ext>
            </a:extLst>
          </p:cNvPr>
          <p:cNvSpPr/>
          <p:nvPr/>
        </p:nvSpPr>
        <p:spPr>
          <a:xfrm>
            <a:off x="7402800" y="3630769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45" name="CustomShape 44">
            <a:extLst>
              <a:ext uri="{FF2B5EF4-FFF2-40B4-BE49-F238E27FC236}">
                <a16:creationId xmlns:a16="http://schemas.microsoft.com/office/drawing/2014/main" id="{D8F4BAA8-2B1C-3B47-B339-D82B3092A4A0}"/>
              </a:ext>
            </a:extLst>
          </p:cNvPr>
          <p:cNvSpPr/>
          <p:nvPr/>
        </p:nvSpPr>
        <p:spPr>
          <a:xfrm>
            <a:off x="7437360" y="4094809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46" name="CustomShape 45">
            <a:extLst>
              <a:ext uri="{FF2B5EF4-FFF2-40B4-BE49-F238E27FC236}">
                <a16:creationId xmlns:a16="http://schemas.microsoft.com/office/drawing/2014/main" id="{2014917E-B614-A646-82C7-03B7CFDD5B26}"/>
              </a:ext>
            </a:extLst>
          </p:cNvPr>
          <p:cNvSpPr/>
          <p:nvPr/>
        </p:nvSpPr>
        <p:spPr>
          <a:xfrm>
            <a:off x="6587400" y="3783409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47" name="CustomShape 46">
            <a:extLst>
              <a:ext uri="{FF2B5EF4-FFF2-40B4-BE49-F238E27FC236}">
                <a16:creationId xmlns:a16="http://schemas.microsoft.com/office/drawing/2014/main" id="{632B0CD9-ED56-CC47-A01E-9402DB08FC8A}"/>
              </a:ext>
            </a:extLst>
          </p:cNvPr>
          <p:cNvSpPr/>
          <p:nvPr/>
        </p:nvSpPr>
        <p:spPr>
          <a:xfrm flipH="1" flipV="1">
            <a:off x="5105280" y="3875569"/>
            <a:ext cx="667440" cy="151920"/>
          </a:xfrm>
          <a:prstGeom prst="straightConnector1">
            <a:avLst/>
          </a:prstGeom>
          <a:noFill/>
          <a:ln w="12600">
            <a:solidFill>
              <a:srgbClr val="E48312"/>
            </a:solidFill>
            <a:round/>
            <a:tailEnd type="arrow" w="med" len="med"/>
          </a:ln>
        </p:spPr>
      </p:sp>
      <p:sp>
        <p:nvSpPr>
          <p:cNvPr id="48" name="CustomShape 47">
            <a:extLst>
              <a:ext uri="{FF2B5EF4-FFF2-40B4-BE49-F238E27FC236}">
                <a16:creationId xmlns:a16="http://schemas.microsoft.com/office/drawing/2014/main" id="{8526A6FB-B762-D049-A314-C7386AACDFA6}"/>
              </a:ext>
            </a:extLst>
          </p:cNvPr>
          <p:cNvSpPr/>
          <p:nvPr/>
        </p:nvSpPr>
        <p:spPr>
          <a:xfrm>
            <a:off x="4213920" y="4671529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49" name="CustomShape 48">
            <a:extLst>
              <a:ext uri="{FF2B5EF4-FFF2-40B4-BE49-F238E27FC236}">
                <a16:creationId xmlns:a16="http://schemas.microsoft.com/office/drawing/2014/main" id="{266E49A4-DB60-CA40-86DA-994BAF3493D9}"/>
              </a:ext>
            </a:extLst>
          </p:cNvPr>
          <p:cNvSpPr/>
          <p:nvPr/>
        </p:nvSpPr>
        <p:spPr>
          <a:xfrm>
            <a:off x="4987560" y="4921369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50" name="CustomShape 49">
            <a:extLst>
              <a:ext uri="{FF2B5EF4-FFF2-40B4-BE49-F238E27FC236}">
                <a16:creationId xmlns:a16="http://schemas.microsoft.com/office/drawing/2014/main" id="{EEB9DA98-A2D8-5743-859F-1385ED98CDEE}"/>
              </a:ext>
            </a:extLst>
          </p:cNvPr>
          <p:cNvSpPr/>
          <p:nvPr/>
        </p:nvSpPr>
        <p:spPr>
          <a:xfrm>
            <a:off x="4608840" y="5111809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51" name="CustomShape 50">
            <a:extLst>
              <a:ext uri="{FF2B5EF4-FFF2-40B4-BE49-F238E27FC236}">
                <a16:creationId xmlns:a16="http://schemas.microsoft.com/office/drawing/2014/main" id="{32BCB683-BC62-2549-A684-444DB74153D0}"/>
              </a:ext>
            </a:extLst>
          </p:cNvPr>
          <p:cNvSpPr/>
          <p:nvPr/>
        </p:nvSpPr>
        <p:spPr>
          <a:xfrm>
            <a:off x="4969200" y="5499529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52" name="CustomShape 51">
            <a:extLst>
              <a:ext uri="{FF2B5EF4-FFF2-40B4-BE49-F238E27FC236}">
                <a16:creationId xmlns:a16="http://schemas.microsoft.com/office/drawing/2014/main" id="{ADB60B85-A2F0-0D46-BE5B-CC8E8ECF4A45}"/>
              </a:ext>
            </a:extLst>
          </p:cNvPr>
          <p:cNvSpPr/>
          <p:nvPr/>
        </p:nvSpPr>
        <p:spPr>
          <a:xfrm>
            <a:off x="4536840" y="5530849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53" name="CustomShape 52">
            <a:extLst>
              <a:ext uri="{FF2B5EF4-FFF2-40B4-BE49-F238E27FC236}">
                <a16:creationId xmlns:a16="http://schemas.microsoft.com/office/drawing/2014/main" id="{61CAF2E4-9C2D-9D42-B103-CF575D9CAEAA}"/>
              </a:ext>
            </a:extLst>
          </p:cNvPr>
          <p:cNvSpPr/>
          <p:nvPr/>
        </p:nvSpPr>
        <p:spPr>
          <a:xfrm>
            <a:off x="4231920" y="5111809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54" name="CustomShape 53">
            <a:extLst>
              <a:ext uri="{FF2B5EF4-FFF2-40B4-BE49-F238E27FC236}">
                <a16:creationId xmlns:a16="http://schemas.microsoft.com/office/drawing/2014/main" id="{BE801EAE-264B-F84E-B846-5B8D63125309}"/>
              </a:ext>
            </a:extLst>
          </p:cNvPr>
          <p:cNvSpPr/>
          <p:nvPr/>
        </p:nvSpPr>
        <p:spPr>
          <a:xfrm>
            <a:off x="4306080" y="4734889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55" name="CustomShape 54">
            <a:extLst>
              <a:ext uri="{FF2B5EF4-FFF2-40B4-BE49-F238E27FC236}">
                <a16:creationId xmlns:a16="http://schemas.microsoft.com/office/drawing/2014/main" id="{B1E2BDCD-5C17-7E43-B8A7-B1BA27E067EB}"/>
              </a:ext>
            </a:extLst>
          </p:cNvPr>
          <p:cNvSpPr/>
          <p:nvPr/>
        </p:nvSpPr>
        <p:spPr>
          <a:xfrm>
            <a:off x="4818720" y="5180569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56" name="CustomShape 55">
            <a:extLst>
              <a:ext uri="{FF2B5EF4-FFF2-40B4-BE49-F238E27FC236}">
                <a16:creationId xmlns:a16="http://schemas.microsoft.com/office/drawing/2014/main" id="{EE1E7B5A-D014-954C-858C-E5143D6AFC3B}"/>
              </a:ext>
            </a:extLst>
          </p:cNvPr>
          <p:cNvSpPr/>
          <p:nvPr/>
        </p:nvSpPr>
        <p:spPr>
          <a:xfrm>
            <a:off x="5131200" y="5319529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57" name="CustomShape 56">
            <a:extLst>
              <a:ext uri="{FF2B5EF4-FFF2-40B4-BE49-F238E27FC236}">
                <a16:creationId xmlns:a16="http://schemas.microsoft.com/office/drawing/2014/main" id="{E616A0BC-7E47-544D-9A70-FF2A0C894D1C}"/>
              </a:ext>
            </a:extLst>
          </p:cNvPr>
          <p:cNvSpPr/>
          <p:nvPr/>
        </p:nvSpPr>
        <p:spPr>
          <a:xfrm>
            <a:off x="4608840" y="4768369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58" name="CustomShape 57">
            <a:extLst>
              <a:ext uri="{FF2B5EF4-FFF2-40B4-BE49-F238E27FC236}">
                <a16:creationId xmlns:a16="http://schemas.microsoft.com/office/drawing/2014/main" id="{54A992AB-B6C6-8A40-AFA5-7B4FB1CC25F4}"/>
              </a:ext>
            </a:extLst>
          </p:cNvPr>
          <p:cNvSpPr/>
          <p:nvPr/>
        </p:nvSpPr>
        <p:spPr>
          <a:xfrm flipH="1" flipV="1">
            <a:off x="4897200" y="4880329"/>
            <a:ext cx="969840" cy="192600"/>
          </a:xfrm>
          <a:prstGeom prst="straightConnector1">
            <a:avLst/>
          </a:prstGeom>
          <a:noFill/>
          <a:ln w="12600">
            <a:solidFill>
              <a:srgbClr val="E48312"/>
            </a:solidFill>
            <a:round/>
            <a:tailEnd type="arrow" w="med" len="med"/>
          </a:ln>
        </p:spPr>
      </p:sp>
      <p:sp>
        <p:nvSpPr>
          <p:cNvPr id="59" name="CustomShape 58">
            <a:extLst>
              <a:ext uri="{FF2B5EF4-FFF2-40B4-BE49-F238E27FC236}">
                <a16:creationId xmlns:a16="http://schemas.microsoft.com/office/drawing/2014/main" id="{793A3BFF-ADE7-DA49-8869-7A8377F69207}"/>
              </a:ext>
            </a:extLst>
          </p:cNvPr>
          <p:cNvSpPr/>
          <p:nvPr/>
        </p:nvSpPr>
        <p:spPr>
          <a:xfrm>
            <a:off x="5733120" y="5263729"/>
            <a:ext cx="53316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60" name="CustomShape 59">
            <a:extLst>
              <a:ext uri="{FF2B5EF4-FFF2-40B4-BE49-F238E27FC236}">
                <a16:creationId xmlns:a16="http://schemas.microsoft.com/office/drawing/2014/main" id="{900A7E1E-7B91-D045-986B-8FA9CF5DF5EC}"/>
              </a:ext>
            </a:extLst>
          </p:cNvPr>
          <p:cNvSpPr/>
          <p:nvPr/>
        </p:nvSpPr>
        <p:spPr>
          <a:xfrm>
            <a:off x="6344760" y="4616089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61" name="CustomShape 60">
            <a:extLst>
              <a:ext uri="{FF2B5EF4-FFF2-40B4-BE49-F238E27FC236}">
                <a16:creationId xmlns:a16="http://schemas.microsoft.com/office/drawing/2014/main" id="{5A815F13-C862-4041-8FB7-B7A80B798576}"/>
              </a:ext>
            </a:extLst>
          </p:cNvPr>
          <p:cNvSpPr/>
          <p:nvPr/>
        </p:nvSpPr>
        <p:spPr>
          <a:xfrm>
            <a:off x="6976200" y="4920649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62" name="CustomShape 61">
            <a:extLst>
              <a:ext uri="{FF2B5EF4-FFF2-40B4-BE49-F238E27FC236}">
                <a16:creationId xmlns:a16="http://schemas.microsoft.com/office/drawing/2014/main" id="{B37C4D42-9EFC-D044-AA03-A3F355B56AAC}"/>
              </a:ext>
            </a:extLst>
          </p:cNvPr>
          <p:cNvSpPr/>
          <p:nvPr/>
        </p:nvSpPr>
        <p:spPr>
          <a:xfrm>
            <a:off x="6915360" y="5502409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63" name="CustomShape 62">
            <a:extLst>
              <a:ext uri="{FF2B5EF4-FFF2-40B4-BE49-F238E27FC236}">
                <a16:creationId xmlns:a16="http://schemas.microsoft.com/office/drawing/2014/main" id="{6E2D7460-B07E-8B41-81DC-66BFFED19D05}"/>
              </a:ext>
            </a:extLst>
          </p:cNvPr>
          <p:cNvSpPr/>
          <p:nvPr/>
        </p:nvSpPr>
        <p:spPr>
          <a:xfrm>
            <a:off x="6760920" y="5111809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64" name="CustomShape 63">
            <a:extLst>
              <a:ext uri="{FF2B5EF4-FFF2-40B4-BE49-F238E27FC236}">
                <a16:creationId xmlns:a16="http://schemas.microsoft.com/office/drawing/2014/main" id="{AF94C6F9-8416-D242-8C6B-615B31337C81}"/>
              </a:ext>
            </a:extLst>
          </p:cNvPr>
          <p:cNvSpPr/>
          <p:nvPr/>
        </p:nvSpPr>
        <p:spPr>
          <a:xfrm>
            <a:off x="7287600" y="4841809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65" name="CustomShape 64">
            <a:extLst>
              <a:ext uri="{FF2B5EF4-FFF2-40B4-BE49-F238E27FC236}">
                <a16:creationId xmlns:a16="http://schemas.microsoft.com/office/drawing/2014/main" id="{0B80D9EE-13F2-2747-936C-A1273E061FC2}"/>
              </a:ext>
            </a:extLst>
          </p:cNvPr>
          <p:cNvSpPr/>
          <p:nvPr/>
        </p:nvSpPr>
        <p:spPr>
          <a:xfrm>
            <a:off x="6363120" y="5056369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66" name="CustomShape 65">
            <a:extLst>
              <a:ext uri="{FF2B5EF4-FFF2-40B4-BE49-F238E27FC236}">
                <a16:creationId xmlns:a16="http://schemas.microsoft.com/office/drawing/2014/main" id="{1C8C2F4B-C5EA-E54E-91A4-AFEB91B48F07}"/>
              </a:ext>
            </a:extLst>
          </p:cNvPr>
          <p:cNvSpPr/>
          <p:nvPr/>
        </p:nvSpPr>
        <p:spPr>
          <a:xfrm>
            <a:off x="6431520" y="5598169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67" name="CustomShape 66">
            <a:extLst>
              <a:ext uri="{FF2B5EF4-FFF2-40B4-BE49-F238E27FC236}">
                <a16:creationId xmlns:a16="http://schemas.microsoft.com/office/drawing/2014/main" id="{944E4627-56DB-D345-B6E9-6F6D1CDA5EB0}"/>
              </a:ext>
            </a:extLst>
          </p:cNvPr>
          <p:cNvSpPr/>
          <p:nvPr/>
        </p:nvSpPr>
        <p:spPr>
          <a:xfrm>
            <a:off x="7404960" y="5028649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68" name="CustomShape 67">
            <a:extLst>
              <a:ext uri="{FF2B5EF4-FFF2-40B4-BE49-F238E27FC236}">
                <a16:creationId xmlns:a16="http://schemas.microsoft.com/office/drawing/2014/main" id="{39981AC4-C911-BF49-8CCE-9F433D93B35C}"/>
              </a:ext>
            </a:extLst>
          </p:cNvPr>
          <p:cNvSpPr/>
          <p:nvPr/>
        </p:nvSpPr>
        <p:spPr>
          <a:xfrm>
            <a:off x="7274640" y="5014609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69" name="CustomShape 68">
            <a:extLst>
              <a:ext uri="{FF2B5EF4-FFF2-40B4-BE49-F238E27FC236}">
                <a16:creationId xmlns:a16="http://schemas.microsoft.com/office/drawing/2014/main" id="{AE3968DC-7B66-9C4A-97F1-8D739E994873}"/>
              </a:ext>
            </a:extLst>
          </p:cNvPr>
          <p:cNvSpPr/>
          <p:nvPr/>
        </p:nvSpPr>
        <p:spPr>
          <a:xfrm>
            <a:off x="7287600" y="5537689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70" name="CustomShape 69">
            <a:extLst>
              <a:ext uri="{FF2B5EF4-FFF2-40B4-BE49-F238E27FC236}">
                <a16:creationId xmlns:a16="http://schemas.microsoft.com/office/drawing/2014/main" id="{097D46FB-DC3F-0B4B-BA81-E9229514DEA3}"/>
              </a:ext>
            </a:extLst>
          </p:cNvPr>
          <p:cNvSpPr/>
          <p:nvPr/>
        </p:nvSpPr>
        <p:spPr>
          <a:xfrm flipH="1">
            <a:off x="7168440" y="3191209"/>
            <a:ext cx="865440" cy="200880"/>
          </a:xfrm>
          <a:prstGeom prst="straightConnector1">
            <a:avLst/>
          </a:prstGeom>
          <a:noFill/>
          <a:ln w="12600">
            <a:solidFill>
              <a:srgbClr val="E48312"/>
            </a:solidFill>
            <a:round/>
            <a:tailEnd type="arrow" w="med" len="med"/>
          </a:ln>
        </p:spPr>
      </p:sp>
      <p:sp>
        <p:nvSpPr>
          <p:cNvPr id="71" name="CustomShape 70">
            <a:extLst>
              <a:ext uri="{FF2B5EF4-FFF2-40B4-BE49-F238E27FC236}">
                <a16:creationId xmlns:a16="http://schemas.microsoft.com/office/drawing/2014/main" id="{4846B8F3-FA76-414D-9D05-FCC76745437C}"/>
              </a:ext>
            </a:extLst>
          </p:cNvPr>
          <p:cNvSpPr/>
          <p:nvPr/>
        </p:nvSpPr>
        <p:spPr>
          <a:xfrm flipH="1">
            <a:off x="7557240" y="4743169"/>
            <a:ext cx="865440" cy="200880"/>
          </a:xfrm>
          <a:prstGeom prst="straightConnector1">
            <a:avLst/>
          </a:prstGeom>
          <a:noFill/>
          <a:ln w="12600">
            <a:solidFill>
              <a:srgbClr val="E48312"/>
            </a:solidFill>
            <a:round/>
            <a:tailEnd type="arrow" w="med" len="med"/>
          </a:ln>
        </p:spPr>
      </p:sp>
      <p:sp>
        <p:nvSpPr>
          <p:cNvPr id="72" name="CustomShape 46">
            <a:extLst>
              <a:ext uri="{FF2B5EF4-FFF2-40B4-BE49-F238E27FC236}">
                <a16:creationId xmlns:a16="http://schemas.microsoft.com/office/drawing/2014/main" id="{A6CDF7AD-CCF5-204B-908B-6703565969D5}"/>
              </a:ext>
            </a:extLst>
          </p:cNvPr>
          <p:cNvSpPr/>
          <p:nvPr/>
        </p:nvSpPr>
        <p:spPr>
          <a:xfrm flipH="1" flipV="1">
            <a:off x="5230891" y="2907529"/>
            <a:ext cx="667440" cy="151920"/>
          </a:xfrm>
          <a:prstGeom prst="straightConnector1">
            <a:avLst/>
          </a:prstGeom>
          <a:noFill/>
          <a:ln w="12600">
            <a:solidFill>
              <a:srgbClr val="E48312"/>
            </a:solidFill>
            <a:round/>
            <a:tailEnd type="arrow" w="med" len="med"/>
          </a:ln>
        </p:spPr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E8845E-3A45-8349-BFF4-09BFE58DC4AB}"/>
              </a:ext>
            </a:extLst>
          </p:cNvPr>
          <p:cNvSpPr txBox="1"/>
          <p:nvPr/>
        </p:nvSpPr>
        <p:spPr>
          <a:xfrm>
            <a:off x="1688123" y="2115169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Step:</a:t>
            </a:r>
          </a:p>
        </p:txBody>
      </p:sp>
    </p:spTree>
    <p:extLst>
      <p:ext uri="{BB962C8B-B14F-4D97-AF65-F5344CB8AC3E}">
        <p14:creationId xmlns:p14="http://schemas.microsoft.com/office/powerpoint/2010/main" val="334709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5317-8E8F-F940-881F-A9404BD2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4274-81BB-A440-AA40-7B36DD1F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73221" cy="3450613"/>
          </a:xfrm>
        </p:spPr>
        <p:txBody>
          <a:bodyPr/>
          <a:lstStyle/>
          <a:p>
            <a:r>
              <a:rPr lang="en-US" dirty="0"/>
              <a:t>Overfitting </a:t>
            </a:r>
          </a:p>
          <a:p>
            <a:pPr lvl="1"/>
            <a:r>
              <a:rPr lang="en-US" dirty="0"/>
              <a:t>The more features we use, the more complex a model gets</a:t>
            </a:r>
          </a:p>
          <a:p>
            <a:pPr lvl="1"/>
            <a:r>
              <a:rPr lang="en-US" dirty="0"/>
              <a:t>Eventually cause the model to fit the training data too well, causing overfitting.  </a:t>
            </a:r>
          </a:p>
          <a:p>
            <a:pPr lvl="1"/>
            <a:r>
              <a:rPr lang="en-US" dirty="0"/>
              <a:t>Unable to predict the real life test data accurately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420FD-8BBE-43C0-82E9-8A13ACCE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15732"/>
            <a:ext cx="3941257" cy="26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5A54-C3EA-544C-9467-C0FCFC3A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packing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FF25-88C5-5C4D-88B9-0247D02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50" y="2084573"/>
            <a:ext cx="9603275" cy="3450613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Calibri"/>
              </a:rPr>
              <a:t> Concur step: Replaces the value of each replica by the average value of all the replicas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BBADFA03-EB60-4349-83D7-9AC9C0B84D68}"/>
              </a:ext>
            </a:extLst>
          </p:cNvPr>
          <p:cNvSpPr/>
          <p:nvPr/>
        </p:nvSpPr>
        <p:spPr>
          <a:xfrm>
            <a:off x="4984948" y="2895480"/>
            <a:ext cx="1398960" cy="1294920"/>
          </a:xfrm>
          <a:prstGeom prst="rect">
            <a:avLst/>
          </a:prstGeom>
          <a:solidFill>
            <a:srgbClr val="F5DDD2"/>
          </a:solidFill>
          <a:ln w="15840">
            <a:solidFill>
              <a:srgbClr val="A8600D"/>
            </a:solidFill>
            <a:round/>
          </a:ln>
        </p:spPr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4451547D-E489-6541-8285-9BE851DB82CE}"/>
              </a:ext>
            </a:extLst>
          </p:cNvPr>
          <p:cNvSpPr/>
          <p:nvPr/>
        </p:nvSpPr>
        <p:spPr>
          <a:xfrm>
            <a:off x="6004828" y="3013920"/>
            <a:ext cx="304560" cy="304560"/>
          </a:xfrm>
          <a:prstGeom prst="ellipse">
            <a:avLst/>
          </a:prstGeom>
          <a:solidFill>
            <a:srgbClr val="7030A0"/>
          </a:solidFill>
          <a:ln w="15840">
            <a:noFill/>
          </a:ln>
        </p:spPr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3817D0BA-D42A-C247-A872-8AC5A2106E74}"/>
              </a:ext>
            </a:extLst>
          </p:cNvPr>
          <p:cNvSpPr/>
          <p:nvPr/>
        </p:nvSpPr>
        <p:spPr>
          <a:xfrm>
            <a:off x="6033268" y="3695760"/>
            <a:ext cx="304560" cy="304560"/>
          </a:xfrm>
          <a:prstGeom prst="ellipse">
            <a:avLst/>
          </a:prstGeom>
          <a:solidFill>
            <a:srgbClr val="92D050"/>
          </a:solidFill>
          <a:ln w="15840">
            <a:noFill/>
          </a:ln>
        </p:spPr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5D717F5-F799-DE4C-9F9C-E817C6D976AD}"/>
              </a:ext>
            </a:extLst>
          </p:cNvPr>
          <p:cNvSpPr/>
          <p:nvPr/>
        </p:nvSpPr>
        <p:spPr>
          <a:xfrm>
            <a:off x="5627188" y="3121920"/>
            <a:ext cx="304560" cy="304560"/>
          </a:xfrm>
          <a:prstGeom prst="ellipse">
            <a:avLst/>
          </a:prstGeom>
          <a:solidFill>
            <a:srgbClr val="FFFF00"/>
          </a:solidFill>
          <a:ln w="15840">
            <a:noFill/>
          </a:ln>
        </p:spPr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B75286F-A4B7-1046-BB99-6DC832736466}"/>
              </a:ext>
            </a:extLst>
          </p:cNvPr>
          <p:cNvSpPr/>
          <p:nvPr/>
        </p:nvSpPr>
        <p:spPr>
          <a:xfrm>
            <a:off x="5307508" y="3408120"/>
            <a:ext cx="304560" cy="304560"/>
          </a:xfrm>
          <a:prstGeom prst="ellipse">
            <a:avLst/>
          </a:prstGeom>
          <a:solidFill>
            <a:srgbClr val="0070C0"/>
          </a:solidFill>
          <a:ln w="15840">
            <a:noFill/>
          </a:ln>
        </p:spPr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7017D82A-8354-E848-B8F6-6C519EFF25F6}"/>
              </a:ext>
            </a:extLst>
          </p:cNvPr>
          <p:cNvSpPr/>
          <p:nvPr/>
        </p:nvSpPr>
        <p:spPr>
          <a:xfrm>
            <a:off x="5012668" y="3809880"/>
            <a:ext cx="304560" cy="304560"/>
          </a:xfrm>
          <a:prstGeom prst="ellipse">
            <a:avLst/>
          </a:prstGeom>
          <a:solidFill>
            <a:srgbClr val="595959"/>
          </a:solidFill>
          <a:ln w="15840">
            <a:noFill/>
          </a:ln>
        </p:spPr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DCF3E2A1-2960-AC4D-9D17-850A9744593B}"/>
              </a:ext>
            </a:extLst>
          </p:cNvPr>
          <p:cNvSpPr/>
          <p:nvPr/>
        </p:nvSpPr>
        <p:spPr>
          <a:xfrm>
            <a:off x="5484268" y="3848040"/>
            <a:ext cx="304560" cy="304560"/>
          </a:xfrm>
          <a:prstGeom prst="ellipse">
            <a:avLst/>
          </a:prstGeom>
          <a:solidFill>
            <a:srgbClr val="C1CAB6"/>
          </a:solidFill>
          <a:ln w="15840">
            <a:noFill/>
          </a:ln>
        </p:spPr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1D7C672D-B828-B34B-9FEF-BF1078A86E84}"/>
              </a:ext>
            </a:extLst>
          </p:cNvPr>
          <p:cNvSpPr/>
          <p:nvPr/>
        </p:nvSpPr>
        <p:spPr>
          <a:xfrm>
            <a:off x="5596588" y="2927160"/>
            <a:ext cx="304560" cy="304560"/>
          </a:xfrm>
          <a:prstGeom prst="ellipse">
            <a:avLst/>
          </a:prstGeom>
          <a:solidFill>
            <a:srgbClr val="C00000"/>
          </a:solidFill>
          <a:ln w="15840">
            <a:noFill/>
          </a:ln>
        </p:spPr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43F564AF-9051-9F49-8850-79403E34D882}"/>
              </a:ext>
            </a:extLst>
          </p:cNvPr>
          <p:cNvSpPr/>
          <p:nvPr/>
        </p:nvSpPr>
        <p:spPr>
          <a:xfrm>
            <a:off x="6079708" y="3345120"/>
            <a:ext cx="304560" cy="304560"/>
          </a:xfrm>
          <a:prstGeom prst="ellipse">
            <a:avLst/>
          </a:prstGeom>
          <a:solidFill>
            <a:srgbClr val="CCDDEA"/>
          </a:solidFill>
          <a:ln w="15840">
            <a:noFill/>
          </a:ln>
        </p:spPr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C2CE23BE-50CF-4F44-A3C7-30EFF42631BB}"/>
              </a:ext>
            </a:extLst>
          </p:cNvPr>
          <p:cNvSpPr/>
          <p:nvPr/>
        </p:nvSpPr>
        <p:spPr>
          <a:xfrm>
            <a:off x="5131108" y="3040200"/>
            <a:ext cx="304560" cy="304560"/>
          </a:xfrm>
          <a:prstGeom prst="ellipse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7340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2C2-38A6-0649-B041-8A518802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7C4-BBF2-8741-B485-B3A9D3F1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dimensions mean less computing. Less data means that algorithms train faster.</a:t>
            </a:r>
          </a:p>
          <a:p>
            <a:r>
              <a:rPr lang="en-US" dirty="0"/>
              <a:t>Less data means less storage space required</a:t>
            </a:r>
          </a:p>
          <a:p>
            <a:r>
              <a:rPr lang="en-US" dirty="0"/>
              <a:t>Removes redundant features and noise</a:t>
            </a:r>
          </a:p>
          <a:p>
            <a:r>
              <a:rPr lang="en-US" dirty="0"/>
              <a:t>Helps to remove the overfitting </a:t>
            </a:r>
          </a:p>
          <a:p>
            <a:r>
              <a:rPr lang="en-US" dirty="0"/>
              <a:t>Less misleading data means model accuracy improves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B982-C7AC-4397-91C5-24895707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69E1-32F1-46A1-A91D-A611FF9D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</a:t>
            </a:r>
          </a:p>
          <a:p>
            <a:pPr lvl="1"/>
            <a:r>
              <a:rPr lang="en-US" dirty="0"/>
              <a:t>Principle Component Analysis (PCA)</a:t>
            </a:r>
          </a:p>
          <a:p>
            <a:pPr lvl="1"/>
            <a:r>
              <a:rPr lang="en-US" dirty="0"/>
              <a:t>Multi dimensional scaling (MDS)</a:t>
            </a:r>
          </a:p>
          <a:p>
            <a:r>
              <a:rPr lang="en-US" dirty="0"/>
              <a:t>Non linear</a:t>
            </a:r>
          </a:p>
          <a:p>
            <a:pPr lvl="1"/>
            <a:r>
              <a:rPr lang="en-US" dirty="0"/>
              <a:t>ISOMAP</a:t>
            </a:r>
          </a:p>
          <a:p>
            <a:pPr lvl="1"/>
            <a:r>
              <a:rPr lang="en-US" dirty="0"/>
              <a:t>Locally Linear Embedding(LLE)</a:t>
            </a:r>
          </a:p>
          <a:p>
            <a:pPr lvl="1"/>
            <a:r>
              <a:rPr lang="en-US" dirty="0"/>
              <a:t>T-SNE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2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89DF-35B8-3242-8C4D-D889F16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Linear Embedding (LLE)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C72C-F1C1-5545-9E15-34FB6098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5381707" cy="2208398"/>
          </a:xfrm>
        </p:spPr>
        <p:txBody>
          <a:bodyPr/>
          <a:lstStyle/>
          <a:p>
            <a:r>
              <a:rPr lang="en-US" dirty="0"/>
              <a:t>Unsupervised method for dimensionality reduction</a:t>
            </a:r>
          </a:p>
          <a:p>
            <a:r>
              <a:rPr lang="en-US" dirty="0"/>
              <a:t>Reduce dimensions while trying to preserve the geometric features of the original non-linear feature structure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animal&#10;&#10;Description automatically generated">
            <a:extLst>
              <a:ext uri="{FF2B5EF4-FFF2-40B4-BE49-F238E27FC236}">
                <a16:creationId xmlns:a16="http://schemas.microsoft.com/office/drawing/2014/main" id="{B7F1AA79-712A-FC48-97F3-F9662329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26" y="2036287"/>
            <a:ext cx="5174674" cy="278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D38F5-5519-2E46-8DB9-BB372FCFB3C4}"/>
              </a:ext>
            </a:extLst>
          </p:cNvPr>
          <p:cNvSpPr/>
          <p:nvPr/>
        </p:nvSpPr>
        <p:spPr>
          <a:xfrm>
            <a:off x="1451579" y="4681079"/>
            <a:ext cx="5381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Nonlinear Dimensionality Reduction by Locally Linear Embedding </a:t>
            </a:r>
          </a:p>
          <a:p>
            <a:pPr algn="ctr"/>
            <a:r>
              <a:rPr lang="en-US" sz="1200" dirty="0"/>
              <a:t>Sam T. </a:t>
            </a:r>
            <a:r>
              <a:rPr lang="en-US" sz="1200" dirty="0" err="1"/>
              <a:t>Roweis</a:t>
            </a:r>
            <a:r>
              <a:rPr lang="en-US" sz="1200" dirty="0"/>
              <a:t> and Lawrence K. Saul</a:t>
            </a:r>
          </a:p>
          <a:p>
            <a:pPr algn="ctr"/>
            <a:r>
              <a:rPr lang="en-US" sz="1200" dirty="0" err="1"/>
              <a:t>www.sciencemag.org</a:t>
            </a:r>
            <a:r>
              <a:rPr lang="en-US" sz="1200" dirty="0"/>
              <a:t> SCIENCE  VOL 290 22 DECEMBER 2000</a:t>
            </a:r>
          </a:p>
        </p:txBody>
      </p:sp>
    </p:spTree>
    <p:extLst>
      <p:ext uri="{BB962C8B-B14F-4D97-AF65-F5344CB8AC3E}">
        <p14:creationId xmlns:p14="http://schemas.microsoft.com/office/powerpoint/2010/main" val="78024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B8BF-816D-4126-9596-1E869F6D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LLE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D2024-F135-44A5-ADC0-398D57398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671" y="1955354"/>
            <a:ext cx="3149762" cy="32958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13AA-9A35-4117-AA9F-8A08F74A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92" y="2520328"/>
            <a:ext cx="4437959" cy="70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D1880E-1B5A-45D8-90D6-328B2B8B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93" y="3618209"/>
            <a:ext cx="4437958" cy="7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4B93-B599-3F43-973A-4BBCF206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FFC9-15F9-3F42-97B5-88A6E2DC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small pieces at a time like piecewise regression</a:t>
            </a:r>
          </a:p>
          <a:p>
            <a:r>
              <a:rPr lang="en-US" dirty="0"/>
              <a:t>Have to optimize two objective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0085-FE8B-2F4F-B562-0952958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C0A3-8F9D-264D-A671-0C640033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4479629"/>
            <a:ext cx="9603275" cy="89403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/>
              <a:t>A Global Geometric Framework for Nonlinear Dimensionality Reduction </a:t>
            </a:r>
            <a:endParaRPr lang="en-US" sz="12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/>
              <a:t>Joshua B. Tenenbaum,* Vin de Silva, John C. Langford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 err="1"/>
              <a:t>www.sciencemag.org</a:t>
            </a:r>
            <a:r>
              <a:rPr lang="en-US" sz="1200" dirty="0"/>
              <a:t> SCIENCE  VOL 290 22 DECEMBER 2000</a:t>
            </a:r>
          </a:p>
          <a:p>
            <a:endParaRPr lang="en-US" sz="1200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B91945C-D86F-0F4E-9354-27C09A9E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10" y="1961012"/>
            <a:ext cx="6435611" cy="24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6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0D3E-11F9-2745-A986-1BBA5A09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E206DFA-9C91-0C49-9BA1-9C4CEF2DE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59775"/>
            <a:ext cx="6052500" cy="2267809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543F84-94D9-8F42-B085-F8007D4E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56" y="2259775"/>
            <a:ext cx="3906207" cy="1861785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F837776F-4E21-BE46-81B1-76F1403D8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275" y="4261925"/>
            <a:ext cx="248920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554947-4B58-8345-8A28-83628520565C}"/>
              </a:ext>
            </a:extLst>
          </p:cNvPr>
          <p:cNvSpPr txBox="1"/>
          <p:nvPr/>
        </p:nvSpPr>
        <p:spPr>
          <a:xfrm>
            <a:off x="9067885" y="4065270"/>
            <a:ext cx="102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Objective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2727893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1834</TotalTime>
  <Words>499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Gallery</vt:lpstr>
      <vt:lpstr>Dimensionality Reduction Algorithms</vt:lpstr>
      <vt:lpstr>Curse of dimensionality</vt:lpstr>
      <vt:lpstr>Dimensionality Reduction</vt:lpstr>
      <vt:lpstr>Dimensionality reduction algorithms</vt:lpstr>
      <vt:lpstr>Locally Linear Embedding (LLE)  </vt:lpstr>
      <vt:lpstr>LLE</vt:lpstr>
      <vt:lpstr>LLE</vt:lpstr>
      <vt:lpstr>ISOMAP</vt:lpstr>
      <vt:lpstr>ISOMAP</vt:lpstr>
      <vt:lpstr>T-SNE (t-Distributed Stochastic Neighbor Embedding)</vt:lpstr>
      <vt:lpstr>MNIST dataset layout</vt:lpstr>
      <vt:lpstr>T-SNE procedure</vt:lpstr>
      <vt:lpstr>T-SNE Algorithm</vt:lpstr>
      <vt:lpstr>Divide and concur</vt:lpstr>
      <vt:lpstr>Method</vt:lpstr>
      <vt:lpstr>Procedure</vt:lpstr>
      <vt:lpstr>Sphere packing problem</vt:lpstr>
      <vt:lpstr>Sphere packing problem</vt:lpstr>
      <vt:lpstr>Sphere packing problem</vt:lpstr>
      <vt:lpstr>Sphere packing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of dimensionality</dc:title>
  <dc:creator>Microsoft Office User</dc:creator>
  <cp:lastModifiedBy>Debbrata Kumar Saha</cp:lastModifiedBy>
  <cp:revision>22</cp:revision>
  <cp:lastPrinted>2019-11-22T06:19:51Z</cp:lastPrinted>
  <dcterms:created xsi:type="dcterms:W3CDTF">2019-11-15T22:33:17Z</dcterms:created>
  <dcterms:modified xsi:type="dcterms:W3CDTF">2019-11-22T15:23:45Z</dcterms:modified>
</cp:coreProperties>
</file>