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layfair Display"/>
      <p:regular r:id="rId27"/>
      <p:bold r:id="rId28"/>
      <p:italic r:id="rId29"/>
      <p:boldItalic r:id="rId30"/>
    </p:embeddedFont>
    <p:embeddedFont>
      <p:font typeface="Montserrat"/>
      <p:regular r:id="rId31"/>
      <p:bold r:id="rId32"/>
      <p:italic r:id="rId33"/>
      <p:boldItalic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fairDisplay-bold.fntdata"/><Relationship Id="rId27" Type="http://schemas.openxmlformats.org/officeDocument/2006/relationships/font" Target="fonts/PlayfairDispl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PlayfairDisplay-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6da0bec04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6da0bec04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6da0bec04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6da0bec04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6da0bec04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6da0bec04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6da0bec04_3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6da0bec04_3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6da0bec04_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6da0bec04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6da0bec04_3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6da0bec04_3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6da0bec04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6da0bec04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6da0bec04_3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6da0bec04_3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6da0bec04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e6da0bec04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6da0bec04_3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6da0bec04_3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6da0bec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6da0bec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8b16c86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8b16c86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8b16c868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8b16c868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6da0bec0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6da0bec0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6da0bec0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6da0bec0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8b16c868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8b16c868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6da0bec04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6da0bec04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6da0bec04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6da0bec04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6da0bec04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6da0bec04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6da0bec04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6da0bec04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920"/>
              <a:t>Meshed-Memory Transformer for Image Captioning</a:t>
            </a:r>
            <a:endParaRPr sz="4920"/>
          </a:p>
        </p:txBody>
      </p:sp>
      <p:sp>
        <p:nvSpPr>
          <p:cNvPr id="59" name="Google Shape;59;p13"/>
          <p:cNvSpPr txBox="1"/>
          <p:nvPr>
            <p:ph idx="1" type="subTitle"/>
          </p:nvPr>
        </p:nvSpPr>
        <p:spPr>
          <a:xfrm>
            <a:off x="344250" y="42364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William Ashbee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self-attention</a:t>
            </a:r>
            <a:endParaRPr/>
          </a:p>
        </p:txBody>
      </p:sp>
      <p:sp>
        <p:nvSpPr>
          <p:cNvPr id="119" name="Google Shape;119;p22"/>
          <p:cNvSpPr txBox="1"/>
          <p:nvPr>
            <p:ph idx="1" type="body"/>
          </p:nvPr>
        </p:nvSpPr>
        <p:spPr>
          <a:xfrm>
            <a:off x="311700" y="619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total computational complexity per layer.</a:t>
            </a:r>
            <a:endParaRPr/>
          </a:p>
          <a:p>
            <a:pPr indent="-342900" lvl="0" marL="457200" rtl="0" algn="l">
              <a:spcBef>
                <a:spcPts val="0"/>
              </a:spcBef>
              <a:spcAft>
                <a:spcPts val="0"/>
              </a:spcAft>
              <a:buSzPts val="1800"/>
              <a:buAutoNum type="arabicPeriod"/>
            </a:pPr>
            <a:r>
              <a:rPr lang="en"/>
              <a:t>amount of computation that can be parallelized, as measured by the minimum number of sequential operations required.</a:t>
            </a:r>
            <a:endParaRPr/>
          </a:p>
          <a:p>
            <a:pPr indent="-342900" lvl="0" marL="457200" rtl="0" algn="l">
              <a:spcBef>
                <a:spcPts val="0"/>
              </a:spcBef>
              <a:spcAft>
                <a:spcPts val="0"/>
              </a:spcAft>
              <a:buSzPts val="1800"/>
              <a:buAutoNum type="arabicPeriod"/>
            </a:pPr>
            <a:r>
              <a:rPr lang="en"/>
              <a:t>The third is the path length between long-range dependencies in the network (shorter paths are better for gradient </a:t>
            </a:r>
            <a:r>
              <a:rPr lang="en"/>
              <a:t>propagation</a:t>
            </a:r>
            <a:r>
              <a:rPr lang="en"/>
              <a:t>). </a:t>
            </a:r>
            <a:endParaRPr/>
          </a:p>
          <a:p>
            <a:pPr indent="-342900" lvl="0" marL="457200" rtl="0" algn="l">
              <a:spcBef>
                <a:spcPts val="0"/>
              </a:spcBef>
              <a:spcAft>
                <a:spcPts val="0"/>
              </a:spcAft>
              <a:buSzPts val="1800"/>
              <a:buAutoNum type="arabicPeriod"/>
            </a:pPr>
            <a:r>
              <a:rPr lang="en"/>
              <a:t>Self-attention could yield more interpretable models (you may inspect attention weights and see what is salient to decisions). </a:t>
            </a:r>
            <a:endParaRPr/>
          </a:p>
        </p:txBody>
      </p:sp>
      <p:pic>
        <p:nvPicPr>
          <p:cNvPr id="120" name="Google Shape;120;p22"/>
          <p:cNvPicPr preferRelativeResize="0"/>
          <p:nvPr/>
        </p:nvPicPr>
        <p:blipFill>
          <a:blip r:embed="rId3">
            <a:alphaModFix/>
          </a:blip>
          <a:stretch>
            <a:fillRect/>
          </a:stretch>
        </p:blipFill>
        <p:spPr>
          <a:xfrm>
            <a:off x="1371600" y="2924225"/>
            <a:ext cx="7144149" cy="219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a:t>Meshed-Memory Transformer for Image Captioning: Contributions </a:t>
            </a:r>
            <a:endParaRPr/>
          </a:p>
        </p:txBody>
      </p:sp>
      <p:sp>
        <p:nvSpPr>
          <p:cNvPr id="126" name="Google Shape;126;p23"/>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 They propose a novel fully-attentive image captioning algorithm. Their model encapsulates a multi-layer encoder for image regions and a multi-layer decoder which generates the output sentence. To exploit both low-level and high-level contributions, encoding and decoding layers are connected in a mesh-like structure, weighted through a learnable gating mechanism; </a:t>
            </a:r>
            <a:endParaRPr/>
          </a:p>
          <a:p>
            <a:pPr indent="0" lvl="0" marL="0" rtl="0" algn="l">
              <a:spcBef>
                <a:spcPts val="1200"/>
              </a:spcBef>
              <a:spcAft>
                <a:spcPts val="0"/>
              </a:spcAft>
              <a:buClr>
                <a:schemeClr val="dk1"/>
              </a:buClr>
              <a:buSzPct val="61111"/>
              <a:buFont typeface="Arial"/>
              <a:buNone/>
            </a:pPr>
            <a:r>
              <a:rPr lang="en"/>
              <a:t>• In their visual encoder, relationships between image regions are encoded in a multi-level fashion exploiting learned a priori knowledge, which is modeled via persistent memory vectors;</a:t>
            </a:r>
            <a:endParaRPr/>
          </a:p>
          <a:p>
            <a:pPr indent="0" lvl="0" marL="0" rtl="0" algn="l">
              <a:spcBef>
                <a:spcPts val="1200"/>
              </a:spcBef>
              <a:spcAft>
                <a:spcPts val="0"/>
              </a:spcAft>
              <a:buClr>
                <a:schemeClr val="dk1"/>
              </a:buClr>
              <a:buSzPct val="61111"/>
              <a:buFont typeface="Arial"/>
              <a:buNone/>
            </a:pPr>
            <a:r>
              <a:rPr lang="en"/>
              <a:t>• They show that the M 2 Transformer surpasses all previous proposals for image captioning, achieving a new state of the art on the online COCO evaluation server;</a:t>
            </a:r>
            <a:endParaRPr/>
          </a:p>
          <a:p>
            <a:pPr indent="0" lvl="0" marL="0" rtl="0" algn="l">
              <a:spcBef>
                <a:spcPts val="1200"/>
              </a:spcBef>
              <a:spcAft>
                <a:spcPts val="0"/>
              </a:spcAft>
              <a:buClr>
                <a:schemeClr val="dk1"/>
              </a:buClr>
              <a:buSzPct val="61111"/>
              <a:buFont typeface="Arial"/>
              <a:buNone/>
            </a:pPr>
            <a:r>
              <a:rPr lang="en"/>
              <a:t>• As a complementary contribution, </a:t>
            </a:r>
            <a:r>
              <a:rPr lang="en"/>
              <a:t>they</a:t>
            </a:r>
            <a:r>
              <a:rPr lang="en"/>
              <a:t> conduct experiments to compare different fully-attentive architectures on image captioning and validate the performance of their model on novel object captioning, using the recently proposed nocaps dataset. Finally, to improve reproducibility and foster new research in the field, </a:t>
            </a:r>
            <a:r>
              <a:rPr lang="en"/>
              <a:t>they</a:t>
            </a:r>
            <a:r>
              <a:rPr lang="en"/>
              <a:t> will publicly release the source code and trained models of all experiments.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Meshed-Memory Transformer</a:t>
            </a:r>
            <a:endParaRPr/>
          </a:p>
        </p:txBody>
      </p:sp>
      <p:pic>
        <p:nvPicPr>
          <p:cNvPr id="132" name="Google Shape;132;p24"/>
          <p:cNvPicPr preferRelativeResize="0"/>
          <p:nvPr/>
        </p:nvPicPr>
        <p:blipFill>
          <a:blip r:embed="rId3">
            <a:alphaModFix/>
          </a:blip>
          <a:stretch>
            <a:fillRect/>
          </a:stretch>
        </p:blipFill>
        <p:spPr>
          <a:xfrm>
            <a:off x="685800" y="1246327"/>
            <a:ext cx="7892946" cy="3693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Memory-Augmented Encoder (encoder recap)</a:t>
            </a:r>
            <a:endParaRPr/>
          </a:p>
        </p:txBody>
      </p:sp>
      <p:sp>
        <p:nvSpPr>
          <p:cNvPr id="138" name="Google Shape;138;p25"/>
          <p:cNvSpPr txBox="1"/>
          <p:nvPr>
            <p:ph idx="1" type="body"/>
          </p:nvPr>
        </p:nvSpPr>
        <p:spPr>
          <a:xfrm>
            <a:off x="311700" y="1156750"/>
            <a:ext cx="3296700" cy="3412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T</a:t>
            </a:r>
            <a:r>
              <a:rPr lang="en"/>
              <a:t>he output of the self-attention operator is a new set of elements S(X), with the same cardinality as X, in which each element of X is replaced with a weighted sum of the values,</a:t>
            </a:r>
            <a:endParaRPr/>
          </a:p>
          <a:p>
            <a:pPr indent="0" lvl="0" marL="0" rtl="0" algn="l">
              <a:spcBef>
                <a:spcPts val="1200"/>
              </a:spcBef>
              <a:spcAft>
                <a:spcPts val="0"/>
              </a:spcAft>
              <a:buClr>
                <a:schemeClr val="dk1"/>
              </a:buClr>
              <a:buSzPts val="1100"/>
              <a:buFont typeface="Arial"/>
              <a:buNone/>
            </a:pPr>
            <a:r>
              <a:rPr lang="en"/>
              <a:t>i.e. of linear projections of the input (Eq. 1).</a:t>
            </a:r>
            <a:endParaRPr/>
          </a:p>
          <a:p>
            <a:pPr indent="0" lvl="0" marL="0" rtl="0" algn="l">
              <a:spcBef>
                <a:spcPts val="1200"/>
              </a:spcBef>
              <a:spcAft>
                <a:spcPts val="1200"/>
              </a:spcAft>
              <a:buNone/>
            </a:pPr>
            <a:r>
              <a:t/>
            </a:r>
            <a:endParaRPr/>
          </a:p>
        </p:txBody>
      </p:sp>
      <p:pic>
        <p:nvPicPr>
          <p:cNvPr id="139" name="Google Shape;139;p25"/>
          <p:cNvPicPr preferRelativeResize="0"/>
          <p:nvPr/>
        </p:nvPicPr>
        <p:blipFill>
          <a:blip r:embed="rId3">
            <a:alphaModFix/>
          </a:blip>
          <a:stretch>
            <a:fillRect/>
          </a:stretch>
        </p:blipFill>
        <p:spPr>
          <a:xfrm>
            <a:off x="4219550" y="1590675"/>
            <a:ext cx="4848250" cy="694725"/>
          </a:xfrm>
          <a:prstGeom prst="rect">
            <a:avLst/>
          </a:prstGeom>
          <a:noFill/>
          <a:ln>
            <a:noFill/>
          </a:ln>
        </p:spPr>
      </p:pic>
      <p:pic>
        <p:nvPicPr>
          <p:cNvPr id="140" name="Google Shape;140;p25"/>
          <p:cNvPicPr preferRelativeResize="0"/>
          <p:nvPr/>
        </p:nvPicPr>
        <p:blipFill>
          <a:blip r:embed="rId4">
            <a:alphaModFix/>
          </a:blip>
          <a:stretch>
            <a:fillRect/>
          </a:stretch>
        </p:blipFill>
        <p:spPr>
          <a:xfrm>
            <a:off x="4572000" y="2876550"/>
            <a:ext cx="3943350" cy="694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Memory-Augmented Attention</a:t>
            </a:r>
            <a:endParaRPr/>
          </a:p>
        </p:txBody>
      </p:sp>
      <p:sp>
        <p:nvSpPr>
          <p:cNvPr id="146" name="Google Shape;146;p26"/>
          <p:cNvSpPr txBox="1"/>
          <p:nvPr>
            <p:ph idx="1" type="body"/>
          </p:nvPr>
        </p:nvSpPr>
        <p:spPr>
          <a:xfrm>
            <a:off x="311700" y="1152475"/>
            <a:ext cx="45117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where M k and M v are learnable matrices with n m rows, and [·, ·] indicates concatenation.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Intuitively, by adding learnable keys and values, through attention it will be possible to retrieve learned knowledge which is not already embedded in X. At the same time, </a:t>
            </a:r>
            <a:r>
              <a:rPr lang="en"/>
              <a:t>their</a:t>
            </a:r>
            <a:r>
              <a:rPr lang="en"/>
              <a:t> formulation leaves the set of queries unaltered.</a:t>
            </a:r>
            <a:endParaRPr/>
          </a:p>
          <a:p>
            <a:pPr indent="0" lvl="0" marL="0" rtl="0" algn="l">
              <a:spcBef>
                <a:spcPts val="1200"/>
              </a:spcBef>
              <a:spcAft>
                <a:spcPts val="0"/>
              </a:spcAft>
              <a:buClr>
                <a:schemeClr val="dk1"/>
              </a:buClr>
              <a:buSzPct val="61111"/>
              <a:buFont typeface="Arial"/>
              <a:buNone/>
            </a:pPr>
            <a:r>
              <a:rPr lang="en">
                <a:solidFill>
                  <a:srgbClr val="FF0000"/>
                </a:solidFill>
              </a:rPr>
              <a:t>**I think the claim that this is extra priory memory is somewhat questionable. Why wouldn’t such a-priori knowledge be baked into the weight </a:t>
            </a:r>
            <a:r>
              <a:rPr lang="en">
                <a:solidFill>
                  <a:srgbClr val="FF0000"/>
                </a:solidFill>
              </a:rPr>
              <a:t>matrices</a:t>
            </a:r>
            <a:r>
              <a:rPr lang="en">
                <a:solidFill>
                  <a:srgbClr val="FF0000"/>
                </a:solidFill>
              </a:rPr>
              <a:t> for the key, query, and value. Also, in the ablation study, the memory doesn’t add that much value over the meshed attention in the decoder.  </a:t>
            </a:r>
            <a:endParaRPr>
              <a:solidFill>
                <a:srgbClr val="FF0000"/>
              </a:solidFill>
            </a:endParaRPr>
          </a:p>
          <a:p>
            <a:pPr indent="0" lvl="0" marL="0" rtl="0" algn="l">
              <a:spcBef>
                <a:spcPts val="1200"/>
              </a:spcBef>
              <a:spcAft>
                <a:spcPts val="1200"/>
              </a:spcAft>
              <a:buNone/>
            </a:pPr>
            <a:r>
              <a:t/>
            </a:r>
            <a:endParaRPr/>
          </a:p>
        </p:txBody>
      </p:sp>
      <p:pic>
        <p:nvPicPr>
          <p:cNvPr id="147" name="Google Shape;147;p26"/>
          <p:cNvPicPr preferRelativeResize="0"/>
          <p:nvPr/>
        </p:nvPicPr>
        <p:blipFill>
          <a:blip r:embed="rId3">
            <a:alphaModFix/>
          </a:blip>
          <a:stretch>
            <a:fillRect/>
          </a:stretch>
        </p:blipFill>
        <p:spPr>
          <a:xfrm>
            <a:off x="4850550" y="1676400"/>
            <a:ext cx="4160100" cy="1013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Encoding layer (feed forward affine transform)</a:t>
            </a:r>
            <a:endParaRPr/>
          </a:p>
        </p:txBody>
      </p:sp>
      <p:sp>
        <p:nvSpPr>
          <p:cNvPr id="153" name="Google Shape;153;p27"/>
          <p:cNvSpPr txBox="1"/>
          <p:nvPr>
            <p:ph idx="1" type="body"/>
          </p:nvPr>
        </p:nvSpPr>
        <p:spPr>
          <a:xfrm>
            <a:off x="311700" y="1152475"/>
            <a:ext cx="4701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where X i indicates the i-th vector of the input set, and</a:t>
            </a:r>
            <a:endParaRPr/>
          </a:p>
          <a:p>
            <a:pPr indent="0" lvl="0" marL="0" rtl="0" algn="l">
              <a:spcBef>
                <a:spcPts val="1200"/>
              </a:spcBef>
              <a:spcAft>
                <a:spcPts val="0"/>
              </a:spcAft>
              <a:buNone/>
            </a:pPr>
            <a:r>
              <a:rPr lang="en"/>
              <a:t>F(X) i the i-th vector of the output. Also, σ(·) is the ReLU activation function, V and U are learnable weight matrices, b and c are bias terms.</a:t>
            </a:r>
            <a:endParaRPr/>
          </a:p>
          <a:p>
            <a:pPr indent="0" lvl="0" marL="0" rtl="0" algn="l">
              <a:spcBef>
                <a:spcPts val="1200"/>
              </a:spcBef>
              <a:spcAft>
                <a:spcPts val="1200"/>
              </a:spcAft>
              <a:buNone/>
            </a:pPr>
            <a:r>
              <a:t/>
            </a:r>
            <a:endParaRPr/>
          </a:p>
        </p:txBody>
      </p:sp>
      <p:pic>
        <p:nvPicPr>
          <p:cNvPr id="154" name="Google Shape;154;p27"/>
          <p:cNvPicPr preferRelativeResize="0"/>
          <p:nvPr/>
        </p:nvPicPr>
        <p:blipFill>
          <a:blip r:embed="rId3">
            <a:alphaModFix/>
          </a:blip>
          <a:stretch>
            <a:fillRect/>
          </a:stretch>
        </p:blipFill>
        <p:spPr>
          <a:xfrm>
            <a:off x="5192050" y="1333500"/>
            <a:ext cx="3856700" cy="75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Encoding layer (Full notation) </a:t>
            </a:r>
            <a:endParaRPr/>
          </a:p>
        </p:txBody>
      </p:sp>
      <p:sp>
        <p:nvSpPr>
          <p:cNvPr id="160" name="Google Shape;160;p28"/>
          <p:cNvSpPr txBox="1"/>
          <p:nvPr>
            <p:ph idx="1" type="body"/>
          </p:nvPr>
        </p:nvSpPr>
        <p:spPr>
          <a:xfrm>
            <a:off x="311700" y="1152475"/>
            <a:ext cx="47010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Each of these sub-components (memory-augmented attention and position-wise feed-forward) is then encapsu-</a:t>
            </a:r>
            <a:endParaRPr/>
          </a:p>
          <a:p>
            <a:pPr indent="0" lvl="0" marL="0" rtl="0" algn="l">
              <a:spcBef>
                <a:spcPts val="1200"/>
              </a:spcBef>
              <a:spcAft>
                <a:spcPts val="0"/>
              </a:spcAft>
              <a:buClr>
                <a:schemeClr val="dk1"/>
              </a:buClr>
              <a:buSzPts val="1100"/>
              <a:buFont typeface="Arial"/>
              <a:buNone/>
            </a:pPr>
            <a:r>
              <a:rPr lang="en"/>
              <a:t>lated within a residual connection and a layer norm operation. The complete definition of an encoding layer can be</a:t>
            </a:r>
            <a:endParaRPr/>
          </a:p>
          <a:p>
            <a:pPr indent="0" lvl="0" marL="0" rtl="0" algn="l">
              <a:spcBef>
                <a:spcPts val="1200"/>
              </a:spcBef>
              <a:spcAft>
                <a:spcPts val="0"/>
              </a:spcAft>
              <a:buClr>
                <a:schemeClr val="dk1"/>
              </a:buClr>
              <a:buSzPts val="1100"/>
              <a:buFont typeface="Arial"/>
              <a:buNone/>
            </a:pPr>
            <a:r>
              <a:rPr lang="en"/>
              <a:t>finally written as:</a:t>
            </a:r>
            <a:endParaRPr/>
          </a:p>
          <a:p>
            <a:pPr indent="0" lvl="0" marL="0" rtl="0" algn="l">
              <a:spcBef>
                <a:spcPts val="1200"/>
              </a:spcBef>
              <a:spcAft>
                <a:spcPts val="1200"/>
              </a:spcAft>
              <a:buNone/>
            </a:pPr>
            <a:r>
              <a:t/>
            </a:r>
            <a:endParaRPr/>
          </a:p>
        </p:txBody>
      </p:sp>
      <p:pic>
        <p:nvPicPr>
          <p:cNvPr id="161" name="Google Shape;161;p28"/>
          <p:cNvPicPr preferRelativeResize="0"/>
          <p:nvPr/>
        </p:nvPicPr>
        <p:blipFill>
          <a:blip r:embed="rId3">
            <a:alphaModFix/>
          </a:blip>
          <a:stretch>
            <a:fillRect/>
          </a:stretch>
        </p:blipFill>
        <p:spPr>
          <a:xfrm>
            <a:off x="5192050" y="1333500"/>
            <a:ext cx="3856700" cy="759200"/>
          </a:xfrm>
          <a:prstGeom prst="rect">
            <a:avLst/>
          </a:prstGeom>
          <a:noFill/>
          <a:ln>
            <a:noFill/>
          </a:ln>
        </p:spPr>
      </p:pic>
      <p:pic>
        <p:nvPicPr>
          <p:cNvPr id="162" name="Google Shape;162;p28"/>
          <p:cNvPicPr preferRelativeResize="0"/>
          <p:nvPr/>
        </p:nvPicPr>
        <p:blipFill>
          <a:blip r:embed="rId4">
            <a:alphaModFix/>
          </a:blip>
          <a:stretch>
            <a:fillRect/>
          </a:stretch>
        </p:blipFill>
        <p:spPr>
          <a:xfrm>
            <a:off x="5220625" y="2418671"/>
            <a:ext cx="3856700" cy="125797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Meshed Decoder	</a:t>
            </a:r>
            <a:endParaRPr/>
          </a:p>
        </p:txBody>
      </p:sp>
      <p:sp>
        <p:nvSpPr>
          <p:cNvPr id="168" name="Google Shape;168;p2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Their</a:t>
            </a:r>
            <a:r>
              <a:rPr lang="en"/>
              <a:t> decoder is conditioned on both previously generated words and region encodings, and is in charge of generating the next tokens of the output caption</a:t>
            </a:r>
            <a:endParaRPr/>
          </a:p>
          <a:p>
            <a:pPr indent="0" lvl="0" marL="0" rtl="0" algn="l">
              <a:spcBef>
                <a:spcPts val="1200"/>
              </a:spcBef>
              <a:spcAft>
                <a:spcPts val="1200"/>
              </a:spcAft>
              <a:buNone/>
            </a:pPr>
            <a:r>
              <a:t/>
            </a:r>
            <a:endParaRPr/>
          </a:p>
        </p:txBody>
      </p:sp>
      <p:pic>
        <p:nvPicPr>
          <p:cNvPr id="169" name="Google Shape;169;p29"/>
          <p:cNvPicPr preferRelativeResize="0"/>
          <p:nvPr/>
        </p:nvPicPr>
        <p:blipFill rotWithShape="1">
          <a:blip r:embed="rId3">
            <a:alphaModFix/>
          </a:blip>
          <a:srcRect b="18817" l="28412" r="0" t="0"/>
          <a:stretch/>
        </p:blipFill>
        <p:spPr>
          <a:xfrm>
            <a:off x="1709275" y="1932125"/>
            <a:ext cx="5650276" cy="2998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Meshed Cross-Attention.</a:t>
            </a:r>
            <a:endParaRPr/>
          </a:p>
        </p:txBody>
      </p:sp>
      <p:sp>
        <p:nvSpPr>
          <p:cNvPr id="175" name="Google Shape;175;p3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an input sequence of vectors Y , and outputs from all encoding layers X̃ , the Meshed </a:t>
            </a:r>
            <a:r>
              <a:rPr lang="en"/>
              <a:t>A</a:t>
            </a:r>
            <a:r>
              <a:rPr lang="en"/>
              <a:t>ttention operator connects Y to all elements in X̃ through gated cross-attention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6" name="Google Shape;176;p30"/>
          <p:cNvPicPr preferRelativeResize="0"/>
          <p:nvPr/>
        </p:nvPicPr>
        <p:blipFill>
          <a:blip r:embed="rId3">
            <a:alphaModFix/>
          </a:blip>
          <a:stretch>
            <a:fillRect/>
          </a:stretch>
        </p:blipFill>
        <p:spPr>
          <a:xfrm>
            <a:off x="4661125" y="756025"/>
            <a:ext cx="4349526" cy="1015625"/>
          </a:xfrm>
          <a:prstGeom prst="rect">
            <a:avLst/>
          </a:prstGeom>
          <a:noFill/>
          <a:ln>
            <a:noFill/>
          </a:ln>
        </p:spPr>
      </p:pic>
      <p:pic>
        <p:nvPicPr>
          <p:cNvPr id="177" name="Google Shape;177;p30"/>
          <p:cNvPicPr preferRelativeResize="0"/>
          <p:nvPr/>
        </p:nvPicPr>
        <p:blipFill>
          <a:blip r:embed="rId4">
            <a:alphaModFix/>
          </a:blip>
          <a:stretch>
            <a:fillRect/>
          </a:stretch>
        </p:blipFill>
        <p:spPr>
          <a:xfrm>
            <a:off x="4750171" y="4343821"/>
            <a:ext cx="4260481" cy="572700"/>
          </a:xfrm>
          <a:prstGeom prst="rect">
            <a:avLst/>
          </a:prstGeom>
          <a:noFill/>
          <a:ln>
            <a:noFill/>
          </a:ln>
        </p:spPr>
      </p:pic>
      <p:pic>
        <p:nvPicPr>
          <p:cNvPr id="178" name="Google Shape;178;p30"/>
          <p:cNvPicPr preferRelativeResize="0"/>
          <p:nvPr/>
        </p:nvPicPr>
        <p:blipFill>
          <a:blip r:embed="rId5">
            <a:alphaModFix/>
          </a:blip>
          <a:stretch>
            <a:fillRect/>
          </a:stretch>
        </p:blipFill>
        <p:spPr>
          <a:xfrm>
            <a:off x="4191000" y="2746248"/>
            <a:ext cx="4114800" cy="730377"/>
          </a:xfrm>
          <a:prstGeom prst="rect">
            <a:avLst/>
          </a:prstGeom>
          <a:noFill/>
          <a:ln>
            <a:noFill/>
          </a:ln>
        </p:spPr>
      </p:pic>
      <p:sp>
        <p:nvSpPr>
          <p:cNvPr id="179" name="Google Shape;179;p3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180" name="Google Shape;180;p30"/>
          <p:cNvSpPr/>
          <p:nvPr/>
        </p:nvSpPr>
        <p:spPr>
          <a:xfrm>
            <a:off x="7031325" y="1848225"/>
            <a:ext cx="358500" cy="7173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0"/>
          <p:cNvSpPr/>
          <p:nvPr/>
        </p:nvSpPr>
        <p:spPr>
          <a:xfrm>
            <a:off x="7031325" y="3524625"/>
            <a:ext cx="358500" cy="7173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p:nvPr/>
        </p:nvSpPr>
        <p:spPr>
          <a:xfrm>
            <a:off x="8402925" y="1848225"/>
            <a:ext cx="358500" cy="23130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of decoding layers.</a:t>
            </a:r>
            <a:endParaRPr/>
          </a:p>
        </p:txBody>
      </p:sp>
      <p:sp>
        <p:nvSpPr>
          <p:cNvPr id="188" name="Google Shape;188;p31"/>
          <p:cNvSpPr txBox="1"/>
          <p:nvPr>
            <p:ph idx="1" type="body"/>
          </p:nvPr>
        </p:nvSpPr>
        <p:spPr>
          <a:xfrm>
            <a:off x="311700" y="1152475"/>
            <a:ext cx="39840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As the prediction of a word should only depend on previously predicted words, the decoder layer comprises a masked self-attention operation which connects queries derived from the t-th element of its input sequence Y with keys and values obtained from the left-hand subsequence, i.e. Y ≤t</a:t>
            </a:r>
            <a:endParaRPr/>
          </a:p>
          <a:p>
            <a:pPr indent="0" lvl="0" marL="0" rtl="0" algn="l">
              <a:spcBef>
                <a:spcPts val="1200"/>
              </a:spcBef>
              <a:spcAft>
                <a:spcPts val="0"/>
              </a:spcAft>
              <a:buClr>
                <a:schemeClr val="dk1"/>
              </a:buClr>
              <a:buSzPct val="61111"/>
              <a:buFont typeface="Arial"/>
              <a:buNone/>
            </a:pPr>
            <a:r>
              <a:rPr lang="en">
                <a:solidFill>
                  <a:srgbClr val="FF0000"/>
                </a:solidFill>
              </a:rPr>
              <a:t>What was missing from these equations is how decoder layer i is a function of decoder layer i-1. </a:t>
            </a:r>
            <a:endParaRPr>
              <a:solidFill>
                <a:srgbClr val="FF0000"/>
              </a:solidFill>
            </a:endParaRPr>
          </a:p>
          <a:p>
            <a:pPr indent="0" lvl="0" marL="0" rtl="0" algn="l">
              <a:spcBef>
                <a:spcPts val="1200"/>
              </a:spcBef>
              <a:spcAft>
                <a:spcPts val="1200"/>
              </a:spcAft>
              <a:buNone/>
            </a:pPr>
            <a:r>
              <a:t/>
            </a:r>
            <a:endParaRPr/>
          </a:p>
        </p:txBody>
      </p:sp>
      <p:pic>
        <p:nvPicPr>
          <p:cNvPr id="189" name="Google Shape;189;p31"/>
          <p:cNvPicPr preferRelativeResize="0"/>
          <p:nvPr/>
        </p:nvPicPr>
        <p:blipFill>
          <a:blip r:embed="rId3">
            <a:alphaModFix/>
          </a:blip>
          <a:stretch>
            <a:fillRect/>
          </a:stretch>
        </p:blipFill>
        <p:spPr>
          <a:xfrm>
            <a:off x="4728875" y="1799275"/>
            <a:ext cx="4415125" cy="154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Preface: Transformers...again? Why?</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I still don’t fully understand them, and I volunteered on short notice to lead today’s discussion, so you could help me fill in some gaps. </a:t>
            </a:r>
            <a:endParaRPr/>
          </a:p>
          <a:p>
            <a:pPr indent="-334327" lvl="0" marL="457200" rtl="0" algn="l">
              <a:spcBef>
                <a:spcPts val="0"/>
              </a:spcBef>
              <a:spcAft>
                <a:spcPts val="0"/>
              </a:spcAft>
              <a:buSzPct val="100000"/>
              <a:buChar char="●"/>
            </a:pPr>
            <a:r>
              <a:rPr lang="en"/>
              <a:t>VIT (vision transformer from an image is worth 16x16 words) solved a problem I am working on out of the box while resnets and mlps required </a:t>
            </a:r>
            <a:r>
              <a:rPr lang="en"/>
              <a:t>somewhat ridiculous </a:t>
            </a:r>
            <a:r>
              <a:rPr lang="en"/>
              <a:t>modifications and lstms seem to fail. </a:t>
            </a:r>
            <a:endParaRPr/>
          </a:p>
          <a:p>
            <a:pPr indent="-334327" lvl="0" marL="457200" rtl="0" algn="l">
              <a:spcBef>
                <a:spcPts val="0"/>
              </a:spcBef>
              <a:spcAft>
                <a:spcPts val="0"/>
              </a:spcAft>
              <a:buSzPct val="100000"/>
              <a:buChar char="●"/>
            </a:pPr>
            <a:r>
              <a:rPr lang="en"/>
              <a:t>Hinton (Mother duck) felt the need to talk about Transformers as a great model during his glom talk, and so I decided to focus on them since glom wasn’t a finished product.</a:t>
            </a:r>
            <a:endParaRPr/>
          </a:p>
          <a:p>
            <a:pPr indent="-334327" lvl="0" marL="457200" rtl="0" algn="l">
              <a:spcBef>
                <a:spcPts val="0"/>
              </a:spcBef>
              <a:spcAft>
                <a:spcPts val="0"/>
              </a:spcAft>
              <a:buSzPct val="100000"/>
              <a:buChar char="●"/>
            </a:pPr>
            <a:r>
              <a:rPr lang="en"/>
              <a:t>I believe based on reviewing our previous discussion of transformers that there’s probably a lot of myth busting both in the favor and against to be done </a:t>
            </a:r>
            <a:r>
              <a:rPr lang="en"/>
              <a:t>around them and much we can still learn. </a:t>
            </a:r>
            <a:endParaRPr/>
          </a:p>
          <a:p>
            <a:pPr indent="-334327" lvl="0" marL="457200" rtl="0" algn="l">
              <a:spcBef>
                <a:spcPts val="0"/>
              </a:spcBef>
              <a:spcAft>
                <a:spcPts val="0"/>
              </a:spcAft>
              <a:buSzPct val="100000"/>
              <a:buChar char="●"/>
            </a:pPr>
            <a:r>
              <a:rPr lang="en"/>
              <a:t>I am interested in memory augmented networks because of neural turing machines. </a:t>
            </a:r>
            <a:endParaRPr/>
          </a:p>
        </p:txBody>
      </p:sp>
      <p:pic>
        <p:nvPicPr>
          <p:cNvPr id="66" name="Google Shape;66;p14"/>
          <p:cNvPicPr preferRelativeResize="0"/>
          <p:nvPr/>
        </p:nvPicPr>
        <p:blipFill>
          <a:blip r:embed="rId3">
            <a:alphaModFix/>
          </a:blip>
          <a:stretch>
            <a:fillRect/>
          </a:stretch>
        </p:blipFill>
        <p:spPr>
          <a:xfrm>
            <a:off x="7109001" y="72076"/>
            <a:ext cx="1549224" cy="10328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main questions about the decoder/encoder</a:t>
            </a:r>
            <a:endParaRPr/>
          </a:p>
        </p:txBody>
      </p:sp>
      <p:sp>
        <p:nvSpPr>
          <p:cNvPr id="195" name="Google Shape;195;p3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Is it true that the encoder output for a single image at inference time should always be the same since it’s not conditioned on Y &lt; t? </a:t>
            </a:r>
            <a:endParaRPr/>
          </a:p>
          <a:p>
            <a:pPr indent="0" lvl="0" marL="0" rtl="0" algn="l">
              <a:spcBef>
                <a:spcPts val="1200"/>
              </a:spcBef>
              <a:spcAft>
                <a:spcPts val="0"/>
              </a:spcAft>
              <a:buNone/>
            </a:pPr>
            <a:r>
              <a:rPr lang="en"/>
              <a:t>The decoder layer however is conditioned on Y&lt;t. correct? </a:t>
            </a:r>
            <a:endParaRPr/>
          </a:p>
          <a:p>
            <a:pPr indent="0" lvl="0" marL="0" rtl="0" algn="l">
              <a:spcBef>
                <a:spcPts val="1200"/>
              </a:spcBef>
              <a:spcAft>
                <a:spcPts val="0"/>
              </a:spcAft>
              <a:buNone/>
            </a:pPr>
            <a:r>
              <a:rPr lang="en"/>
              <a:t>Is it accurate to say that the encoder output is fixed during caption generation, but the decoder is sequentially/iteratively predicting a word, then using that word to input back into the decoder until some end/halt token is generated? </a:t>
            </a:r>
            <a:endParaRPr/>
          </a:p>
          <a:p>
            <a:pPr indent="0" lvl="0" marL="0" rtl="0" algn="l">
              <a:spcBef>
                <a:spcPts val="1200"/>
              </a:spcBef>
              <a:spcAft>
                <a:spcPts val="0"/>
              </a:spcAft>
              <a:buNone/>
            </a:pPr>
            <a:r>
              <a:rPr lang="en"/>
              <a:t>Does the sequential aspect of the decoder undergo </a:t>
            </a:r>
            <a:r>
              <a:rPr lang="en"/>
              <a:t>backpropagation</a:t>
            </a:r>
            <a:r>
              <a:rPr lang="en"/>
              <a:t> through time during training or does the generation at each time step occur as a </a:t>
            </a:r>
            <a:r>
              <a:rPr lang="en"/>
              <a:t>separate</a:t>
            </a:r>
            <a:r>
              <a:rPr lang="en"/>
              <a:t> computation graph of other timesteps in training?</a:t>
            </a:r>
            <a:endParaRPr/>
          </a:p>
          <a:p>
            <a:pPr indent="0" lvl="0" marL="0" rtl="0" algn="l">
              <a:spcBef>
                <a:spcPts val="1200"/>
              </a:spcBef>
              <a:spcAft>
                <a:spcPts val="1200"/>
              </a:spcAft>
              <a:buNone/>
            </a:pPr>
            <a:r>
              <a:rPr lang="en"/>
              <a:t>The encoder can be treated as a feature extractor. Correct?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Observations/thoughts</a:t>
            </a:r>
            <a:endParaRPr/>
          </a:p>
        </p:txBody>
      </p:sp>
      <p:sp>
        <p:nvSpPr>
          <p:cNvPr id="201" name="Google Shape;201;p33"/>
          <p:cNvSpPr txBox="1"/>
          <p:nvPr>
            <p:ph idx="1" type="body"/>
          </p:nvPr>
        </p:nvSpPr>
        <p:spPr>
          <a:xfrm>
            <a:off x="311700" y="1152475"/>
            <a:ext cx="71889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I think the main </a:t>
            </a:r>
            <a:r>
              <a:rPr lang="en"/>
              <a:t>contribution of this paper is the meshed attention, which attends to multiple encoder layers rather than only the final layer. </a:t>
            </a:r>
            <a:endParaRPr/>
          </a:p>
          <a:p>
            <a:pPr indent="0" lvl="0" marL="0" rtl="0" algn="l">
              <a:spcBef>
                <a:spcPts val="1200"/>
              </a:spcBef>
              <a:spcAft>
                <a:spcPts val="0"/>
              </a:spcAft>
              <a:buNone/>
            </a:pPr>
            <a:r>
              <a:rPr lang="en"/>
              <a:t>I don’t think that the memory implemented in this paper is very robust. There is no write head. The memory matrix seems only like an extension of the key and value weight matrices’ capacity. </a:t>
            </a:r>
            <a:endParaRPr/>
          </a:p>
          <a:p>
            <a:pPr indent="0" lvl="0" marL="0" rtl="0" algn="l">
              <a:spcBef>
                <a:spcPts val="1200"/>
              </a:spcBef>
              <a:spcAft>
                <a:spcPts val="0"/>
              </a:spcAft>
              <a:buNone/>
            </a:pPr>
            <a:r>
              <a:rPr lang="en"/>
              <a:t>I speculate that one could extend transformers to be neural turing machines by putting the read head output of a neural turing machine where the memory matrix is located. Although, i am not sure how one would implement the write head. </a:t>
            </a:r>
            <a:endParaRPr/>
          </a:p>
          <a:p>
            <a:pPr indent="0" lvl="0" marL="0" rtl="0" algn="l">
              <a:spcBef>
                <a:spcPts val="1200"/>
              </a:spcBef>
              <a:spcAft>
                <a:spcPts val="12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Background--attention is all you need.</a:t>
            </a:r>
            <a:endParaRPr/>
          </a:p>
        </p:txBody>
      </p:sp>
      <p:sp>
        <p:nvSpPr>
          <p:cNvPr id="72" name="Google Shape;72;p15"/>
          <p:cNvSpPr txBox="1"/>
          <p:nvPr>
            <p:ph idx="1" type="body"/>
          </p:nvPr>
        </p:nvSpPr>
        <p:spPr>
          <a:xfrm>
            <a:off x="311700" y="1152475"/>
            <a:ext cx="3871500" cy="34164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a:t>Encoder: The encoder is composed of a stack of N = 6 identical layers. Each layer has two sub-layers. The first is a multi-head self-attention mechanism, and the second is a simple, position-wise fully connected feed-forward network. They employ a residual connection around each of the two sub-layers, followed by layer normalization. That is, the output of each sub-layer is </a:t>
            </a:r>
            <a:r>
              <a:rPr b="1" lang="en"/>
              <a:t>LayerNorm(x + Sublayer(x))</a:t>
            </a:r>
            <a:r>
              <a:rPr lang="en"/>
              <a:t>, where Sublayer(x) is the function implemented by the sub-layer itself. </a:t>
            </a:r>
            <a:endParaRPr/>
          </a:p>
          <a:p>
            <a:pPr indent="0" lvl="0" marL="0" rtl="0" algn="l">
              <a:spcBef>
                <a:spcPts val="1200"/>
              </a:spcBef>
              <a:spcAft>
                <a:spcPts val="0"/>
              </a:spcAft>
              <a:buNone/>
            </a:pPr>
            <a:r>
              <a:rPr lang="en"/>
              <a:t>Decoder: The decoder is also composed of a stack of N = 6 identical layers. In addition to the two sub-layers in each encoder layer, the decoder inserts a third sub-layer, which performs multi-head attention over the output of the encoder stack. Similar to the encoder, </a:t>
            </a:r>
            <a:r>
              <a:rPr lang="en"/>
              <a:t>they</a:t>
            </a:r>
            <a:r>
              <a:rPr lang="en"/>
              <a:t> </a:t>
            </a:r>
            <a:r>
              <a:rPr b="1" lang="en"/>
              <a:t>employ residual connections</a:t>
            </a:r>
            <a:r>
              <a:rPr lang="en"/>
              <a:t> around each of the sub-layers, </a:t>
            </a:r>
            <a:r>
              <a:rPr b="1" lang="en"/>
              <a:t>followed by layer normalization</a:t>
            </a:r>
            <a:r>
              <a:rPr lang="en"/>
              <a:t>. </a:t>
            </a:r>
            <a:r>
              <a:rPr lang="en"/>
              <a:t>They</a:t>
            </a:r>
            <a:r>
              <a:rPr lang="en"/>
              <a:t> also modify the self-attention sub-layer in the decoder stack to prevent positions from attending to subsequent positions. This </a:t>
            </a:r>
            <a:r>
              <a:rPr b="1" lang="en"/>
              <a:t>masking</a:t>
            </a:r>
            <a:r>
              <a:rPr lang="en"/>
              <a:t>, combined with fact that the output embeddings are offset by one position, ensures that predictions for position i can depend only on the known outputs at positions less than i.</a:t>
            </a:r>
            <a:endParaRPr/>
          </a:p>
          <a:p>
            <a:pPr indent="0" lvl="0" marL="0" rtl="0" algn="l">
              <a:spcBef>
                <a:spcPts val="1200"/>
              </a:spcBef>
              <a:spcAft>
                <a:spcPts val="1200"/>
              </a:spcAft>
              <a:buNone/>
            </a:pPr>
            <a:r>
              <a:t/>
            </a:r>
            <a:endParaRPr/>
          </a:p>
        </p:txBody>
      </p:sp>
      <p:pic>
        <p:nvPicPr>
          <p:cNvPr id="73" name="Google Shape;73;p15"/>
          <p:cNvPicPr preferRelativeResize="0"/>
          <p:nvPr/>
        </p:nvPicPr>
        <p:blipFill>
          <a:blip r:embed="rId3">
            <a:alphaModFix/>
          </a:blip>
          <a:stretch>
            <a:fillRect/>
          </a:stretch>
        </p:blipFill>
        <p:spPr>
          <a:xfrm>
            <a:off x="5631000" y="1017725"/>
            <a:ext cx="2653182" cy="38209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Background--</a:t>
            </a:r>
            <a:r>
              <a:rPr lang="en"/>
              <a:t>Attention</a:t>
            </a:r>
            <a:endParaRPr/>
          </a:p>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4213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An attention function can be described as mapping a query and a set of key-value pairs to an output, where the query, keys, values, and output are all vectors. The output is computed as a weighted sum of the values, where the weight assigned to each value is computed by a compatibility function of the query with the corresponding key.</a:t>
            </a:r>
            <a:endParaRPr/>
          </a:p>
          <a:p>
            <a:pPr indent="0" lvl="0" marL="0" rtl="0" algn="l">
              <a:spcBef>
                <a:spcPts val="120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4677600" y="1170125"/>
            <a:ext cx="4313999" cy="25695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Background--Self Attention</a:t>
            </a:r>
            <a:endParaRPr/>
          </a:p>
          <a:p>
            <a:pPr indent="0" lvl="0" marL="0" rtl="0" algn="l">
              <a:spcBef>
                <a:spcPts val="0"/>
              </a:spcBef>
              <a:spcAft>
                <a:spcPts val="0"/>
              </a:spcAft>
              <a:buNone/>
            </a:pPr>
            <a:r>
              <a:t/>
            </a:r>
            <a:endParaRPr/>
          </a:p>
        </p:txBody>
      </p:sp>
      <p:pic>
        <p:nvPicPr>
          <p:cNvPr id="86" name="Google Shape;86;p17"/>
          <p:cNvPicPr preferRelativeResize="0"/>
          <p:nvPr/>
        </p:nvPicPr>
        <p:blipFill>
          <a:blip r:embed="rId3">
            <a:alphaModFix/>
          </a:blip>
          <a:stretch>
            <a:fillRect/>
          </a:stretch>
        </p:blipFill>
        <p:spPr>
          <a:xfrm>
            <a:off x="152400" y="1093925"/>
            <a:ext cx="3373839" cy="3820975"/>
          </a:xfrm>
          <a:prstGeom prst="rect">
            <a:avLst/>
          </a:prstGeom>
          <a:noFill/>
          <a:ln>
            <a:noFill/>
          </a:ln>
        </p:spPr>
      </p:pic>
      <p:pic>
        <p:nvPicPr>
          <p:cNvPr id="87" name="Google Shape;87;p17"/>
          <p:cNvPicPr preferRelativeResize="0"/>
          <p:nvPr/>
        </p:nvPicPr>
        <p:blipFill>
          <a:blip r:embed="rId4">
            <a:alphaModFix/>
          </a:blip>
          <a:stretch>
            <a:fillRect/>
          </a:stretch>
        </p:blipFill>
        <p:spPr>
          <a:xfrm>
            <a:off x="4135839" y="2236925"/>
            <a:ext cx="4629150" cy="76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r>
              <a:rPr lang="en"/>
              <a:t>Multi-Head Attention</a:t>
            </a:r>
            <a:endParaRPr/>
          </a:p>
        </p:txBody>
      </p:sp>
      <p:sp>
        <p:nvSpPr>
          <p:cNvPr id="93" name="Google Shape;93;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a:t>
            </a:r>
            <a:r>
              <a:rPr lang="en"/>
              <a:t>nstead of performing a single attention function with d model -dimensional keys, values and queries, they found it beneficial to linearly project the queries, keys and values h times with different, learned linear projections. </a:t>
            </a:r>
            <a:endParaRPr/>
          </a:p>
          <a:p>
            <a:pPr indent="0" lvl="0" marL="0" rtl="0" algn="l">
              <a:spcBef>
                <a:spcPts val="1200"/>
              </a:spcBef>
              <a:spcAft>
                <a:spcPts val="1200"/>
              </a:spcAft>
              <a:buNone/>
            </a:pPr>
            <a:r>
              <a:t/>
            </a:r>
            <a:endParaRPr/>
          </a:p>
        </p:txBody>
      </p:sp>
      <p:pic>
        <p:nvPicPr>
          <p:cNvPr id="94" name="Google Shape;94;p18"/>
          <p:cNvPicPr preferRelativeResize="0"/>
          <p:nvPr/>
        </p:nvPicPr>
        <p:blipFill>
          <a:blip r:embed="rId3">
            <a:alphaModFix/>
          </a:blip>
          <a:stretch>
            <a:fillRect/>
          </a:stretch>
        </p:blipFill>
        <p:spPr>
          <a:xfrm>
            <a:off x="152400" y="3628075"/>
            <a:ext cx="8599551" cy="124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Position-wise Feed-Forward Networks</a:t>
            </a:r>
            <a:endParaRPr/>
          </a:p>
        </p:txBody>
      </p:sp>
      <p:sp>
        <p:nvSpPr>
          <p:cNvPr id="100" name="Google Shape;100;p19"/>
          <p:cNvSpPr txBox="1"/>
          <p:nvPr>
            <p:ph idx="1" type="body"/>
          </p:nvPr>
        </p:nvSpPr>
        <p:spPr>
          <a:xfrm>
            <a:off x="311700" y="1152475"/>
            <a:ext cx="40680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In addition to attention sub-layers, each of the layers in </a:t>
            </a:r>
            <a:r>
              <a:rPr lang="en"/>
              <a:t>their</a:t>
            </a:r>
            <a:r>
              <a:rPr lang="en"/>
              <a:t> encoder and decoder contains a fully connected feed-forward network, which is applied to each position separately and identically. This consists of two linear transformations with a ReLU activation in between.</a:t>
            </a:r>
            <a:endParaRPr/>
          </a:p>
          <a:p>
            <a:pPr indent="0" lvl="0" marL="0" rtl="0" algn="l">
              <a:spcBef>
                <a:spcPts val="120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4443150" y="1895475"/>
            <a:ext cx="4224599" cy="696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Embeddings and softmax</a:t>
            </a:r>
            <a:endParaRPr/>
          </a:p>
        </p:txBody>
      </p:sp>
      <p:sp>
        <p:nvSpPr>
          <p:cNvPr id="107" name="Google Shape;107;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E</a:t>
            </a:r>
            <a:r>
              <a:rPr lang="en"/>
              <a:t>mbeddings are used to convert the input tokens and output tokens to vectors. The learned linear transformation and softmax function are used to convert the decoder output to predicted next-token probabilities.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Positional Encoding</a:t>
            </a:r>
            <a:endParaRPr/>
          </a:p>
        </p:txBody>
      </p:sp>
      <p:sp>
        <p:nvSpPr>
          <p:cNvPr id="113" name="Google Shape;113;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t>
            </a:r>
            <a:r>
              <a:rPr lang="en"/>
              <a:t>ince their model contains no recurrence and no convolution, in order for the model to make use of the order of the sequence, they must inject some information about the relative or absolute position of the tokens in the sequence. </a:t>
            </a:r>
            <a:endParaRPr/>
          </a:p>
          <a:p>
            <a:pPr indent="0" lvl="0" marL="0" rtl="0" algn="l">
              <a:spcBef>
                <a:spcPts val="1200"/>
              </a:spcBef>
              <a:spcAft>
                <a:spcPts val="1200"/>
              </a:spcAft>
              <a:buNone/>
            </a:pPr>
            <a:r>
              <a:rPr lang="en"/>
              <a:t>To this end, they add "positional encodings" to the input embeddings at the bottoms of the encoder and decoder stacks. The positional encodings have the same dimension d model as the embeddings, so that the two can be summed. There are many choices of positional encodings, </a:t>
            </a:r>
            <a:r>
              <a:rPr b="1" lang="en"/>
              <a:t>learned and fixed</a:t>
            </a:r>
            <a:r>
              <a:rPr lang="en"/>
              <a:t> [9].</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