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97" r:id="rId1"/>
  </p:sldMasterIdLst>
  <p:notesMasterIdLst>
    <p:notesMasterId r:id="rId30"/>
  </p:notesMasterIdLst>
  <p:sldIdLst>
    <p:sldId id="256" r:id="rId2"/>
    <p:sldId id="257" r:id="rId3"/>
    <p:sldId id="595" r:id="rId4"/>
    <p:sldId id="603" r:id="rId5"/>
    <p:sldId id="604" r:id="rId6"/>
    <p:sldId id="317" r:id="rId7"/>
    <p:sldId id="320" r:id="rId8"/>
    <p:sldId id="596" r:id="rId9"/>
    <p:sldId id="268" r:id="rId10"/>
    <p:sldId id="269" r:id="rId11"/>
    <p:sldId id="270" r:id="rId12"/>
    <p:sldId id="318" r:id="rId13"/>
    <p:sldId id="322" r:id="rId14"/>
    <p:sldId id="325" r:id="rId15"/>
    <p:sldId id="262" r:id="rId16"/>
    <p:sldId id="271" r:id="rId17"/>
    <p:sldId id="272" r:id="rId18"/>
    <p:sldId id="363" r:id="rId19"/>
    <p:sldId id="606" r:id="rId20"/>
    <p:sldId id="605" r:id="rId21"/>
    <p:sldId id="303" r:id="rId22"/>
    <p:sldId id="308" r:id="rId23"/>
    <p:sldId id="309" r:id="rId24"/>
    <p:sldId id="310" r:id="rId25"/>
    <p:sldId id="597" r:id="rId26"/>
    <p:sldId id="332" r:id="rId27"/>
    <p:sldId id="259" r:id="rId28"/>
    <p:sldId id="29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83FF"/>
    <a:srgbClr val="FF7E79"/>
    <a:srgbClr val="EBEBEB"/>
    <a:srgbClr val="73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79"/>
    <p:restoredTop sz="91079"/>
  </p:normalViewPr>
  <p:slideViewPr>
    <p:cSldViewPr snapToGrid="0" snapToObjects="1">
      <p:cViewPr varScale="1">
        <p:scale>
          <a:sx n="100" d="100"/>
          <a:sy n="100" d="100"/>
        </p:scale>
        <p:origin x="176" y="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9E3EE-5201-3F43-80B3-BB914F66BBB9}" type="datetimeFigureOut">
              <a:rPr lang="en-US" smtClean="0"/>
              <a:t>9/17/21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0F895-86EB-BF48-B7A6-50BF9D79D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2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0F895-86EB-BF48-B7A6-50BF9D79DA4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69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0F895-86EB-BF48-B7A6-50BF9D79DA4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38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27342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544011"/>
            <a:ext cx="10993549" cy="1951434"/>
          </a:xfrm>
          <a:effectLst/>
        </p:spPr>
        <p:txBody>
          <a:bodyPr anchor="t">
            <a:normAutofit/>
          </a:bodyPr>
          <a:lstStyle>
            <a:lvl1pPr>
              <a:defRPr sz="4800" cap="sm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Autofit/>
          </a:bodyPr>
          <a:lstStyle>
            <a:lvl1pPr marL="0" indent="0" algn="l">
              <a:buNone/>
              <a:defRPr sz="3600" cap="sm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901CBFE-F211-3D41-9811-F45F26655F4A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97040EF-AD01-5940-B009-81445CF70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22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CBFE-F211-3D41-9811-F45F26655F4A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40EF-AD01-5940-B009-81445CF70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21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901CBFE-F211-3D41-9811-F45F26655F4A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97040EF-AD01-5940-B009-81445CF70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3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>
            <a:lvl1pPr>
              <a:defRPr sz="4200" cap="sm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79272"/>
            <a:ext cx="11029615" cy="3879528"/>
          </a:xfrm>
        </p:spPr>
        <p:txBody>
          <a:bodyPr anchor="t"/>
          <a:lstStyle>
            <a:lvl1pPr>
              <a:spcBef>
                <a:spcPts val="1200"/>
              </a:spcBef>
              <a:spcAft>
                <a:spcPts val="300"/>
              </a:spcAft>
              <a:defRPr sz="2800"/>
            </a:lvl1pPr>
            <a:lvl2pPr>
              <a:spcBef>
                <a:spcPts val="300"/>
              </a:spcBef>
              <a:spcAft>
                <a:spcPts val="300"/>
              </a:spcAft>
              <a:defRPr sz="2400"/>
            </a:lvl2pPr>
            <a:lvl3pPr>
              <a:spcBef>
                <a:spcPts val="300"/>
              </a:spcBef>
              <a:spcAft>
                <a:spcPts val="300"/>
              </a:spcAft>
              <a:defRPr sz="2000"/>
            </a:lvl3pPr>
            <a:lvl4pPr>
              <a:spcBef>
                <a:spcPts val="300"/>
              </a:spcBef>
              <a:spcAft>
                <a:spcPts val="300"/>
              </a:spcAft>
              <a:defRPr sz="1600"/>
            </a:lvl4pPr>
            <a:lvl5pPr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CBFE-F211-3D41-9811-F45F26655F4A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F97040EF-AD01-5940-B009-81445CF70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67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901CBFE-F211-3D41-9811-F45F26655F4A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97040EF-AD01-5940-B009-81445CF70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6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CBFE-F211-3D41-9811-F45F26655F4A}" type="datetimeFigureOut">
              <a:rPr lang="en-US" smtClean="0"/>
              <a:t>9/17/21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40EF-AD01-5940-B009-81445CF70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25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CBFE-F211-3D41-9811-F45F26655F4A}" type="datetimeFigureOut">
              <a:rPr lang="en-US" smtClean="0"/>
              <a:t>9/17/21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40EF-AD01-5940-B009-81445CF70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54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CBFE-F211-3D41-9811-F45F26655F4A}" type="datetimeFigureOut">
              <a:rPr lang="en-US" smtClean="0"/>
              <a:t>9/17/21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40EF-AD01-5940-B009-81445CF70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8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CBFE-F211-3D41-9811-F45F26655F4A}" type="datetimeFigureOut">
              <a:rPr lang="en-US" smtClean="0"/>
              <a:t>9/17/21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40EF-AD01-5940-B009-81445CF70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78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901CBFE-F211-3D41-9811-F45F26655F4A}" type="datetimeFigureOut">
              <a:rPr lang="en-US" smtClean="0"/>
              <a:t>9/17/21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97040EF-AD01-5940-B009-81445CF70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62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CBFE-F211-3D41-9811-F45F26655F4A}" type="datetimeFigureOut">
              <a:rPr lang="en-US" smtClean="0"/>
              <a:t>9/17/21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40EF-AD01-5940-B009-81445CF70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86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901CBFE-F211-3D41-9811-F45F26655F4A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97040EF-AD01-5940-B009-81445CF7018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8674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8" r:id="rId1"/>
    <p:sldLayoutId id="2147484399" r:id="rId2"/>
    <p:sldLayoutId id="2147484400" r:id="rId3"/>
    <p:sldLayoutId id="2147484401" r:id="rId4"/>
    <p:sldLayoutId id="2147484402" r:id="rId5"/>
    <p:sldLayoutId id="2147484403" r:id="rId6"/>
    <p:sldLayoutId id="2147484404" r:id="rId7"/>
    <p:sldLayoutId id="2147484405" r:id="rId8"/>
    <p:sldLayoutId id="2147484406" r:id="rId9"/>
    <p:sldLayoutId id="2147484407" r:id="rId10"/>
    <p:sldLayoutId id="2147484408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B7B66-B77B-AE48-A7BB-8DD3B0A97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61357"/>
            <a:ext cx="10993549" cy="1434087"/>
          </a:xfrm>
        </p:spPr>
        <p:txBody>
          <a:bodyPr>
            <a:noAutofit/>
          </a:bodyPr>
          <a:lstStyle/>
          <a:p>
            <a:r>
              <a:rPr lang="en-US" dirty="0"/>
              <a:t>Causation and Discovery:</a:t>
            </a:r>
            <a:br>
              <a:rPr lang="en-US" dirty="0"/>
            </a:br>
            <a:r>
              <a:rPr lang="en-US" dirty="0"/>
              <a:t>Concepts, Methods, &amp;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BC787-6580-DA45-8246-BDCC780DC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3105045"/>
            <a:ext cx="10993546" cy="590321"/>
          </a:xfrm>
        </p:spPr>
        <p:txBody>
          <a:bodyPr/>
          <a:lstStyle/>
          <a:p>
            <a:pPr>
              <a:tabLst>
                <a:tab pos="10572750" algn="r"/>
              </a:tabLst>
            </a:pPr>
            <a:r>
              <a:rPr lang="en-US" sz="4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David Danks</a:t>
            </a:r>
            <a:endParaRPr lang="en-US" sz="4400" dirty="0">
              <a:solidFill>
                <a:schemeClr val="accent3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0572750" algn="r"/>
              </a:tabLst>
            </a:pPr>
            <a:r>
              <a:rPr lang="en-US" sz="3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Halicioǧlu</a:t>
            </a:r>
            <a:r>
              <a:rPr lang="en-US" sz="3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Data Science Institute &amp; Department of Philosophy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0572750" algn="r"/>
              </a:tabLst>
            </a:pPr>
            <a:r>
              <a:rPr lang="en-US" sz="3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University of California, San Diego</a:t>
            </a:r>
          </a:p>
        </p:txBody>
      </p:sp>
    </p:spTree>
    <p:extLst>
      <p:ext uri="{BB962C8B-B14F-4D97-AF65-F5344CB8AC3E}">
        <p14:creationId xmlns:p14="http://schemas.microsoft.com/office/powerpoint/2010/main" val="667149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0F3C9-91E3-414E-9911-198B1FBCA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 vs.  Causation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B45179E-F438-7248-90D8-9364C92ADC28}"/>
              </a:ext>
            </a:extLst>
          </p:cNvPr>
          <p:cNvGraphicFramePr>
            <a:graphicFrameLocks noGrp="1"/>
          </p:cNvGraphicFramePr>
          <p:nvPr/>
        </p:nvGraphicFramePr>
        <p:xfrm>
          <a:off x="1981199" y="2434390"/>
          <a:ext cx="8229600" cy="35660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15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Correlation</a:t>
                      </a:r>
                      <a:endParaRPr lang="en-US" sz="3600" b="1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Causation</a:t>
                      </a:r>
                    </a:p>
                  </a:txBody>
                  <a:tcPr marT="45712" marB="4571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55">
                <a:tc>
                  <a:txBody>
                    <a:bodyPr/>
                    <a:lstStyle/>
                    <a:p>
                      <a:r>
                        <a:rPr lang="en-US" sz="2400" dirty="0"/>
                        <a:t>Classifying &amp; identifying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45712" marB="4571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885">
                <a:tc>
                  <a:txBody>
                    <a:bodyPr/>
                    <a:lstStyle/>
                    <a:p>
                      <a:r>
                        <a:rPr lang="en-US" sz="2400" dirty="0"/>
                        <a:t>Informational value of different evidence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45712" marB="4571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885">
                <a:tc>
                  <a:txBody>
                    <a:bodyPr/>
                    <a:lstStyle/>
                    <a:p>
                      <a:r>
                        <a:rPr lang="en-US" sz="2400" dirty="0"/>
                        <a:t>Prediction &amp; reasoning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given observations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45712" marB="4571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885">
                <a:tc>
                  <a:txBody>
                    <a:bodyPr/>
                    <a:lstStyle/>
                    <a:p>
                      <a:r>
                        <a:rPr lang="en-US" sz="2400" dirty="0"/>
                        <a:t>Probable</a:t>
                      </a:r>
                      <a:r>
                        <a:rPr lang="en-US" sz="2400" baseline="0" dirty="0"/>
                        <a:t> explanations for some event or issue</a:t>
                      </a:r>
                      <a:endParaRPr lang="en-US" sz="24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45712" marB="4571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46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0F3C9-91E3-414E-9911-198B1FBCA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 vs.  Causation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B45179E-F438-7248-90D8-9364C92ADC28}"/>
              </a:ext>
            </a:extLst>
          </p:cNvPr>
          <p:cNvGraphicFramePr>
            <a:graphicFrameLocks noGrp="1"/>
          </p:cNvGraphicFramePr>
          <p:nvPr/>
        </p:nvGraphicFramePr>
        <p:xfrm>
          <a:off x="1981199" y="2434390"/>
          <a:ext cx="8229600" cy="35660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15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Correlation</a:t>
                      </a:r>
                      <a:endParaRPr lang="en-US" sz="3600" b="1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Causation</a:t>
                      </a:r>
                    </a:p>
                  </a:txBody>
                  <a:tcPr marT="45712" marB="4571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55">
                <a:tc>
                  <a:txBody>
                    <a:bodyPr/>
                    <a:lstStyle/>
                    <a:p>
                      <a:r>
                        <a:rPr lang="en-US" sz="2400" dirty="0"/>
                        <a:t>Classifying &amp; identifying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Influencing</a:t>
                      </a:r>
                      <a:r>
                        <a:rPr lang="en-US" sz="2400" baseline="0" dirty="0"/>
                        <a:t> &amp; acting</a:t>
                      </a:r>
                      <a:endParaRPr lang="en-US" sz="2400" dirty="0"/>
                    </a:p>
                  </a:txBody>
                  <a:tcPr marT="45712" marB="4571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885">
                <a:tc>
                  <a:txBody>
                    <a:bodyPr/>
                    <a:lstStyle/>
                    <a:p>
                      <a:r>
                        <a:rPr lang="en-US" sz="2400" dirty="0"/>
                        <a:t>Informational value of different evidence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Using evidence to guide policy or actions</a:t>
                      </a:r>
                    </a:p>
                  </a:txBody>
                  <a:tcPr marT="45712" marB="4571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885">
                <a:tc>
                  <a:txBody>
                    <a:bodyPr/>
                    <a:lstStyle/>
                    <a:p>
                      <a:r>
                        <a:rPr lang="en-US" sz="2400" dirty="0"/>
                        <a:t>Prediction &amp; reasoning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given observations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Prediction &amp; reasoning given interventions</a:t>
                      </a:r>
                    </a:p>
                  </a:txBody>
                  <a:tcPr marT="45712" marB="4571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885">
                <a:tc>
                  <a:txBody>
                    <a:bodyPr/>
                    <a:lstStyle/>
                    <a:p>
                      <a:r>
                        <a:rPr lang="en-US" sz="2400" dirty="0"/>
                        <a:t>Probable</a:t>
                      </a:r>
                      <a:r>
                        <a:rPr lang="en-US" sz="2400" baseline="0" dirty="0"/>
                        <a:t> explanations for some event or issue</a:t>
                      </a:r>
                      <a:endParaRPr lang="en-US" sz="24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Ways to produce or prevent an event or problem</a:t>
                      </a:r>
                    </a:p>
                  </a:txBody>
                  <a:tcPr marT="45712" marB="4571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1980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causation?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Only need some key features, not a full theory</a:t>
            </a:r>
          </a:p>
          <a:p>
            <a:endParaRPr lang="en-US" dirty="0"/>
          </a:p>
          <a:p>
            <a:r>
              <a:rPr lang="en-US" dirty="0"/>
              <a:t>“</a:t>
            </a:r>
            <a:r>
              <a:rPr lang="en-US" i="1" dirty="0"/>
              <a:t>X</a:t>
            </a:r>
            <a:r>
              <a:rPr lang="en-US" dirty="0"/>
              <a:t> causes </a:t>
            </a:r>
            <a:r>
              <a:rPr lang="en-US" i="1" dirty="0"/>
              <a:t>Y</a:t>
            </a:r>
            <a:r>
              <a:rPr lang="en-US" dirty="0"/>
              <a:t>” provides or supports:</a:t>
            </a:r>
          </a:p>
          <a:p>
            <a:pPr lvl="1"/>
            <a:r>
              <a:rPr lang="en-US" dirty="0"/>
              <a:t>Prediction given intervention or action</a:t>
            </a:r>
          </a:p>
          <a:p>
            <a:pPr lvl="1"/>
            <a:r>
              <a:rPr lang="en-US" dirty="0"/>
              <a:t>Inference about likely reasons for some event</a:t>
            </a:r>
          </a:p>
          <a:p>
            <a:pPr lvl="1"/>
            <a:r>
              <a:rPr lang="en-US" dirty="0"/>
              <a:t>Constructing effective manipulations or policies</a:t>
            </a:r>
          </a:p>
          <a:p>
            <a:pPr lvl="1"/>
            <a:r>
              <a:rPr lang="en-US" dirty="0"/>
              <a:t>Learning from results of my own or others’ actions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2956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causation?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Only need some key features, not a full theory</a:t>
            </a:r>
          </a:p>
          <a:p>
            <a:endParaRPr lang="en-US" dirty="0"/>
          </a:p>
          <a:p>
            <a:r>
              <a:rPr lang="en-US" dirty="0"/>
              <a:t>“</a:t>
            </a:r>
            <a:r>
              <a:rPr lang="en-US" i="1" dirty="0"/>
              <a:t>X</a:t>
            </a:r>
            <a:r>
              <a:rPr lang="en-US" dirty="0"/>
              <a:t> causes </a:t>
            </a:r>
            <a:r>
              <a:rPr lang="en-US" i="1" dirty="0"/>
              <a:t>Y</a:t>
            </a:r>
            <a:r>
              <a:rPr lang="en-US" dirty="0"/>
              <a:t>” provides or supports:</a:t>
            </a:r>
          </a:p>
          <a:p>
            <a:pPr lvl="1"/>
            <a:r>
              <a:rPr lang="en-US" dirty="0"/>
              <a:t>Prediction given </a:t>
            </a:r>
            <a:r>
              <a:rPr lang="en-US" b="1" dirty="0">
                <a:solidFill>
                  <a:schemeClr val="accent6"/>
                </a:solidFill>
              </a:rPr>
              <a:t>intervention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accent6"/>
                </a:solidFill>
              </a:rPr>
              <a:t>action</a:t>
            </a:r>
          </a:p>
          <a:p>
            <a:pPr lvl="1"/>
            <a:r>
              <a:rPr lang="en-US" dirty="0"/>
              <a:t>Inference about likely </a:t>
            </a:r>
            <a:r>
              <a:rPr lang="en-US" b="1" dirty="0">
                <a:solidFill>
                  <a:schemeClr val="accent6"/>
                </a:solidFill>
              </a:rPr>
              <a:t>reasons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for some event</a:t>
            </a:r>
          </a:p>
          <a:p>
            <a:pPr lvl="1"/>
            <a:r>
              <a:rPr lang="en-US" dirty="0"/>
              <a:t>Constructing effective </a:t>
            </a:r>
            <a:r>
              <a:rPr lang="en-US" b="1" dirty="0">
                <a:solidFill>
                  <a:schemeClr val="accent6"/>
                </a:solidFill>
              </a:rPr>
              <a:t>manipulations </a:t>
            </a:r>
            <a:r>
              <a:rPr lang="en-US" dirty="0"/>
              <a:t>or </a:t>
            </a:r>
            <a:r>
              <a:rPr lang="en-US" b="1" dirty="0">
                <a:solidFill>
                  <a:schemeClr val="accent6"/>
                </a:solidFill>
              </a:rPr>
              <a:t>policies</a:t>
            </a:r>
          </a:p>
          <a:p>
            <a:pPr lvl="1"/>
            <a:r>
              <a:rPr lang="en-US" dirty="0"/>
              <a:t>Learning from results of my own or others’ </a:t>
            </a:r>
            <a:r>
              <a:rPr lang="en-US" b="1" dirty="0">
                <a:solidFill>
                  <a:schemeClr val="accent6"/>
                </a:solidFill>
              </a:rPr>
              <a:t>actions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06519" y="2873870"/>
            <a:ext cx="4269155" cy="1431161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900" i="1" dirty="0">
                <a:solidFill>
                  <a:schemeClr val="accent6"/>
                </a:solidFill>
              </a:rPr>
              <a:t>Theme</a:t>
            </a:r>
            <a:r>
              <a:rPr lang="en-US" sz="2900" dirty="0">
                <a:solidFill>
                  <a:schemeClr val="accent6"/>
                </a:solidFill>
              </a:rPr>
              <a:t>: What happens given a change from outside of the “regular” system</a:t>
            </a:r>
          </a:p>
        </p:txBody>
      </p:sp>
    </p:spTree>
    <p:extLst>
      <p:ext uri="{BB962C8B-B14F-4D97-AF65-F5344CB8AC3E}">
        <p14:creationId xmlns:p14="http://schemas.microsoft.com/office/powerpoint/2010/main" val="110554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causation?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81192" y="1979272"/>
            <a:ext cx="11610808" cy="3879528"/>
          </a:xfrm>
        </p:spPr>
        <p:txBody>
          <a:bodyPr/>
          <a:lstStyle/>
          <a:p>
            <a:r>
              <a:rPr lang="en-US" dirty="0"/>
              <a:t>Adopt a pragmatic interpretation of causal claims:</a:t>
            </a:r>
          </a:p>
          <a:p>
            <a:pPr marL="0" indent="0" algn="ctr">
              <a:buNone/>
            </a:pPr>
            <a:r>
              <a:rPr lang="en-US" u="sng" dirty="0"/>
              <a:t>“</a:t>
            </a:r>
            <a:r>
              <a:rPr lang="en-US" i="1" u="sng" dirty="0"/>
              <a:t>X</a:t>
            </a:r>
            <a:r>
              <a:rPr lang="en-US" u="sng" dirty="0"/>
              <a:t> causes </a:t>
            </a:r>
            <a:r>
              <a:rPr lang="en-US" i="1" u="sng" dirty="0"/>
              <a:t>Y</a:t>
            </a:r>
            <a:r>
              <a:rPr lang="en-US" u="sng" dirty="0"/>
              <a:t>” implies: </a:t>
            </a:r>
          </a:p>
          <a:p>
            <a:pPr lvl="1"/>
            <a:r>
              <a:rPr lang="en-US" dirty="0"/>
              <a:t>If </a:t>
            </a:r>
            <a:r>
              <a:rPr lang="en-US" i="1" dirty="0"/>
              <a:t>X</a:t>
            </a:r>
            <a:r>
              <a:rPr lang="en-US" dirty="0"/>
              <a:t>’s value is changed by outside intervention, then </a:t>
            </a:r>
            <a:r>
              <a:rPr lang="en-US" i="1" dirty="0"/>
              <a:t>Y</a:t>
            </a:r>
            <a:r>
              <a:rPr lang="en-US" dirty="0"/>
              <a:t>’s value (probabilistically) changes</a:t>
            </a:r>
          </a:p>
          <a:p>
            <a:pPr lvl="1"/>
            <a:r>
              <a:rPr lang="en-US" dirty="0"/>
              <a:t>If </a:t>
            </a:r>
            <a:r>
              <a:rPr lang="en-US" i="1" dirty="0"/>
              <a:t>Y</a:t>
            </a:r>
            <a:r>
              <a:rPr lang="en-US" dirty="0"/>
              <a:t>’s value is changed by outside intervention, then </a:t>
            </a:r>
            <a:r>
              <a:rPr lang="en-US" i="1" dirty="0"/>
              <a:t>X</a:t>
            </a:r>
            <a:r>
              <a:rPr lang="en-US" dirty="0"/>
              <a:t>’s value does not change </a:t>
            </a:r>
            <a:r>
              <a:rPr lang="en-US" sz="2200" dirty="0"/>
              <a:t>(due to </a:t>
            </a:r>
            <a:r>
              <a:rPr lang="en-US" sz="2200" i="1" dirty="0"/>
              <a:t>Y</a:t>
            </a:r>
            <a:r>
              <a:rPr lang="en-US" sz="2200" dirty="0"/>
              <a:t>) </a:t>
            </a:r>
          </a:p>
          <a:p>
            <a:endParaRPr lang="en-US" sz="2500" dirty="0"/>
          </a:p>
          <a:p>
            <a:r>
              <a:rPr lang="en-US" dirty="0"/>
              <a:t>Basically all theories of “what causation is” have these features ⇒ Pick the right one for your domain</a:t>
            </a:r>
          </a:p>
        </p:txBody>
      </p:sp>
    </p:spTree>
    <p:extLst>
      <p:ext uri="{BB962C8B-B14F-4D97-AF65-F5344CB8AC3E}">
        <p14:creationId xmlns:p14="http://schemas.microsoft.com/office/powerpoint/2010/main" val="223872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739CCD62-B854-4D40-9F0F-18B7962FA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433" y="3114156"/>
            <a:ext cx="4171002" cy="7427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9EA430-E979-4441-A534-C4CDCB943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DF5E5-2CE4-BF42-B2B6-AFF8CE380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Directed Acyclic Graphs: </a:t>
            </a:r>
          </a:p>
          <a:p>
            <a:pPr lvl="1"/>
            <a:r>
              <a:rPr lang="en-US" dirty="0"/>
              <a:t>Graph ⇒ Qualitative causation</a:t>
            </a:r>
          </a:p>
          <a:p>
            <a:pPr lvl="1"/>
            <a:r>
              <a:rPr lang="en-US" dirty="0"/>
              <a:t>Probabilities ⇒ Quantitative causation</a:t>
            </a:r>
          </a:p>
          <a:p>
            <a:pPr lvl="1"/>
            <a:r>
              <a:rPr lang="en-US" dirty="0"/>
              <a:t>Mutually constrain via assumptions</a:t>
            </a:r>
          </a:p>
          <a:p>
            <a:r>
              <a:rPr lang="en-US" dirty="0"/>
              <a:t>Intuitive, compact “language”</a:t>
            </a:r>
          </a:p>
          <a:p>
            <a:pPr lvl="1"/>
            <a:r>
              <a:rPr lang="en-US" dirty="0"/>
              <a:t>Superior SME elicitation</a:t>
            </a:r>
          </a:p>
          <a:p>
            <a:pPr lvl="1"/>
            <a:r>
              <a:rPr lang="en-US" dirty="0"/>
              <a:t>Psychologically natural</a:t>
            </a:r>
          </a:p>
          <a:p>
            <a:pPr lvl="1"/>
            <a:r>
              <a:rPr lang="en-US" dirty="0"/>
              <a:t>Many natural variants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378B37-3470-104B-BEC2-3F075C45AA8E}"/>
              </a:ext>
            </a:extLst>
          </p:cNvPr>
          <p:cNvSpPr txBox="1"/>
          <p:nvPr/>
        </p:nvSpPr>
        <p:spPr>
          <a:xfrm>
            <a:off x="6055815" y="2290360"/>
            <a:ext cx="1226618" cy="461665"/>
          </a:xfrm>
          <a:prstGeom prst="rect">
            <a:avLst/>
          </a:prstGeom>
          <a:noFill/>
          <a:ln w="25400" cap="rnd" cmpd="sng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Studying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7456F9-AC73-5749-AAF3-D4E949BEC15D}"/>
              </a:ext>
            </a:extLst>
          </p:cNvPr>
          <p:cNvSpPr txBox="1"/>
          <p:nvPr/>
        </p:nvSpPr>
        <p:spPr>
          <a:xfrm>
            <a:off x="8394372" y="2739553"/>
            <a:ext cx="739305" cy="461665"/>
          </a:xfrm>
          <a:prstGeom prst="rect">
            <a:avLst/>
          </a:prstGeom>
          <a:noFill/>
          <a:ln w="25400" cap="rnd" cmpd="sng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Rest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AC9E4C-C27A-AC4C-9304-CB81E2CD8FDE}"/>
              </a:ext>
            </a:extLst>
          </p:cNvPr>
          <p:cNvSpPr txBox="1"/>
          <p:nvPr/>
        </p:nvSpPr>
        <p:spPr>
          <a:xfrm>
            <a:off x="10102011" y="2290360"/>
            <a:ext cx="1486882" cy="461665"/>
          </a:xfrm>
          <a:prstGeom prst="rect">
            <a:avLst/>
          </a:prstGeom>
          <a:noFill/>
          <a:ln w="25400" cap="rnd" cmpd="sng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Test Score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4CF86BD-4941-D840-9881-9DF0171C0B41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7282433" y="2521193"/>
            <a:ext cx="1111939" cy="449193"/>
          </a:xfrm>
          <a:prstGeom prst="straightConnector1">
            <a:avLst/>
          </a:prstGeom>
          <a:ln w="2540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A274D05-1045-B248-8BF6-22961738E0A5}"/>
              </a:ext>
            </a:extLst>
          </p:cNvPr>
          <p:cNvCxnSpPr>
            <a:stCxn id="20" idx="3"/>
            <a:endCxn id="16" idx="1"/>
          </p:cNvCxnSpPr>
          <p:nvPr/>
        </p:nvCxnSpPr>
        <p:spPr>
          <a:xfrm>
            <a:off x="9553761" y="2198027"/>
            <a:ext cx="548250" cy="323166"/>
          </a:xfrm>
          <a:prstGeom prst="straightConnector1">
            <a:avLst/>
          </a:prstGeom>
          <a:ln w="2540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62DACC-C9BE-3743-ACFD-A9597FB8A50C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 flipV="1">
            <a:off x="9133677" y="2521193"/>
            <a:ext cx="968334" cy="449193"/>
          </a:xfrm>
          <a:prstGeom prst="straightConnector1">
            <a:avLst/>
          </a:prstGeom>
          <a:ln w="2540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F41ECD0-3EA2-E849-B15B-DF4AF3F5CF33}"/>
              </a:ext>
            </a:extLst>
          </p:cNvPr>
          <p:cNvSpPr txBox="1"/>
          <p:nvPr/>
        </p:nvSpPr>
        <p:spPr>
          <a:xfrm>
            <a:off x="7974290" y="1967194"/>
            <a:ext cx="1579471" cy="461665"/>
          </a:xfrm>
          <a:prstGeom prst="rect">
            <a:avLst/>
          </a:prstGeom>
          <a:noFill/>
          <a:ln w="25400" cap="rnd" cmpd="sng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Knowledge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1725B90-24F0-5841-AE47-928E3EEB5CE5}"/>
              </a:ext>
            </a:extLst>
          </p:cNvPr>
          <p:cNvCxnSpPr>
            <a:stCxn id="13" idx="3"/>
            <a:endCxn id="20" idx="1"/>
          </p:cNvCxnSpPr>
          <p:nvPr/>
        </p:nvCxnSpPr>
        <p:spPr>
          <a:xfrm flipV="1">
            <a:off x="7282433" y="2198027"/>
            <a:ext cx="691857" cy="323166"/>
          </a:xfrm>
          <a:prstGeom prst="straightConnector1">
            <a:avLst/>
          </a:prstGeom>
          <a:ln w="2540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72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  <p:bldP spid="16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EA430-E979-4441-A534-C4CDCB943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reasoning &amp;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DF5E5-2CE4-BF42-B2B6-AFF8CE380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causal model, computationally efficient methods to:</a:t>
            </a:r>
          </a:p>
          <a:p>
            <a:pPr lvl="1"/>
            <a:r>
              <a:rPr lang="en-US" dirty="0"/>
              <a:t>Predict given evidence or information</a:t>
            </a:r>
          </a:p>
          <a:p>
            <a:pPr lvl="2"/>
            <a:r>
              <a:rPr lang="en-US" dirty="0"/>
              <a:t>“The brain network has gotten denser; how likely is a schizophrenic episode?”</a:t>
            </a:r>
          </a:p>
          <a:p>
            <a:pPr lvl="1"/>
            <a:r>
              <a:rPr lang="en-US" dirty="0"/>
              <a:t>Construct explanations &amp; troubleshoot</a:t>
            </a:r>
          </a:p>
          <a:p>
            <a:pPr lvl="2"/>
            <a:r>
              <a:rPr lang="en-US" dirty="0"/>
              <a:t>“The participant behaved poorly on this trial; what went wrong?”</a:t>
            </a:r>
          </a:p>
          <a:p>
            <a:pPr lvl="1"/>
            <a:r>
              <a:rPr lang="en-US" dirty="0"/>
              <a:t>Design actions/policies &amp; predict outcomes</a:t>
            </a:r>
          </a:p>
          <a:p>
            <a:pPr lvl="2"/>
            <a:r>
              <a:rPr lang="en-US" dirty="0"/>
              <a:t>“How can we alter the visual input to improve participant performance?”</a:t>
            </a:r>
          </a:p>
          <a:p>
            <a:r>
              <a:rPr lang="en-US" dirty="0"/>
              <a:t>Many variations and uses of these methods</a:t>
            </a:r>
          </a:p>
        </p:txBody>
      </p:sp>
    </p:spTree>
    <p:extLst>
      <p:ext uri="{BB962C8B-B14F-4D97-AF65-F5344CB8AC3E}">
        <p14:creationId xmlns:p14="http://schemas.microsoft.com/office/powerpoint/2010/main" val="15171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EA430-E979-4441-A534-C4CDCB943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DF5E5-2CE4-BF42-B2B6-AFF8CE380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Idea</a:t>
            </a:r>
            <a:r>
              <a:rPr lang="en-US" dirty="0"/>
              <a:t>: Given data </a:t>
            </a:r>
            <a:r>
              <a:rPr lang="en-US" sz="2200" dirty="0"/>
              <a:t>(observational or interventional)</a:t>
            </a:r>
            <a:r>
              <a:rPr lang="en-US" dirty="0"/>
              <a:t>, find causal structures that could plausibly have produced those data</a:t>
            </a:r>
          </a:p>
        </p:txBody>
      </p:sp>
    </p:spTree>
    <p:extLst>
      <p:ext uri="{BB962C8B-B14F-4D97-AF65-F5344CB8AC3E}">
        <p14:creationId xmlns:p14="http://schemas.microsoft.com/office/powerpoint/2010/main" val="150431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81192" y="1979272"/>
            <a:ext cx="11471108" cy="3879528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/>
              <a:t>Graph ➛ qualitative (direct) causation</a:t>
            </a:r>
          </a:p>
          <a:p>
            <a:pPr>
              <a:spcBef>
                <a:spcPts val="300"/>
              </a:spcBef>
            </a:pPr>
            <a:r>
              <a:rPr lang="en-US" dirty="0"/>
              <a:t>Probabilities ➛ quantitative (direct) causation</a:t>
            </a:r>
          </a:p>
          <a:p>
            <a:pPr>
              <a:spcBef>
                <a:spcPts val="300"/>
              </a:spcBef>
            </a:pPr>
            <a:r>
              <a:rPr lang="en-US" i="1" dirty="0"/>
              <a:t>Core assumptions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Causal Markov: </a:t>
            </a:r>
            <a:r>
              <a:rPr lang="en-US" i="1" dirty="0"/>
              <a:t>X</a:t>
            </a:r>
            <a:r>
              <a:rPr lang="en-US" dirty="0"/>
              <a:t> is independent of non-effects given its direct causes</a:t>
            </a:r>
          </a:p>
          <a:p>
            <a:pPr lvl="1"/>
            <a:r>
              <a:rPr lang="en-US" dirty="0"/>
              <a:t>Causal Faithfulness (or Simplicity): Only independences are implied by Causal Markov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E18577-4692-0C4F-A62C-334F353F8F63}"/>
              </a:ext>
            </a:extLst>
          </p:cNvPr>
          <p:cNvSpPr txBox="1"/>
          <p:nvPr/>
        </p:nvSpPr>
        <p:spPr>
          <a:xfrm>
            <a:off x="2985259" y="5212469"/>
            <a:ext cx="1772766" cy="646331"/>
          </a:xfrm>
          <a:prstGeom prst="rect">
            <a:avLst/>
          </a:prstGeom>
          <a:noFill/>
          <a:ln w="25400" cap="rnd" cmpd="sng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Studying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817977-4BD9-8640-BA68-A1A6393AA449}"/>
              </a:ext>
            </a:extLst>
          </p:cNvPr>
          <p:cNvSpPr txBox="1"/>
          <p:nvPr/>
        </p:nvSpPr>
        <p:spPr>
          <a:xfrm>
            <a:off x="6250866" y="5710464"/>
            <a:ext cx="1016625" cy="646331"/>
          </a:xfrm>
          <a:prstGeom prst="rect">
            <a:avLst/>
          </a:prstGeom>
          <a:noFill/>
          <a:ln w="25400" cap="rnd" cmpd="sng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Rest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B81F07-F840-914F-9518-6E9509F94DEE}"/>
              </a:ext>
            </a:extLst>
          </p:cNvPr>
          <p:cNvSpPr txBox="1"/>
          <p:nvPr/>
        </p:nvSpPr>
        <p:spPr>
          <a:xfrm>
            <a:off x="8926838" y="5212469"/>
            <a:ext cx="2138855" cy="646331"/>
          </a:xfrm>
          <a:prstGeom prst="rect">
            <a:avLst/>
          </a:prstGeom>
          <a:noFill/>
          <a:ln w="25400" cap="rnd" cmpd="sng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Test Score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035D1B6-3C2C-6E4D-A31F-D5274D832BD7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4758025" y="5535635"/>
            <a:ext cx="1492840" cy="497995"/>
          </a:xfrm>
          <a:prstGeom prst="straightConnector1">
            <a:avLst/>
          </a:prstGeom>
          <a:ln w="2540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B42E2A-6B16-C24D-A479-1E0A55C7246D}"/>
              </a:ext>
            </a:extLst>
          </p:cNvPr>
          <p:cNvCxnSpPr>
            <a:stCxn id="13" idx="3"/>
            <a:endCxn id="9" idx="1"/>
          </p:cNvCxnSpPr>
          <p:nvPr/>
        </p:nvCxnSpPr>
        <p:spPr>
          <a:xfrm>
            <a:off x="8038147" y="5212468"/>
            <a:ext cx="888691" cy="323166"/>
          </a:xfrm>
          <a:prstGeom prst="straightConnector1">
            <a:avLst/>
          </a:prstGeom>
          <a:ln w="2540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4F5E9B0-A828-9F41-AC4F-F57401B67B54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7267491" y="5535635"/>
            <a:ext cx="1659347" cy="497995"/>
          </a:xfrm>
          <a:prstGeom prst="straightConnector1">
            <a:avLst/>
          </a:prstGeom>
          <a:ln w="2540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71DF9B6-7671-164E-B850-E401DD5B1FE8}"/>
              </a:ext>
            </a:extLst>
          </p:cNvPr>
          <p:cNvSpPr txBox="1"/>
          <p:nvPr/>
        </p:nvSpPr>
        <p:spPr>
          <a:xfrm>
            <a:off x="5761242" y="4889303"/>
            <a:ext cx="2276905" cy="646331"/>
          </a:xfrm>
          <a:prstGeom prst="rect">
            <a:avLst/>
          </a:prstGeom>
          <a:noFill/>
          <a:ln w="25400" cap="rnd" cmpd="sng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Knowledge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C2B6743-E7E6-9A47-889E-CB1154616A9F}"/>
              </a:ext>
            </a:extLst>
          </p:cNvPr>
          <p:cNvCxnSpPr>
            <a:stCxn id="7" idx="3"/>
            <a:endCxn id="13" idx="1"/>
          </p:cNvCxnSpPr>
          <p:nvPr/>
        </p:nvCxnSpPr>
        <p:spPr>
          <a:xfrm flipV="1">
            <a:off x="4758025" y="5212468"/>
            <a:ext cx="1003216" cy="323166"/>
          </a:xfrm>
          <a:prstGeom prst="straightConnector1">
            <a:avLst/>
          </a:prstGeom>
          <a:ln w="2540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23400EC9-7687-A34E-B9AE-1B4F072A0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9847" y="5972210"/>
            <a:ext cx="4171002" cy="74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63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81192" y="1979272"/>
            <a:ext cx="11471108" cy="3879528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/>
              <a:t>Graph ➛ qualitative (direct) </a:t>
            </a:r>
            <a:r>
              <a:rPr lang="en-US" b="1" dirty="0">
                <a:solidFill>
                  <a:schemeClr val="accent6"/>
                </a:solidFill>
              </a:rPr>
              <a:t>informational relations</a:t>
            </a:r>
          </a:p>
          <a:p>
            <a:pPr>
              <a:spcBef>
                <a:spcPts val="300"/>
              </a:spcBef>
            </a:pPr>
            <a:r>
              <a:rPr lang="en-US" dirty="0"/>
              <a:t>Probabilities ➛ quantitative (direct) </a:t>
            </a:r>
            <a:r>
              <a:rPr lang="en-US" b="1" dirty="0">
                <a:solidFill>
                  <a:schemeClr val="accent6"/>
                </a:solidFill>
              </a:rPr>
              <a:t>informational relations</a:t>
            </a:r>
          </a:p>
          <a:p>
            <a:pPr>
              <a:spcBef>
                <a:spcPts val="300"/>
              </a:spcBef>
            </a:pPr>
            <a:r>
              <a:rPr lang="en-US" i="1" dirty="0"/>
              <a:t>Core assumptions</a:t>
            </a:r>
            <a:r>
              <a:rPr lang="en-US" dirty="0"/>
              <a:t>:</a:t>
            </a:r>
          </a:p>
          <a:p>
            <a:pPr lvl="1"/>
            <a:r>
              <a:rPr lang="en-US" strike="dblStrike" dirty="0">
                <a:solidFill>
                  <a:schemeClr val="accent6"/>
                </a:solidFill>
              </a:rPr>
              <a:t>Causal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Markov: </a:t>
            </a:r>
            <a:r>
              <a:rPr lang="en-US" i="1" dirty="0"/>
              <a:t>X</a:t>
            </a:r>
            <a:r>
              <a:rPr lang="en-US" dirty="0"/>
              <a:t> is independent of non-</a:t>
            </a:r>
            <a:r>
              <a:rPr lang="en-US" b="1" dirty="0">
                <a:solidFill>
                  <a:schemeClr val="accent6"/>
                </a:solidFill>
              </a:rPr>
              <a:t>descendants</a:t>
            </a:r>
            <a:r>
              <a:rPr lang="en-US" dirty="0"/>
              <a:t> given its direct </a:t>
            </a:r>
            <a:r>
              <a:rPr lang="en-US" b="1" dirty="0">
                <a:solidFill>
                  <a:schemeClr val="accent6"/>
                </a:solidFill>
              </a:rPr>
              <a:t>parents</a:t>
            </a:r>
          </a:p>
          <a:p>
            <a:pPr lvl="1"/>
            <a:r>
              <a:rPr lang="en-US" strike="dblStrike" dirty="0">
                <a:solidFill>
                  <a:schemeClr val="accent6"/>
                </a:solidFill>
              </a:rPr>
              <a:t>Causal</a:t>
            </a:r>
            <a:r>
              <a:rPr lang="en-US" dirty="0"/>
              <a:t> Faithfulness (or Simplicity): Only independences are implied by </a:t>
            </a:r>
            <a:r>
              <a:rPr lang="en-US" strike="dblStrike" dirty="0">
                <a:solidFill>
                  <a:schemeClr val="accent6"/>
                </a:solidFill>
              </a:rPr>
              <a:t>Causal</a:t>
            </a:r>
            <a:r>
              <a:rPr lang="en-US" dirty="0"/>
              <a:t> Markov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E18577-4692-0C4F-A62C-334F353F8F63}"/>
              </a:ext>
            </a:extLst>
          </p:cNvPr>
          <p:cNvSpPr txBox="1"/>
          <p:nvPr/>
        </p:nvSpPr>
        <p:spPr>
          <a:xfrm>
            <a:off x="2985259" y="5212469"/>
            <a:ext cx="1772766" cy="646331"/>
          </a:xfrm>
          <a:prstGeom prst="rect">
            <a:avLst/>
          </a:prstGeom>
          <a:noFill/>
          <a:ln w="25400" cap="rnd" cmpd="sng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Studying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817977-4BD9-8640-BA68-A1A6393AA449}"/>
              </a:ext>
            </a:extLst>
          </p:cNvPr>
          <p:cNvSpPr txBox="1"/>
          <p:nvPr/>
        </p:nvSpPr>
        <p:spPr>
          <a:xfrm>
            <a:off x="6250866" y="5710464"/>
            <a:ext cx="1016625" cy="646331"/>
          </a:xfrm>
          <a:prstGeom prst="rect">
            <a:avLst/>
          </a:prstGeom>
          <a:noFill/>
          <a:ln w="25400" cap="rnd" cmpd="sng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Rest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B81F07-F840-914F-9518-6E9509F94DEE}"/>
              </a:ext>
            </a:extLst>
          </p:cNvPr>
          <p:cNvSpPr txBox="1"/>
          <p:nvPr/>
        </p:nvSpPr>
        <p:spPr>
          <a:xfrm>
            <a:off x="8926838" y="5212469"/>
            <a:ext cx="2138855" cy="646331"/>
          </a:xfrm>
          <a:prstGeom prst="rect">
            <a:avLst/>
          </a:prstGeom>
          <a:noFill/>
          <a:ln w="25400" cap="rnd" cmpd="sng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Test Score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035D1B6-3C2C-6E4D-A31F-D5274D832BD7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4758025" y="5535635"/>
            <a:ext cx="1492840" cy="497995"/>
          </a:xfrm>
          <a:prstGeom prst="straightConnector1">
            <a:avLst/>
          </a:prstGeom>
          <a:ln w="2540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B42E2A-6B16-C24D-A479-1E0A55C7246D}"/>
              </a:ext>
            </a:extLst>
          </p:cNvPr>
          <p:cNvCxnSpPr>
            <a:stCxn id="13" idx="3"/>
            <a:endCxn id="9" idx="1"/>
          </p:cNvCxnSpPr>
          <p:nvPr/>
        </p:nvCxnSpPr>
        <p:spPr>
          <a:xfrm>
            <a:off x="8038147" y="5212468"/>
            <a:ext cx="888691" cy="323166"/>
          </a:xfrm>
          <a:prstGeom prst="straightConnector1">
            <a:avLst/>
          </a:prstGeom>
          <a:ln w="2540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4F5E9B0-A828-9F41-AC4F-F57401B67B54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7267491" y="5535635"/>
            <a:ext cx="1659347" cy="497995"/>
          </a:xfrm>
          <a:prstGeom prst="straightConnector1">
            <a:avLst/>
          </a:prstGeom>
          <a:ln w="2540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71DF9B6-7671-164E-B850-E401DD5B1FE8}"/>
              </a:ext>
            </a:extLst>
          </p:cNvPr>
          <p:cNvSpPr txBox="1"/>
          <p:nvPr/>
        </p:nvSpPr>
        <p:spPr>
          <a:xfrm>
            <a:off x="5761242" y="4889303"/>
            <a:ext cx="2276905" cy="646331"/>
          </a:xfrm>
          <a:prstGeom prst="rect">
            <a:avLst/>
          </a:prstGeom>
          <a:noFill/>
          <a:ln w="25400" cap="rnd" cmpd="sng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Knowledge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C2B6743-E7E6-9A47-889E-CB1154616A9F}"/>
              </a:ext>
            </a:extLst>
          </p:cNvPr>
          <p:cNvCxnSpPr>
            <a:stCxn id="7" idx="3"/>
            <a:endCxn id="13" idx="1"/>
          </p:cNvCxnSpPr>
          <p:nvPr/>
        </p:nvCxnSpPr>
        <p:spPr>
          <a:xfrm flipV="1">
            <a:off x="4758025" y="5212468"/>
            <a:ext cx="1003216" cy="323166"/>
          </a:xfrm>
          <a:prstGeom prst="straightConnector1">
            <a:avLst/>
          </a:prstGeom>
          <a:ln w="2540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23400EC9-7687-A34E-B9AE-1B4F072A0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9847" y="5972210"/>
            <a:ext cx="4171002" cy="74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738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4C5C0-04C4-8A44-8A7A-1802C20E6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 vs.  Causation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7B81F-3292-4741-B35A-33A78651B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Correlation</a:t>
            </a:r>
            <a:r>
              <a:rPr lang="en-US" dirty="0"/>
              <a:t> = Using an </a:t>
            </a:r>
            <a:r>
              <a:rPr lang="en-US" i="1" dirty="0"/>
              <a:t>observation </a:t>
            </a:r>
            <a:r>
              <a:rPr lang="en-US" dirty="0"/>
              <a:t>about one factor to </a:t>
            </a:r>
            <a:r>
              <a:rPr lang="en-US" i="1" dirty="0"/>
              <a:t>predict </a:t>
            </a:r>
            <a:r>
              <a:rPr lang="en-US" dirty="0"/>
              <a:t>another</a:t>
            </a:r>
            <a:br>
              <a:rPr lang="en-US" dirty="0"/>
            </a:br>
            <a:r>
              <a:rPr lang="en-US" b="1" dirty="0"/>
              <a:t>Causation</a:t>
            </a:r>
            <a:r>
              <a:rPr lang="en-US" dirty="0"/>
              <a:t> = Using an </a:t>
            </a:r>
            <a:r>
              <a:rPr lang="en-US" i="1" dirty="0"/>
              <a:t>intervention </a:t>
            </a:r>
            <a:r>
              <a:rPr lang="en-US" dirty="0"/>
              <a:t>on one factor to </a:t>
            </a:r>
            <a:r>
              <a:rPr lang="en-US" i="1" dirty="0"/>
              <a:t>influence </a:t>
            </a:r>
            <a:r>
              <a:rPr lang="en-US" dirty="0"/>
              <a:t>another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8922E5-B29C-6245-9E96-188A9D0FEA92}"/>
              </a:ext>
            </a:extLst>
          </p:cNvPr>
          <p:cNvSpPr txBox="1"/>
          <p:nvPr/>
        </p:nvSpPr>
        <p:spPr>
          <a:xfrm>
            <a:off x="3985287" y="3744923"/>
            <a:ext cx="66130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Diagnose whether someone suffers from schizophrenia?</a:t>
            </a:r>
          </a:p>
          <a:p>
            <a:r>
              <a:rPr lang="en-US" sz="2400" i="1" dirty="0"/>
              <a:t>      </a:t>
            </a:r>
            <a:r>
              <a:rPr lang="en-US" sz="2400" cap="small" dirty="0"/>
              <a:t>or</a:t>
            </a:r>
          </a:p>
          <a:p>
            <a:r>
              <a:rPr lang="en-US" sz="2400" i="1" dirty="0"/>
              <a:t>Develop novel therapies to treat schizophrenia?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CC70A8-622B-AA41-B36C-909F39A511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55" y="3724957"/>
            <a:ext cx="3571070" cy="23749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218C08-5ED5-B046-B593-6E14206E10B7}"/>
              </a:ext>
            </a:extLst>
          </p:cNvPr>
          <p:cNvSpPr txBox="1"/>
          <p:nvPr/>
        </p:nvSpPr>
        <p:spPr>
          <a:xfrm>
            <a:off x="3483599" y="4323464"/>
            <a:ext cx="48984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i="1" dirty="0"/>
              <a:t>Predict development of cancer cells?</a:t>
            </a:r>
          </a:p>
          <a:p>
            <a:pPr algn="r"/>
            <a:r>
              <a:rPr lang="en-US" sz="2400" cap="small" dirty="0"/>
              <a:t>or</a:t>
            </a:r>
            <a:r>
              <a:rPr lang="en-US" sz="2400" i="1" dirty="0"/>
              <a:t>    </a:t>
            </a:r>
            <a:endParaRPr lang="en-US" sz="2400" cap="small" dirty="0"/>
          </a:p>
          <a:p>
            <a:pPr algn="r"/>
            <a:r>
              <a:rPr lang="en-US" sz="2400" i="1" dirty="0"/>
              <a:t>Give treatment to slow growth of cancer?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3DB748-3D5C-5F41-A3E5-3BC249610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85" y="3196938"/>
            <a:ext cx="3411014" cy="244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52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6" grpId="1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EA430-E979-4441-A534-C4CDCB943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DF5E5-2CE4-BF42-B2B6-AFF8CE380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Idea</a:t>
            </a:r>
            <a:r>
              <a:rPr lang="en-US" dirty="0"/>
              <a:t>: Given data </a:t>
            </a:r>
            <a:r>
              <a:rPr lang="en-US" sz="2200" dirty="0"/>
              <a:t>(observational or interventional)</a:t>
            </a:r>
            <a:r>
              <a:rPr lang="en-US" dirty="0"/>
              <a:t>, find causal structures that could plausibly have produced those data</a:t>
            </a:r>
          </a:p>
          <a:p>
            <a:pPr lvl="1"/>
            <a:r>
              <a:rPr lang="en-US" dirty="0"/>
              <a:t>Success of this idea depends </a:t>
            </a:r>
            <a:r>
              <a:rPr lang="en-US" i="1" dirty="0"/>
              <a:t>critically</a:t>
            </a:r>
            <a:r>
              <a:rPr lang="en-US" dirty="0"/>
              <a:t> on the assumptions that we can make</a:t>
            </a:r>
          </a:p>
          <a:p>
            <a:endParaRPr lang="en-US" dirty="0"/>
          </a:p>
          <a:p>
            <a:r>
              <a:rPr lang="en-US" dirty="0"/>
              <a:t>Multiple algorithms implementing this idea</a:t>
            </a:r>
          </a:p>
          <a:p>
            <a:pPr lvl="1"/>
            <a:r>
              <a:rPr lang="en-US" dirty="0"/>
              <a:t>Almost all with long-run guarantees, but variable short-run performance</a:t>
            </a:r>
          </a:p>
          <a:p>
            <a:pPr lvl="1"/>
            <a:r>
              <a:rPr lang="en-US" dirty="0"/>
              <a:t>Standard data analysis methods are often special cases of these algorithms</a:t>
            </a:r>
          </a:p>
        </p:txBody>
      </p:sp>
    </p:spTree>
    <p:extLst>
      <p:ext uri="{BB962C8B-B14F-4D97-AF65-F5344CB8AC3E}">
        <p14:creationId xmlns:p14="http://schemas.microsoft.com/office/powerpoint/2010/main" val="260589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discovery: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/>
              <a:t>Idea #1</a:t>
            </a:r>
            <a:r>
              <a:rPr lang="en-US" dirty="0"/>
              <a:t>: Markov + Faithfulness ⇒ Determinate pattern of independence &amp; association for graph </a:t>
            </a:r>
            <a:r>
              <a:rPr lang="en-US" b="1" dirty="0"/>
              <a:t>G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Given dataset </a:t>
            </a:r>
            <a:r>
              <a:rPr lang="en-US" b="1" dirty="0"/>
              <a:t>D</a:t>
            </a:r>
            <a:r>
              <a:rPr lang="en-US" dirty="0"/>
              <a:t>, find all </a:t>
            </a:r>
            <a:r>
              <a:rPr lang="en-US" b="1" dirty="0"/>
              <a:t>G</a:t>
            </a:r>
            <a:r>
              <a:rPr lang="en-US" dirty="0"/>
              <a:t> that predict the pattern in </a:t>
            </a:r>
            <a:r>
              <a:rPr lang="en-US" b="1" dirty="0"/>
              <a:t>D</a:t>
            </a:r>
            <a:r>
              <a:rPr lang="en-US" dirty="0"/>
              <a:t> </a:t>
            </a:r>
          </a:p>
          <a:p>
            <a:pPr lvl="1"/>
            <a:r>
              <a:rPr lang="en-US" i="1" dirty="0"/>
              <a:t>Challenge</a:t>
            </a:r>
            <a:r>
              <a:rPr lang="en-US" dirty="0"/>
              <a:t>: DAG </a:t>
            </a:r>
            <a:r>
              <a:rPr lang="en-US" dirty="0">
                <a:latin typeface="Garamond" panose="02020404030301010803" pitchFamily="18" charset="0"/>
              </a:rPr>
              <a:t>↔ </a:t>
            </a:r>
            <a:r>
              <a:rPr lang="en-US" dirty="0"/>
              <a:t>Independence map is many </a:t>
            </a:r>
            <a:r>
              <a:rPr lang="en-US" dirty="0">
                <a:latin typeface="Garamond" panose="02020404030301010803" pitchFamily="18" charset="0"/>
              </a:rPr>
              <a:t>↔</a:t>
            </a:r>
            <a:r>
              <a:rPr lang="en-US" dirty="0"/>
              <a:t> one</a:t>
            </a:r>
          </a:p>
          <a:p>
            <a:pPr lvl="1"/>
            <a:r>
              <a:rPr lang="en-US" dirty="0"/>
              <a:t>⇒ Can only learn the </a:t>
            </a:r>
            <a:r>
              <a:rPr lang="en-US" i="1" dirty="0"/>
              <a:t>Markov Equivalence Class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MEC is sometimes a singleton, but often not</a:t>
            </a:r>
          </a:p>
          <a:p>
            <a:pPr lvl="1"/>
            <a:r>
              <a:rPr lang="en-US" dirty="0"/>
              <a:t>Explanation of “Correlation ≠ Causation”</a:t>
            </a:r>
          </a:p>
        </p:txBody>
      </p:sp>
    </p:spTree>
    <p:extLst>
      <p:ext uri="{BB962C8B-B14F-4D97-AF65-F5344CB8AC3E}">
        <p14:creationId xmlns:p14="http://schemas.microsoft.com/office/powerpoint/2010/main" val="364112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discovery: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Multiple types of methods for this idea: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Constraint-based</a:t>
            </a:r>
            <a:r>
              <a:rPr lang="en-US" dirty="0"/>
              <a:t>: Calculate independences in data and do “backwards inference”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Bayesian</a:t>
            </a:r>
            <a:r>
              <a:rPr lang="en-US" dirty="0"/>
              <a:t>: Calculate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MEC</a:t>
            </a:r>
            <a:r>
              <a:rPr lang="en-US" dirty="0"/>
              <a:t> | </a:t>
            </a:r>
            <a:r>
              <a:rPr lang="en-US" b="1" dirty="0"/>
              <a:t>D</a:t>
            </a:r>
            <a:r>
              <a:rPr lang="en-US" dirty="0"/>
              <a:t>) for each MEC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Hybrid</a:t>
            </a:r>
            <a:r>
              <a:rPr lang="en-US" dirty="0"/>
              <a:t>: Use constraint-based to get “close,” then Bayesian search around neighborhood</a:t>
            </a:r>
          </a:p>
        </p:txBody>
      </p:sp>
    </p:spTree>
    <p:extLst>
      <p:ext uri="{BB962C8B-B14F-4D97-AF65-F5344CB8AC3E}">
        <p14:creationId xmlns:p14="http://schemas.microsoft.com/office/powerpoint/2010/main" val="299024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discovery: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/>
              <a:t>Idea #2</a:t>
            </a:r>
            <a:r>
              <a:rPr lang="en-US" dirty="0"/>
              <a:t>: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Effect</a:t>
            </a:r>
            <a:r>
              <a:rPr lang="en-US" dirty="0"/>
              <a:t> | </a:t>
            </a:r>
            <a:r>
              <a:rPr lang="en-US" i="1" dirty="0"/>
              <a:t>Cause</a:t>
            </a:r>
            <a:r>
              <a:rPr lang="en-US" dirty="0"/>
              <a:t>) should not depend on the value of </a:t>
            </a:r>
            <a:r>
              <a:rPr lang="en-US" i="1" dirty="0"/>
              <a:t>Cause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Value of </a:t>
            </a:r>
            <a:r>
              <a:rPr lang="en-US" i="1" dirty="0"/>
              <a:t>Effect</a:t>
            </a:r>
            <a:r>
              <a:rPr lang="en-US" dirty="0"/>
              <a:t> should change because value of </a:t>
            </a:r>
            <a:r>
              <a:rPr lang="en-US" i="1" dirty="0"/>
              <a:t>Cause</a:t>
            </a:r>
            <a:r>
              <a:rPr lang="en-US" dirty="0"/>
              <a:t> changes, not because their relationship changes</a:t>
            </a:r>
          </a:p>
          <a:p>
            <a:pPr lvl="1"/>
            <a:r>
              <a:rPr lang="en-US" dirty="0"/>
              <a:t>For linear Gaussian systems, additional assumption provides no additional power</a:t>
            </a:r>
          </a:p>
          <a:p>
            <a:pPr lvl="1"/>
            <a:r>
              <a:rPr lang="en-US" dirty="0"/>
              <a:t>For non-Gaussian or non-linear, can often learn more than just MEC</a:t>
            </a:r>
          </a:p>
        </p:txBody>
      </p:sp>
    </p:spTree>
    <p:extLst>
      <p:ext uri="{BB962C8B-B14F-4D97-AF65-F5344CB8AC3E}">
        <p14:creationId xmlns:p14="http://schemas.microsoft.com/office/powerpoint/2010/main" val="189465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discovery: Algorithms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111" y="2835055"/>
            <a:ext cx="6241847" cy="31775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04892" y="3255332"/>
            <a:ext cx="500895" cy="646331"/>
          </a:xfrm>
          <a:prstGeom prst="rect">
            <a:avLst/>
          </a:prstGeom>
          <a:noFill/>
          <a:ln w="57150" cap="rnd" cmpd="sng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i="1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91267" y="3255331"/>
            <a:ext cx="410690" cy="646331"/>
          </a:xfrm>
          <a:prstGeom prst="rect">
            <a:avLst/>
          </a:prstGeom>
          <a:noFill/>
          <a:ln w="57150" cap="rnd" cmpd="sng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i="1" dirty="0"/>
              <a:t>Y</a:t>
            </a:r>
          </a:p>
        </p:txBody>
      </p:sp>
      <p:cxnSp>
        <p:nvCxnSpPr>
          <p:cNvPr id="8" name="Straight Arrow Connector 7"/>
          <p:cNvCxnSpPr>
            <a:stCxn id="6" idx="3"/>
            <a:endCxn id="7" idx="1"/>
          </p:cNvCxnSpPr>
          <p:nvPr/>
        </p:nvCxnSpPr>
        <p:spPr>
          <a:xfrm flipV="1">
            <a:off x="2405787" y="3578497"/>
            <a:ext cx="585481" cy="1"/>
          </a:xfrm>
          <a:prstGeom prst="straightConnector1">
            <a:avLst/>
          </a:prstGeom>
          <a:ln w="571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04892" y="4870620"/>
            <a:ext cx="500895" cy="646331"/>
          </a:xfrm>
          <a:prstGeom prst="rect">
            <a:avLst/>
          </a:prstGeom>
          <a:noFill/>
          <a:ln w="57150" cap="rnd" cmpd="sng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i="1" dirty="0"/>
              <a:t>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91267" y="4870619"/>
            <a:ext cx="410690" cy="646331"/>
          </a:xfrm>
          <a:prstGeom prst="rect">
            <a:avLst/>
          </a:prstGeom>
          <a:noFill/>
          <a:ln w="57150" cap="rnd" cmpd="sng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i="1" dirty="0"/>
              <a:t>Y</a:t>
            </a:r>
          </a:p>
        </p:txBody>
      </p:sp>
      <p:cxnSp>
        <p:nvCxnSpPr>
          <p:cNvPr id="13" name="Straight Arrow Connector 12"/>
          <p:cNvCxnSpPr>
            <a:stCxn id="12" idx="1"/>
            <a:endCxn id="11" idx="3"/>
          </p:cNvCxnSpPr>
          <p:nvPr/>
        </p:nvCxnSpPr>
        <p:spPr>
          <a:xfrm flipH="1">
            <a:off x="2405787" y="5193785"/>
            <a:ext cx="585481" cy="1"/>
          </a:xfrm>
          <a:prstGeom prst="straightConnector1">
            <a:avLst/>
          </a:prstGeom>
          <a:ln w="571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69851" y="2204837"/>
            <a:ext cx="26231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6"/>
                </a:solidFill>
              </a:rPr>
              <a:t>Linear Gaussian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86716" y="2204837"/>
            <a:ext cx="33570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6"/>
                </a:solidFill>
              </a:rPr>
              <a:t>Linear non-Gaussian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53630" y="2758836"/>
            <a:ext cx="3413738" cy="34874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4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2" grpId="0" animBg="1"/>
      <p:bldP spid="17" grpId="0"/>
      <p:bldP spid="18" grpId="0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EA430-E979-4441-A534-C4CDCB943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DF5E5-2CE4-BF42-B2B6-AFF8CE380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i="1" dirty="0"/>
              <a:t>Challenges with known solutions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Observation of all relevant factors</a:t>
            </a:r>
          </a:p>
          <a:p>
            <a:pPr lvl="1"/>
            <a:r>
              <a:rPr lang="en-US" dirty="0"/>
              <a:t>Linear systems with known noise</a:t>
            </a:r>
          </a:p>
          <a:p>
            <a:pPr lvl="1"/>
            <a:r>
              <a:rPr lang="en-US" dirty="0"/>
              <a:t>Unobserved common causes </a:t>
            </a:r>
          </a:p>
          <a:p>
            <a:pPr lvl="1"/>
            <a:r>
              <a:rPr lang="en-US" dirty="0"/>
              <a:t>Selection bias in the data</a:t>
            </a:r>
          </a:p>
          <a:p>
            <a:pPr lvl="1"/>
            <a:r>
              <a:rPr lang="en-US" dirty="0"/>
              <a:t>Measurements only of proxies</a:t>
            </a:r>
          </a:p>
          <a:p>
            <a:pPr lvl="1"/>
            <a:r>
              <a:rPr lang="en-US" dirty="0"/>
              <a:t>Time series causal structures</a:t>
            </a:r>
          </a:p>
          <a:p>
            <a:pPr lvl="1"/>
            <a:r>
              <a:rPr lang="en-US" dirty="0"/>
              <a:t>Equilibrated systems with feedback</a:t>
            </a:r>
          </a:p>
          <a:p>
            <a:pPr lvl="1"/>
            <a:r>
              <a:rPr lang="en-US" dirty="0"/>
              <a:t>Unobserved mechanisms</a:t>
            </a:r>
          </a:p>
          <a:p>
            <a:pPr marL="3240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Multiple (overlapping) variables</a:t>
            </a:r>
          </a:p>
          <a:p>
            <a:pPr lvl="1"/>
            <a:r>
              <a:rPr lang="en-US" dirty="0"/>
              <a:t>Mixed variable-types</a:t>
            </a:r>
          </a:p>
          <a:p>
            <a:pPr lvl="1"/>
            <a:r>
              <a:rPr lang="en-US" dirty="0"/>
              <a:t>Non-stationary causal structure </a:t>
            </a:r>
          </a:p>
          <a:p>
            <a:pPr lvl="1"/>
            <a:r>
              <a:rPr lang="en-US" dirty="0"/>
              <a:t>Similar-but-varying causal </a:t>
            </a:r>
            <a:br>
              <a:rPr lang="en-US" dirty="0"/>
            </a:br>
            <a:r>
              <a:rPr lang="en-US" dirty="0"/>
              <a:t>structures across individuals</a:t>
            </a:r>
          </a:p>
          <a:p>
            <a:pPr lvl="1"/>
            <a:r>
              <a:rPr lang="en-US" dirty="0" err="1"/>
              <a:t>Undersampled</a:t>
            </a:r>
            <a:r>
              <a:rPr lang="en-US" dirty="0"/>
              <a:t> time series with missing, causally relevant variables</a:t>
            </a:r>
          </a:p>
          <a:p>
            <a:pPr lvl="1"/>
            <a:r>
              <a:rPr lang="en-US" dirty="0"/>
              <a:t>Massive </a:t>
            </a:r>
            <a:r>
              <a:rPr lang="en-US" sz="1800" dirty="0"/>
              <a:t>(&gt; 1M)</a:t>
            </a:r>
            <a:r>
              <a:rPr lang="en-US" dirty="0"/>
              <a:t> number of variables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715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Many standard statistical methods are (mathematically) “special case” versions of causal discovery algorithms</a:t>
            </a:r>
          </a:p>
          <a:p>
            <a:pPr lvl="1"/>
            <a:r>
              <a:rPr lang="en-US" dirty="0"/>
              <a:t>Regression</a:t>
            </a:r>
          </a:p>
          <a:p>
            <a:pPr lvl="1"/>
            <a:r>
              <a:rPr lang="en-US" dirty="0"/>
              <a:t>Mediation analysis</a:t>
            </a:r>
          </a:p>
          <a:p>
            <a:pPr lvl="1"/>
            <a:r>
              <a:rPr lang="en-US" dirty="0"/>
              <a:t>ICA</a:t>
            </a: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b="1" dirty="0"/>
              <a:t>Must ask “What do we know?” and “What do we need/want?”</a:t>
            </a:r>
          </a:p>
        </p:txBody>
      </p:sp>
    </p:spTree>
    <p:extLst>
      <p:ext uri="{BB962C8B-B14F-4D97-AF65-F5344CB8AC3E}">
        <p14:creationId xmlns:p14="http://schemas.microsoft.com/office/powerpoint/2010/main" val="318204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20FA5-063E-9943-AEB0-08E9C76B1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discovery 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DE55C-7332-B349-B34B-DA26A3002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Which factors influence growth of Spartina grass </a:t>
            </a:r>
            <a:r>
              <a:rPr lang="en-US" sz="2400" i="1" dirty="0"/>
              <a:t>(in Cape Fear)</a:t>
            </a:r>
            <a:r>
              <a:rPr lang="en-US" i="1" dirty="0"/>
              <a:t>?</a:t>
            </a:r>
          </a:p>
          <a:p>
            <a:r>
              <a:rPr lang="en-US" dirty="0"/>
              <a:t>Causal discovery on purely observational data: </a:t>
            </a:r>
            <a:r>
              <a:rPr lang="en-US" b="1" dirty="0"/>
              <a:t>only pH</a:t>
            </a:r>
            <a:endParaRPr lang="en-US" dirty="0"/>
          </a:p>
          <a:p>
            <a:pPr lvl="1"/>
            <a:r>
              <a:rPr lang="en-US" dirty="0"/>
              <a:t>Other factors matter, but always mediated by pH</a:t>
            </a:r>
          </a:p>
          <a:p>
            <a:r>
              <a:rPr lang="en-US" dirty="0"/>
              <a:t>Greenhouse study that randomized key factors: </a:t>
            </a:r>
            <a:br>
              <a:rPr lang="en-US" dirty="0"/>
            </a:br>
            <a:r>
              <a:rPr lang="en-US" b="1" dirty="0"/>
              <a:t>Confirmation!</a:t>
            </a:r>
            <a:endParaRPr lang="en-US" dirty="0"/>
          </a:p>
        </p:txBody>
      </p:sp>
      <p:pic>
        <p:nvPicPr>
          <p:cNvPr id="5" name="Picture 4" descr="spaalt2m">
            <a:extLst>
              <a:ext uri="{FF2B5EF4-FFF2-40B4-BE49-F238E27FC236}">
                <a16:creationId xmlns:a16="http://schemas.microsoft.com/office/drawing/2014/main" id="{0451BC46-D863-D04A-A1CC-F4108C9A1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60219" y="3343208"/>
            <a:ext cx="2609723" cy="3399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67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4F508-42D6-7240-A69C-527BEDF9C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i="1" dirty="0"/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056F3-1B2F-6949-9F31-1856BE5ED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endParaRPr lang="en-US" sz="1400" b="1" i="1" dirty="0"/>
          </a:p>
          <a:p>
            <a:pPr marL="0" indent="0" algn="ctr">
              <a:spcBef>
                <a:spcPts val="0"/>
              </a:spcBef>
              <a:buNone/>
            </a:pPr>
            <a:endParaRPr lang="en-US" sz="3600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US" sz="3600" dirty="0" err="1"/>
              <a:t>www.daviddanks.org</a:t>
            </a:r>
            <a:endParaRPr lang="en-US" sz="3600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US" sz="3600" dirty="0" err="1"/>
              <a:t>ddanks@ucsd.edu</a:t>
            </a:r>
            <a:r>
              <a:rPr lang="en-US" sz="3600" dirty="0"/>
              <a:t> // </a:t>
            </a:r>
            <a:r>
              <a:rPr lang="en-US" sz="3600" dirty="0" err="1"/>
              <a:t>david@danks.org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1488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EA430-E979-4441-A534-C4CDCB943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 vs.  Causation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DF5E5-2CE4-BF42-B2B6-AFF8CE380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79272"/>
            <a:ext cx="11029615" cy="3879528"/>
          </a:xfrm>
        </p:spPr>
        <p:txBody>
          <a:bodyPr/>
          <a:lstStyle/>
          <a:p>
            <a:r>
              <a:rPr lang="en-US" i="1" dirty="0"/>
              <a:t>Basic problem</a:t>
            </a:r>
            <a:r>
              <a:rPr lang="en-US" dirty="0"/>
              <a:t>: Correlation ≠ Causation…</a:t>
            </a:r>
            <a:endParaRPr lang="en-US" i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2851A82-C098-8346-A405-2BF4340BC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297" y="4748463"/>
            <a:ext cx="4984574" cy="200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010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 vs.  Causation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They often go together…</a:t>
            </a:r>
          </a:p>
          <a:p>
            <a:pPr lvl="1"/>
            <a:r>
              <a:rPr lang="en-US" dirty="0"/>
              <a:t>Switch &amp; lights	         ▪︎ Alcohol &amp; cognitive ability</a:t>
            </a:r>
          </a:p>
          <a:p>
            <a:r>
              <a:rPr lang="en-US" dirty="0"/>
              <a:t>…but they are not the same…</a:t>
            </a:r>
          </a:p>
          <a:p>
            <a:pPr lvl="1"/>
            <a:r>
              <a:rPr lang="en-US" dirty="0">
                <a:latin typeface="Tw Cen MT"/>
                <a:ea typeface="Osaka" charset="0"/>
                <a:cs typeface="Tw Cen MT"/>
              </a:rPr>
              <a:t>Barometer &amp; rainfall	       ▪︎ Hair color &amp; job title</a:t>
            </a:r>
          </a:p>
          <a:p>
            <a:pPr lvl="1"/>
            <a:r>
              <a:rPr lang="en-US" dirty="0">
                <a:latin typeface="Tw Cen MT"/>
                <a:ea typeface="Osaka" charset="0"/>
                <a:cs typeface="Tw Cen MT"/>
              </a:rPr>
              <a:t>Sweater wearing &amp; icy roads</a:t>
            </a:r>
          </a:p>
          <a:p>
            <a:r>
              <a:rPr lang="en-US" dirty="0">
                <a:latin typeface="Tw Cen MT"/>
                <a:ea typeface="Osaka" charset="0"/>
                <a:cs typeface="Tw Cen MT"/>
              </a:rPr>
              <a:t>…and it matters which we have</a:t>
            </a:r>
          </a:p>
          <a:p>
            <a:pPr lvl="1"/>
            <a:r>
              <a:rPr lang="en-US" dirty="0">
                <a:latin typeface="Tw Cen MT"/>
                <a:cs typeface="Tw Cen MT"/>
              </a:rPr>
              <a:t>Heart strength &amp; size	                   </a:t>
            </a:r>
            <a:r>
              <a:rPr lang="en-US" dirty="0">
                <a:latin typeface="Tw Cen MT"/>
                <a:ea typeface="Osaka" charset="0"/>
                <a:cs typeface="Tw Cen MT"/>
              </a:rPr>
              <a:t>▪︎ Superstitions</a:t>
            </a:r>
            <a:endParaRPr lang="en-US" dirty="0">
              <a:latin typeface="Tw Cen MT"/>
              <a:cs typeface="Tw Cen MT"/>
            </a:endParaRPr>
          </a:p>
          <a:p>
            <a:pPr lvl="1"/>
            <a:r>
              <a:rPr lang="en-US" dirty="0">
                <a:latin typeface="Tw Cen MT"/>
                <a:cs typeface="Tw Cen MT"/>
              </a:rPr>
              <a:t>Hormone replacement therapy &amp; heart dise</a:t>
            </a:r>
            <a:r>
              <a:rPr lang="en-US" dirty="0"/>
              <a:t>ase</a:t>
            </a:r>
          </a:p>
        </p:txBody>
      </p:sp>
    </p:spTree>
    <p:extLst>
      <p:ext uri="{BB962C8B-B14F-4D97-AF65-F5344CB8AC3E}">
        <p14:creationId xmlns:p14="http://schemas.microsoft.com/office/powerpoint/2010/main" val="3301143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 vs.  Causation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They often go together…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Switch &amp; lights	         ▪︎ Alcohol &amp; cognitive ability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…but they are not the same…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w Cen MT"/>
                <a:ea typeface="Osaka" charset="0"/>
                <a:cs typeface="Tw Cen MT"/>
              </a:rPr>
              <a:t>Barometer &amp; rainfall	       ▪︎ Hair color &amp; job title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w Cen MT"/>
                <a:ea typeface="Osaka" charset="0"/>
                <a:cs typeface="Tw Cen MT"/>
              </a:rPr>
              <a:t>Sweater wearing &amp; icy roads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w Cen MT"/>
                <a:ea typeface="Osaka" charset="0"/>
                <a:cs typeface="Tw Cen MT"/>
              </a:rPr>
              <a:t>…and it matters which we have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w Cen MT"/>
                <a:cs typeface="Tw Cen MT"/>
              </a:rPr>
              <a:t>Heart strength &amp; size	                   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w Cen MT"/>
                <a:ea typeface="Osaka" charset="0"/>
                <a:cs typeface="Tw Cen MT"/>
              </a:rPr>
              <a:t>▪︎ Superstitions</a:t>
            </a:r>
            <a:endParaRPr lang="en-US" dirty="0">
              <a:solidFill>
                <a:schemeClr val="tx1">
                  <a:lumMod val="75000"/>
                </a:schemeClr>
              </a:solidFill>
              <a:latin typeface="Tw Cen MT"/>
              <a:cs typeface="Tw Cen MT"/>
            </a:endParaRPr>
          </a:p>
          <a:p>
            <a:pPr lvl="1"/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w Cen MT"/>
                <a:cs typeface="Tw Cen MT"/>
              </a:rPr>
              <a:t>Hormone replacement therapy &amp; heart dise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ase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99394" y="2344512"/>
            <a:ext cx="5482591" cy="255454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4000" b="1" i="1" dirty="0"/>
              <a:t>Caution</a:t>
            </a:r>
            <a:r>
              <a:rPr lang="en-US" sz="4000" dirty="0"/>
              <a:t>:</a:t>
            </a:r>
          </a:p>
          <a:p>
            <a:r>
              <a:rPr lang="en-US" sz="4000" dirty="0"/>
              <a:t>Psychologically, it is </a:t>
            </a:r>
            <a:br>
              <a:rPr lang="en-US" sz="4000" dirty="0"/>
            </a:br>
            <a:r>
              <a:rPr lang="en-US" sz="4000" i="1" dirty="0"/>
              <a:t>very</a:t>
            </a:r>
            <a:r>
              <a:rPr lang="en-US" sz="4000" dirty="0"/>
              <a:t> easy to confuse </a:t>
            </a:r>
            <a:br>
              <a:rPr lang="en-US" sz="4000" dirty="0"/>
            </a:br>
            <a:r>
              <a:rPr lang="en-US" sz="4000" dirty="0"/>
              <a:t>correlation for causation!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716" y="2380839"/>
            <a:ext cx="993076" cy="86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11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 vs.  Causation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could explain correlation between </a:t>
            </a:r>
            <a:r>
              <a:rPr lang="en-US" i="1" dirty="0"/>
              <a:t>X</a:t>
            </a:r>
            <a:r>
              <a:rPr lang="en-US" dirty="0"/>
              <a:t> &amp; </a:t>
            </a:r>
            <a:r>
              <a:rPr lang="en-US" i="1" dirty="0"/>
              <a:t>Y</a:t>
            </a:r>
            <a:r>
              <a:rPr lang="en-US" dirty="0"/>
              <a:t>?</a:t>
            </a:r>
          </a:p>
          <a:p>
            <a:pPr lvl="1"/>
            <a:r>
              <a:rPr lang="en-US" i="1" dirty="0"/>
              <a:t>X</a:t>
            </a:r>
            <a:r>
              <a:rPr lang="en-US" dirty="0"/>
              <a:t> causes </a:t>
            </a:r>
            <a:r>
              <a:rPr lang="en-US" i="1" dirty="0"/>
              <a:t>Y</a:t>
            </a:r>
            <a:r>
              <a:rPr lang="en-US" dirty="0"/>
              <a:t> </a:t>
            </a:r>
          </a:p>
          <a:p>
            <a:pPr lvl="1"/>
            <a:r>
              <a:rPr lang="en-US" i="1" dirty="0"/>
              <a:t>Y</a:t>
            </a:r>
            <a:r>
              <a:rPr lang="en-US" dirty="0"/>
              <a:t> causes </a:t>
            </a:r>
            <a:r>
              <a:rPr lang="en-US" i="1" dirty="0"/>
              <a:t>X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Third factor causes both </a:t>
            </a:r>
            <a:r>
              <a:rPr lang="en-US" i="1" dirty="0"/>
              <a:t>X</a:t>
            </a:r>
            <a:r>
              <a:rPr lang="en-US" dirty="0"/>
              <a:t> &amp; </a:t>
            </a:r>
            <a:r>
              <a:rPr lang="en-US" i="1" dirty="0"/>
              <a:t>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Some combination of the above</a:t>
            </a:r>
          </a:p>
          <a:p>
            <a:pPr lvl="1"/>
            <a:r>
              <a:rPr lang="en-US" dirty="0"/>
              <a:t>Random chance (sampling variation)</a:t>
            </a:r>
          </a:p>
          <a:p>
            <a:pPr lvl="1"/>
            <a:r>
              <a:rPr lang="en-US" dirty="0"/>
              <a:t>Incorrectly applied statistical tests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8658" y="2359241"/>
            <a:ext cx="3222149" cy="1292662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600" dirty="0">
                <a:solidFill>
                  <a:schemeClr val="accent6"/>
                </a:solidFill>
              </a:rPr>
              <a:t>“No causal connection” is not on list by itself!</a:t>
            </a:r>
          </a:p>
        </p:txBody>
      </p:sp>
      <p:cxnSp>
        <p:nvCxnSpPr>
          <p:cNvPr id="6" name="Curved Connector 5"/>
          <p:cNvCxnSpPr>
            <a:cxnSpLocks/>
            <a:stCxn id="4" idx="2"/>
          </p:cNvCxnSpPr>
          <p:nvPr/>
        </p:nvCxnSpPr>
        <p:spPr>
          <a:xfrm rot="5400000">
            <a:off x="7675913" y="1708051"/>
            <a:ext cx="379969" cy="4267673"/>
          </a:xfrm>
          <a:prstGeom prst="curvedConnector2">
            <a:avLst/>
          </a:prstGeom>
          <a:ln w="38100" cmpd="sng">
            <a:solidFill>
              <a:schemeClr val="accent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94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 vs.  Causation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Suppose independence between </a:t>
            </a:r>
            <a:r>
              <a:rPr lang="en-US" i="1" dirty="0"/>
              <a:t>X</a:t>
            </a:r>
            <a:r>
              <a:rPr lang="en-US" dirty="0"/>
              <a:t> &amp; </a:t>
            </a:r>
            <a:r>
              <a:rPr lang="en-US" i="1" dirty="0"/>
              <a:t>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No causal connection</a:t>
            </a:r>
            <a:r>
              <a:rPr lang="en-US" sz="2200" dirty="0"/>
              <a:t> (of any type) </a:t>
            </a:r>
            <a:r>
              <a:rPr lang="en-US" dirty="0"/>
              <a:t>between </a:t>
            </a:r>
            <a:r>
              <a:rPr lang="en-US" i="1" dirty="0"/>
              <a:t>X</a:t>
            </a:r>
            <a:r>
              <a:rPr lang="en-US" dirty="0"/>
              <a:t> &amp; </a:t>
            </a:r>
            <a:r>
              <a:rPr lang="en-US" i="1" dirty="0"/>
              <a:t>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Random chance (sampling variation)</a:t>
            </a:r>
          </a:p>
          <a:p>
            <a:pPr lvl="1"/>
            <a:r>
              <a:rPr lang="en-US" dirty="0"/>
              <a:t>Incorrectly applied statistical tests</a:t>
            </a:r>
          </a:p>
          <a:p>
            <a:pPr lvl="1"/>
            <a:r>
              <a:rPr lang="en-US" sz="2200" dirty="0"/>
              <a:t>(and not much else…) </a:t>
            </a:r>
          </a:p>
          <a:p>
            <a:endParaRPr lang="en-US" dirty="0"/>
          </a:p>
          <a:p>
            <a:r>
              <a:rPr lang="en-US" i="1" dirty="0"/>
              <a:t>Moral</a:t>
            </a:r>
            <a:r>
              <a:rPr lang="en-US" dirty="0"/>
              <a:t>: Correlation is a noisy guide to causation</a:t>
            </a:r>
          </a:p>
        </p:txBody>
      </p:sp>
    </p:spTree>
    <p:extLst>
      <p:ext uri="{BB962C8B-B14F-4D97-AF65-F5344CB8AC3E}">
        <p14:creationId xmlns:p14="http://schemas.microsoft.com/office/powerpoint/2010/main" val="109873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EA430-E979-4441-A534-C4CDCB943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 vs.  Causation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DF5E5-2CE4-BF42-B2B6-AFF8CE380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79272"/>
            <a:ext cx="11029615" cy="3879528"/>
          </a:xfrm>
        </p:spPr>
        <p:txBody>
          <a:bodyPr/>
          <a:lstStyle/>
          <a:p>
            <a:r>
              <a:rPr lang="en-US" i="1" dirty="0"/>
              <a:t>Basic problem</a:t>
            </a:r>
            <a:r>
              <a:rPr lang="en-US" dirty="0"/>
              <a:t>: Correlation ≠ Causation…</a:t>
            </a:r>
            <a:br>
              <a:rPr lang="en-US" dirty="0"/>
            </a:br>
            <a:r>
              <a:rPr lang="en-US" dirty="0"/>
              <a:t>…but Correlation is correlated with Causation!</a:t>
            </a:r>
          </a:p>
          <a:p>
            <a:r>
              <a:rPr lang="en-US" i="1" dirty="0"/>
              <a:t>Basic strategy</a:t>
            </a:r>
            <a:r>
              <a:rPr lang="en-US" dirty="0"/>
              <a:t>:</a:t>
            </a:r>
            <a:endParaRPr lang="en-US" i="1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BAE3041-4021-4944-A5BA-B17B170E6F7D}"/>
              </a:ext>
            </a:extLst>
          </p:cNvPr>
          <p:cNvSpPr/>
          <p:nvPr/>
        </p:nvSpPr>
        <p:spPr>
          <a:xfrm>
            <a:off x="1550387" y="3669533"/>
            <a:ext cx="2777924" cy="14218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cap="small" dirty="0"/>
              <a:t>Causal Structure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3553D6B-D828-034C-863D-DC0E7F689E22}"/>
              </a:ext>
            </a:extLst>
          </p:cNvPr>
          <p:cNvSpPr/>
          <p:nvPr/>
        </p:nvSpPr>
        <p:spPr>
          <a:xfrm>
            <a:off x="6969268" y="3669533"/>
            <a:ext cx="2777924" cy="14218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cap="small" dirty="0"/>
              <a:t>Empirical Data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679FA2E0-8996-DE45-8A88-EE72E5C0372E}"/>
              </a:ext>
            </a:extLst>
          </p:cNvPr>
          <p:cNvSpPr/>
          <p:nvPr/>
        </p:nvSpPr>
        <p:spPr>
          <a:xfrm>
            <a:off x="4328311" y="3737084"/>
            <a:ext cx="2615878" cy="589069"/>
          </a:xfrm>
          <a:prstGeom prst="rightArrow">
            <a:avLst>
              <a:gd name="adj1" fmla="val 60946"/>
              <a:gd name="adj2" fmla="val 50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Reasoning &amp; inference</a:t>
            </a:r>
          </a:p>
        </p:txBody>
      </p:sp>
      <p:sp>
        <p:nvSpPr>
          <p:cNvPr id="18" name="Left Arrow 17">
            <a:extLst>
              <a:ext uri="{FF2B5EF4-FFF2-40B4-BE49-F238E27FC236}">
                <a16:creationId xmlns:a16="http://schemas.microsoft.com/office/drawing/2014/main" id="{31695887-4AAC-5748-8E73-9FA47F5A37A6}"/>
              </a:ext>
            </a:extLst>
          </p:cNvPr>
          <p:cNvSpPr/>
          <p:nvPr/>
        </p:nvSpPr>
        <p:spPr>
          <a:xfrm>
            <a:off x="4328311" y="4412506"/>
            <a:ext cx="2640957" cy="569349"/>
          </a:xfrm>
          <a:prstGeom prst="leftArrow">
            <a:avLst>
              <a:gd name="adj1" fmla="val 56492"/>
              <a:gd name="adj2" fmla="val 50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Learning &amp; discovery</a:t>
            </a:r>
          </a:p>
        </p:txBody>
      </p:sp>
    </p:spTree>
    <p:extLst>
      <p:ext uri="{BB962C8B-B14F-4D97-AF65-F5344CB8AC3E}">
        <p14:creationId xmlns:p14="http://schemas.microsoft.com/office/powerpoint/2010/main" val="144575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13" grpId="0" animBg="1"/>
      <p:bldP spid="14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0F3C9-91E3-414E-9911-198B1FBCA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 vs.  Causation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B45179E-F438-7248-90D8-9364C92ADC28}"/>
              </a:ext>
            </a:extLst>
          </p:cNvPr>
          <p:cNvGraphicFramePr>
            <a:graphicFrameLocks noGrp="1"/>
          </p:cNvGraphicFramePr>
          <p:nvPr/>
        </p:nvGraphicFramePr>
        <p:xfrm>
          <a:off x="1981199" y="2434390"/>
          <a:ext cx="8229600" cy="3565903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15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Correlation</a:t>
                      </a:r>
                      <a:endParaRPr lang="en-US" sz="3600" b="1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Causation</a:t>
                      </a:r>
                    </a:p>
                  </a:txBody>
                  <a:tcPr marT="45712" marB="4571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55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45712" marB="4571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885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45712" marB="4571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885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45712" marB="4571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885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45712" marB="4571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009171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{407F724D-C466-B446-A579-B40E6065E68C}tf10001123</Template>
  <TotalTime>23242</TotalTime>
  <Words>1313</Words>
  <Application>Microsoft Macintosh PowerPoint</Application>
  <PresentationFormat>Widescreen</PresentationFormat>
  <Paragraphs>221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Calibri</vt:lpstr>
      <vt:lpstr>Garamond</vt:lpstr>
      <vt:lpstr>Gill Sans MT</vt:lpstr>
      <vt:lpstr>Tw Cen MT</vt:lpstr>
      <vt:lpstr>Wingdings 2</vt:lpstr>
      <vt:lpstr>Dividend</vt:lpstr>
      <vt:lpstr>Causation and Discovery: Concepts, Methods, &amp; Applications</vt:lpstr>
      <vt:lpstr>Correlation  vs.  Causation</vt:lpstr>
      <vt:lpstr>Correlation  vs.  Causation</vt:lpstr>
      <vt:lpstr>Correlation  vs.  Causation</vt:lpstr>
      <vt:lpstr>Correlation  vs.  Causation</vt:lpstr>
      <vt:lpstr>Correlation  vs.  Causation</vt:lpstr>
      <vt:lpstr>Correlation  vs.  Causation</vt:lpstr>
      <vt:lpstr>Correlation  vs.  Causation</vt:lpstr>
      <vt:lpstr>Correlation  vs.  Causation</vt:lpstr>
      <vt:lpstr>Correlation  vs.  Causation</vt:lpstr>
      <vt:lpstr>Correlation  vs.  Causation</vt:lpstr>
      <vt:lpstr>What is causation?</vt:lpstr>
      <vt:lpstr>What is causation?</vt:lpstr>
      <vt:lpstr>What is causation?</vt:lpstr>
      <vt:lpstr>Causal representation</vt:lpstr>
      <vt:lpstr>Causal reasoning &amp; inference</vt:lpstr>
      <vt:lpstr>Causal discovery</vt:lpstr>
      <vt:lpstr>Causal representation</vt:lpstr>
      <vt:lpstr>Information representation</vt:lpstr>
      <vt:lpstr>Causal discovery</vt:lpstr>
      <vt:lpstr>Causal discovery: Algorithms</vt:lpstr>
      <vt:lpstr>Causal discovery: Algorithms</vt:lpstr>
      <vt:lpstr>Causal discovery: Algorithms</vt:lpstr>
      <vt:lpstr>Causal discovery: Algorithms</vt:lpstr>
      <vt:lpstr>Causal discovery</vt:lpstr>
      <vt:lpstr>Causal discovery</vt:lpstr>
      <vt:lpstr>Causal discovery in action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Campus Collaboration:  Causal learning &amp; Discovery</dc:title>
  <dc:creator>David Danks</dc:creator>
  <cp:lastModifiedBy>David Danks</cp:lastModifiedBy>
  <cp:revision>799</cp:revision>
  <dcterms:created xsi:type="dcterms:W3CDTF">2018-10-07T16:05:03Z</dcterms:created>
  <dcterms:modified xsi:type="dcterms:W3CDTF">2021-09-17T15:38:59Z</dcterms:modified>
</cp:coreProperties>
</file>