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肖 尧荣" userId="945e34aba6e887a7" providerId="LiveId" clId="{F6A4F461-C4BA-439F-81EB-708CCF78961C}"/>
    <pc:docChg chg="undo custSel addSld modSld">
      <pc:chgData name="肖 尧荣" userId="945e34aba6e887a7" providerId="LiveId" clId="{F6A4F461-C4BA-439F-81EB-708CCF78961C}" dt="2022-02-11T15:46:21.307" v="406" actId="20577"/>
      <pc:docMkLst>
        <pc:docMk/>
      </pc:docMkLst>
      <pc:sldChg chg="addSp modSp new mod">
        <pc:chgData name="肖 尧荣" userId="945e34aba6e887a7" providerId="LiveId" clId="{F6A4F461-C4BA-439F-81EB-708CCF78961C}" dt="2022-02-11T15:41:41.921" v="68" actId="1076"/>
        <pc:sldMkLst>
          <pc:docMk/>
          <pc:sldMk cId="292138741" sldId="270"/>
        </pc:sldMkLst>
        <pc:spChg chg="mod">
          <ac:chgData name="肖 尧荣" userId="945e34aba6e887a7" providerId="LiveId" clId="{F6A4F461-C4BA-439F-81EB-708CCF78961C}" dt="2022-02-11T15:41:41.451" v="67" actId="1076"/>
          <ac:spMkLst>
            <pc:docMk/>
            <pc:sldMk cId="292138741" sldId="270"/>
            <ac:spMk id="2" creationId="{EA8B2983-50FF-43E4-8D35-E825ACD1BA5E}"/>
          </ac:spMkLst>
        </pc:spChg>
        <pc:spChg chg="mod">
          <ac:chgData name="肖 尧荣" userId="945e34aba6e887a7" providerId="LiveId" clId="{F6A4F461-C4BA-439F-81EB-708CCF78961C}" dt="2022-02-11T15:41:41.921" v="68" actId="1076"/>
          <ac:spMkLst>
            <pc:docMk/>
            <pc:sldMk cId="292138741" sldId="270"/>
            <ac:spMk id="3" creationId="{C190E8EB-2FA1-4B80-96A2-9170C9DB656F}"/>
          </ac:spMkLst>
        </pc:spChg>
        <pc:picChg chg="add mod">
          <ac:chgData name="肖 尧荣" userId="945e34aba6e887a7" providerId="LiveId" clId="{F6A4F461-C4BA-439F-81EB-708CCF78961C}" dt="2022-02-11T15:41:37.901" v="66" actId="1076"/>
          <ac:picMkLst>
            <pc:docMk/>
            <pc:sldMk cId="292138741" sldId="270"/>
            <ac:picMk id="5" creationId="{0B6623E4-134D-45BE-8A4D-95D87F02D8D8}"/>
          </ac:picMkLst>
        </pc:picChg>
      </pc:sldChg>
      <pc:sldChg chg="modSp new mod">
        <pc:chgData name="肖 尧荣" userId="945e34aba6e887a7" providerId="LiveId" clId="{F6A4F461-C4BA-439F-81EB-708CCF78961C}" dt="2022-02-11T15:46:21.307" v="406" actId="20577"/>
        <pc:sldMkLst>
          <pc:docMk/>
          <pc:sldMk cId="747139295" sldId="271"/>
        </pc:sldMkLst>
        <pc:spChg chg="mod">
          <ac:chgData name="肖 尧荣" userId="945e34aba6e887a7" providerId="LiveId" clId="{F6A4F461-C4BA-439F-81EB-708CCF78961C}" dt="2022-02-11T15:42:11.025" v="79" actId="20577"/>
          <ac:spMkLst>
            <pc:docMk/>
            <pc:sldMk cId="747139295" sldId="271"/>
            <ac:spMk id="2" creationId="{B7F14DA1-B65A-4162-AF6E-61EB2B656B49}"/>
          </ac:spMkLst>
        </pc:spChg>
        <pc:spChg chg="mod">
          <ac:chgData name="肖 尧荣" userId="945e34aba6e887a7" providerId="LiveId" clId="{F6A4F461-C4BA-439F-81EB-708CCF78961C}" dt="2022-02-11T15:46:21.307" v="406" actId="20577"/>
          <ac:spMkLst>
            <pc:docMk/>
            <pc:sldMk cId="747139295" sldId="271"/>
            <ac:spMk id="3" creationId="{5244ED31-85FC-4D0E-9B7F-0FE982B334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2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32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269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50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5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4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8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7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28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AB096D-02DE-4331-B5BA-E5BCDCC6348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7129A-90AA-491E-84CD-A3907CEF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89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C15C-385E-44DD-B4F2-B11D29392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2457"/>
            <a:ext cx="8825658" cy="3329581"/>
          </a:xfrm>
        </p:spPr>
        <p:txBody>
          <a:bodyPr/>
          <a:lstStyle/>
          <a:p>
            <a:r>
              <a:rPr lang="en-US" sz="3200" b="1" i="0" u="none" strike="noStrike" baseline="0" dirty="0">
                <a:latin typeface="HelveticaNeueLTStd-Bd"/>
              </a:rPr>
              <a:t>Analyzing Neuroimaging Data</a:t>
            </a:r>
            <a:br>
              <a:rPr lang="en-US" sz="3200" b="1" i="0" u="none" strike="noStrike" baseline="0" dirty="0">
                <a:latin typeface="HelveticaNeueLTStd-Bd"/>
              </a:rPr>
            </a:br>
            <a:r>
              <a:rPr lang="en-US" sz="3200" b="1" i="0" u="none" strike="noStrike" baseline="0" dirty="0">
                <a:latin typeface="HelveticaNeueLTStd-Bd"/>
              </a:rPr>
              <a:t>Through Recurrent Deep Learning</a:t>
            </a:r>
            <a:br>
              <a:rPr lang="en-US" sz="3200" b="1" i="0" u="none" strike="noStrike" baseline="0" dirty="0">
                <a:latin typeface="HelveticaNeueLTStd-Bd"/>
              </a:rPr>
            </a:br>
            <a:r>
              <a:rPr lang="en-US" sz="3200" b="1" i="0" u="none" strike="noStrike" baseline="0" dirty="0">
                <a:latin typeface="HelveticaNeueLTStd-Bd"/>
              </a:rPr>
              <a:t>Models</a:t>
            </a:r>
            <a:br>
              <a:rPr lang="en-US" sz="1800" b="0" i="0" u="none" strike="noStrike" baseline="0" dirty="0">
                <a:latin typeface="HelveticaNeueLTStd-Bd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F564A-917F-4764-B16F-F970B5B2E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888071" cy="1655762"/>
          </a:xfrm>
        </p:spPr>
        <p:txBody>
          <a:bodyPr/>
          <a:lstStyle/>
          <a:p>
            <a:pPr algn="l"/>
            <a:r>
              <a:rPr lang="en-US" dirty="0"/>
              <a:t>A</a:t>
            </a:r>
            <a:r>
              <a:rPr lang="en-US" altLang="zh-CN" dirty="0"/>
              <a:t>uthors: </a:t>
            </a:r>
            <a:r>
              <a:rPr lang="en-US" sz="1800" b="0" i="0" u="none" strike="noStrike" baseline="0" dirty="0">
                <a:latin typeface="HelveticaNeueLTStd-MdIt"/>
              </a:rPr>
              <a:t>Armin W. Thomas, </a:t>
            </a:r>
            <a:r>
              <a:rPr lang="en-US" sz="1800" b="0" i="0" u="none" strike="noStrike" baseline="0" dirty="0" err="1">
                <a:latin typeface="HelveticaNeueLTStd-MdIt"/>
              </a:rPr>
              <a:t>Hauke</a:t>
            </a:r>
            <a:r>
              <a:rPr lang="en-US" sz="1800" b="0" i="0" u="none" strike="noStrike" baseline="0" dirty="0">
                <a:latin typeface="HelveticaNeueLTStd-MdIt"/>
              </a:rPr>
              <a:t> R. </a:t>
            </a:r>
            <a:r>
              <a:rPr lang="en-US" sz="1800" b="0" i="0" u="none" strike="noStrike" baseline="0" dirty="0" err="1">
                <a:latin typeface="HelveticaNeueLTStd-MdIt"/>
              </a:rPr>
              <a:t>Heekeren</a:t>
            </a:r>
            <a:r>
              <a:rPr lang="en-US" sz="1800" b="0" i="0" u="none" strike="noStrike" baseline="0" dirty="0">
                <a:latin typeface="HelveticaNeueLTStd-MdIt"/>
              </a:rPr>
              <a:t>, Klaus-Robert Müller,</a:t>
            </a:r>
            <a:r>
              <a:rPr lang="en-US" sz="1800" dirty="0">
                <a:latin typeface="HelveticaNeueLTStd-MdIt"/>
              </a:rPr>
              <a:t> </a:t>
            </a:r>
            <a:r>
              <a:rPr lang="en-US" sz="1800" b="0" i="0" u="none" strike="noStrike" baseline="0" dirty="0">
                <a:latin typeface="HelveticaNeueLTStd-MdIt"/>
              </a:rPr>
              <a:t>Wojciech </a:t>
            </a:r>
            <a:r>
              <a:rPr lang="en-US" sz="1800" b="0" i="0" u="none" strike="noStrike" baseline="0" dirty="0" err="1">
                <a:latin typeface="HelveticaNeueLTStd-MdIt"/>
              </a:rPr>
              <a:t>Samek</a:t>
            </a:r>
            <a:endParaRPr lang="en-US" sz="1800" b="0" i="0" u="none" strike="noStrike" baseline="0" dirty="0">
              <a:latin typeface="HelveticaNeueLTStd-MdIt"/>
            </a:endParaRPr>
          </a:p>
          <a:p>
            <a:pPr algn="l"/>
            <a:endParaRPr lang="en-US" sz="1800" dirty="0">
              <a:latin typeface="HelveticaNeueLTStd-MdIt"/>
            </a:endParaRPr>
          </a:p>
          <a:p>
            <a:pPr algn="l"/>
            <a:r>
              <a:rPr lang="en-US" sz="1800" dirty="0">
                <a:latin typeface="HelveticaNeueLTStd-MdIt"/>
              </a:rPr>
              <a:t>Presenter: </a:t>
            </a:r>
            <a:r>
              <a:rPr lang="en-US" sz="1800" dirty="0" err="1">
                <a:latin typeface="HelveticaNeueLTStd-MdIt"/>
              </a:rPr>
              <a:t>Yaorong</a:t>
            </a:r>
            <a:r>
              <a:rPr lang="en-US" sz="1800" dirty="0">
                <a:latin typeface="HelveticaNeueLTStd-MdIt"/>
              </a:rPr>
              <a:t> Xiao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6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D2C4-4ACC-4A44-8D83-F5FA0D7B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DeepLight</a:t>
            </a:r>
            <a:r>
              <a:rPr lang="en-US" dirty="0"/>
              <a:t> brain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56DA-8FFB-4F9E-ABDC-F07DB08A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correctly classified fMRI samples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7AA2-DF16-46BC-9A12-1A6B0E5E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on decoding cognitive states (group-level)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4AE1B-90A0-4E67-BE9A-248ABFC64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70" y="2402449"/>
            <a:ext cx="3934374" cy="31913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D38368-180E-45E9-996E-B425016A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29" y="2415087"/>
            <a:ext cx="3764850" cy="31405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2917B3-FA72-4700-AB07-A45A2CBC7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936" y="2440554"/>
            <a:ext cx="381053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2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F164-1090-4288-8983-E2F3AD3B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Subject-level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728B97-D52E-4B51-9B5F-53A63205D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99821"/>
            <a:ext cx="5362586" cy="344250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E46B8B-904C-41AB-8820-B14751277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97" y="4002416"/>
            <a:ext cx="6114299" cy="24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9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AF90-DC32-43B0-9C34-C957178F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Brain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CFDDA-280F-47E7-98C0-DD912142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models have different statistical interpretations.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Meta-analysis with </a:t>
            </a:r>
            <a:r>
              <a:rPr lang="en-US" dirty="0" err="1"/>
              <a:t>NeuroSynth</a:t>
            </a:r>
            <a:r>
              <a:rPr lang="en-US" dirty="0"/>
              <a:t> as</a:t>
            </a:r>
            <a:r>
              <a:rPr lang="zh-CN" altLang="en-US" dirty="0"/>
              <a:t> </a:t>
            </a:r>
            <a:r>
              <a:rPr lang="en-US" altLang="zh-CN" dirty="0"/>
              <a:t>benchmark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Results next slice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2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89E1-D8E5-4CC6-A88F-50D12274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49489-C607-4F2C-9875-5E95E654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9DA5E-911E-40FF-82A1-367A5668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0"/>
            <a:ext cx="10682654" cy="682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3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2983-50FF-43E4-8D35-E825ACD1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8" y="-20464"/>
            <a:ext cx="9404723" cy="1400530"/>
          </a:xfrm>
        </p:spPr>
        <p:txBody>
          <a:bodyPr/>
          <a:lstStyle/>
          <a:p>
            <a:r>
              <a:rPr lang="en-US" dirty="0"/>
              <a:t>Subject-level Brain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E8EB-2FA1-4B80-96A2-9170C9DB6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912" y="2107744"/>
            <a:ext cx="8946541" cy="4195481"/>
          </a:xfrm>
        </p:spPr>
        <p:txBody>
          <a:bodyPr/>
          <a:lstStyle/>
          <a:p>
            <a:r>
              <a:rPr lang="en-US" dirty="0"/>
              <a:t>F1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623E4-134D-45BE-8A4D-95D87F02D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866" y="707214"/>
            <a:ext cx="510588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4DA1-B65A-4162-AF6E-61EB2B65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ED31-85FC-4D0E-9B7F-0FE982B3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at association identification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Better learning ability</a:t>
            </a:r>
          </a:p>
          <a:p>
            <a:endParaRPr lang="en-US" dirty="0"/>
          </a:p>
          <a:p>
            <a:r>
              <a:rPr lang="en-US" dirty="0"/>
              <a:t>Learning through temporo-spatial variability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BUT:</a:t>
            </a:r>
          </a:p>
          <a:p>
            <a:r>
              <a:rPr lang="en-US" dirty="0"/>
              <a:t>The standard of their experiment comparison is confused and not convince.</a:t>
            </a:r>
          </a:p>
        </p:txBody>
      </p:sp>
    </p:spTree>
    <p:extLst>
      <p:ext uri="{BB962C8B-B14F-4D97-AF65-F5344CB8AC3E}">
        <p14:creationId xmlns:p14="http://schemas.microsoft.com/office/powerpoint/2010/main" val="74713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DF94-5FAF-437E-B67F-1AAB56C6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EED3-DA44-4443-B6B6-A278DDCF5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of applying DL models to neuroimaging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DeepLight</a:t>
            </a:r>
            <a:r>
              <a:rPr lang="en-US" dirty="0"/>
              <a:t> framework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N-back task</a:t>
            </a:r>
          </a:p>
        </p:txBody>
      </p:sp>
    </p:spTree>
    <p:extLst>
      <p:ext uri="{BB962C8B-B14F-4D97-AF65-F5344CB8AC3E}">
        <p14:creationId xmlns:p14="http://schemas.microsoft.com/office/powerpoint/2010/main" val="428546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4721-A4C4-49ED-85EA-6ED467A5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N-back 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F71AC-8787-4527-AB58-410638AD8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127" y="1637112"/>
            <a:ext cx="6535062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8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9EF3-1D23-4629-A192-E371A63F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B729-4D7A-41CE-921E-AAE33776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Volume-based smoothing</a:t>
            </a:r>
          </a:p>
          <a:p>
            <a:endParaRPr lang="en-US" dirty="0"/>
          </a:p>
          <a:p>
            <a:r>
              <a:rPr lang="en-US" dirty="0"/>
              <a:t>Linear detrending and standardization</a:t>
            </a:r>
          </a:p>
          <a:p>
            <a:endParaRPr lang="en-US" dirty="0"/>
          </a:p>
          <a:p>
            <a:r>
              <a:rPr lang="en-US" dirty="0"/>
              <a:t>Outer brain mask</a:t>
            </a:r>
          </a:p>
          <a:p>
            <a:endParaRPr lang="en-US" dirty="0"/>
          </a:p>
          <a:p>
            <a:r>
              <a:rPr lang="en-US" dirty="0"/>
              <a:t>100 subjects (70 for training, 30 for testing). 4 cognitive states.</a:t>
            </a:r>
          </a:p>
        </p:txBody>
      </p:sp>
    </p:spTree>
    <p:extLst>
      <p:ext uri="{BB962C8B-B14F-4D97-AF65-F5344CB8AC3E}">
        <p14:creationId xmlns:p14="http://schemas.microsoft.com/office/powerpoint/2010/main" val="18708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F74A-CC64-49D3-B5A7-D44F1832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C42D4-6B07-4A98-90DD-4174F062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Linear Model (GLM)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Searchlight Analysis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Whole-Brain Least Absolute Shrinkage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11359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2468-C2AB-4874-A6EF-9B824F99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DeepLight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21F1C-A576-4806-9C93-CA3B342B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 (CNN)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Long short term memory (LSTM)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Layer-Wise relevance propagation (LRP)</a:t>
            </a:r>
          </a:p>
        </p:txBody>
      </p:sp>
    </p:spTree>
    <p:extLst>
      <p:ext uri="{BB962C8B-B14F-4D97-AF65-F5344CB8AC3E}">
        <p14:creationId xmlns:p14="http://schemas.microsoft.com/office/powerpoint/2010/main" val="195059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A0F0-062F-4C85-AECE-49FC736C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of </a:t>
            </a:r>
            <a:r>
              <a:rPr lang="en-US" dirty="0" err="1"/>
              <a:t>DeepLight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72229-AE03-4F02-994B-51288590F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14" y="1920676"/>
            <a:ext cx="881185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7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86D7-9655-4C76-837C-26B7DA0F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Layer-Wise relevance propagation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3276A8-D8EC-44BC-B907-3294DCE2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78" y="1853247"/>
            <a:ext cx="1987463" cy="1218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3E245-DFCB-4709-8C87-BBE553507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10" y="1853247"/>
            <a:ext cx="4634361" cy="1423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AEC75-0B58-41CB-A635-4F8F57634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907" y="3928714"/>
            <a:ext cx="458216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8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FF6A-A33B-47F6-9B1C-97100A18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1986-55E9-4579-BA51-F44535F7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 epochs with ADAM optimization on </a:t>
            </a:r>
            <a:r>
              <a:rPr lang="en-US" dirty="0" err="1"/>
              <a:t>tensorflow</a:t>
            </a:r>
            <a:endParaRPr lang="en-US" dirty="0"/>
          </a:p>
          <a:p>
            <a:endParaRPr lang="en-US" dirty="0"/>
          </a:p>
          <a:p>
            <a:r>
              <a:rPr lang="en-US"/>
              <a:t>Drop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80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782</TotalTime>
  <Words>197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HelveticaNeueLTStd-Bd</vt:lpstr>
      <vt:lpstr>HelveticaNeueLTStd-MdIt</vt:lpstr>
      <vt:lpstr>Arial</vt:lpstr>
      <vt:lpstr>Century Gothic</vt:lpstr>
      <vt:lpstr>Wingdings 3</vt:lpstr>
      <vt:lpstr>Ion</vt:lpstr>
      <vt:lpstr>Analyzing Neuroimaging Data Through Recurrent Deep Learning Models </vt:lpstr>
      <vt:lpstr>Introduction</vt:lpstr>
      <vt:lpstr>N-back task</vt:lpstr>
      <vt:lpstr>Data Preprocessing</vt:lpstr>
      <vt:lpstr>Baseline Methods</vt:lpstr>
      <vt:lpstr>DeepLight Model</vt:lpstr>
      <vt:lpstr>Framework of DeepLight</vt:lpstr>
      <vt:lpstr>Layer-Wise relevance propagation </vt:lpstr>
      <vt:lpstr>Training</vt:lpstr>
      <vt:lpstr>DeepLight brain maps</vt:lpstr>
      <vt:lpstr>Experiment on decoding cognitive states (group-level)</vt:lpstr>
      <vt:lpstr>Subject-level</vt:lpstr>
      <vt:lpstr>Association Brain Maps</vt:lpstr>
      <vt:lpstr>PowerPoint Presentation</vt:lpstr>
      <vt:lpstr>Subject-level Brain Maps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Neuroimaging Data Through Recurrent Deep Learning Models</dc:title>
  <dc:creator>肖 尧荣</dc:creator>
  <cp:lastModifiedBy>肖 尧荣</cp:lastModifiedBy>
  <cp:revision>14</cp:revision>
  <dcterms:created xsi:type="dcterms:W3CDTF">2022-02-11T04:55:21Z</dcterms:created>
  <dcterms:modified xsi:type="dcterms:W3CDTF">2022-02-11T18:03:41Z</dcterms:modified>
</cp:coreProperties>
</file>