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5684d9c8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5684d9c8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5684d9c8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5684d9c8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fbc77527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fbc77527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fbc7752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fbc7752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fbc77527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fbc77527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fbc77527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fbc77527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5684d9c8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5684d9c8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ff22f3a4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ff22f3a4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5684d9c8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5684d9c8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5684d9c8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5684d9c8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5684d9c8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5684d9c8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hyperlink" Target="https://www.ncbi.nlm.nih.gov/pmc/articles/PMC2825373/#bib33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gif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scholarpedia.org/article/Covariance" TargetMode="External"/><Relationship Id="rId4" Type="http://schemas.openxmlformats.org/officeDocument/2006/relationships/hyperlink" Target="http://www.scholarpedia.org/article/Covariance" TargetMode="External"/><Relationship Id="rId5" Type="http://schemas.openxmlformats.org/officeDocument/2006/relationships/hyperlink" Target="http://www.scholarpedia.org/article/Algorithm" TargetMode="External"/><Relationship Id="rId6" Type="http://schemas.openxmlformats.org/officeDocument/2006/relationships/hyperlink" Target="http://www.scholarpedia.org/article/Algorith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hyperlink" Target="http://www.scholarpedia.org/article/Dynamic_causal_modeling#fig:Fig1A.png" TargetMode="External"/><Relationship Id="rId5" Type="http://schemas.openxmlformats.org/officeDocument/2006/relationships/hyperlink" Target="http://www.scholarpedia.org/article/Dynamic_causal_modeling#fig:Fig1A.p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DCM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Jack Scully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908900"/>
            <a:ext cx="8520600" cy="42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 lyapunov </a:t>
            </a:r>
            <a:r>
              <a:rPr lang="en"/>
              <a:t>exponent</a:t>
            </a:r>
            <a:r>
              <a:rPr lang="en"/>
              <a:t> &lt;0 (no explosions please)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Also hemodynamic priors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Connectivity priors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 b="16905" l="0" r="3966" t="19444"/>
          <a:stretch/>
        </p:blipFill>
        <p:spPr>
          <a:xfrm>
            <a:off x="3269275" y="1620600"/>
            <a:ext cx="5755824" cy="294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55250" y="2204150"/>
            <a:ext cx="356235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get causality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Simplified DCM                                                                      SEM (path analysis)</a:t>
            </a:r>
            <a:endParaRPr b="1"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09" y="2190750"/>
            <a:ext cx="2922425" cy="13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9857" y="2190757"/>
            <a:ext cx="2892750" cy="11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/>
        </p:nvSpPr>
        <p:spPr>
          <a:xfrm>
            <a:off x="266550" y="3594250"/>
            <a:ext cx="8610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“</a:t>
            </a:r>
            <a:r>
              <a:rPr lang="en" sz="1600">
                <a:solidFill>
                  <a:schemeClr val="dk1"/>
                </a:solidFill>
              </a:rPr>
              <a:t>in contrast to Granger causality (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Granger, 1969</a:t>
            </a:r>
            <a:r>
              <a:rPr lang="en" sz="1600">
                <a:solidFill>
                  <a:schemeClr val="dk1"/>
                </a:solidFill>
              </a:rPr>
              <a:t>), causality in DCM does not describe interactions among the observations themselves. Instead, DCM aims to infer interactions among hidden neuronal states that cause noisy observations through a (possibly nonlinear and spatially variable) mapping.” -- https://www.ncbi.nlm.nih.gov/pmc/articles/PMC2825373/</a:t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Considerations for Hypothesis Testing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Requires good priors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Limited by explicit form for dynamics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Still unclear exactly what scientific workflow looks like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identify effective connectivity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Causal (effective)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</a:t>
            </a:r>
            <a:r>
              <a:rPr lang="en">
                <a:solidFill>
                  <a:srgbClr val="FF0000"/>
                </a:solidFill>
              </a:rPr>
              <a:t>hysiological (structural)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Statistical (functional)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How? EM!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Variational bayes to estimate model evidence (free energy)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Dynamical forward model to estimate BOLD response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After EM, </a:t>
            </a:r>
            <a:r>
              <a:rPr lang="en">
                <a:solidFill>
                  <a:schemeClr val="dk1"/>
                </a:solidFill>
              </a:rPr>
              <a:t>sparsity</a:t>
            </a:r>
            <a:r>
              <a:rPr lang="en">
                <a:solidFill>
                  <a:schemeClr val="dk1"/>
                </a:solidFill>
              </a:rPr>
              <a:t> in parameters yields Connectivity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795" y="1725475"/>
            <a:ext cx="3749499" cy="25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Bayesian Model Selection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 Evidence: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  <a:highlight>
                  <a:srgbClr val="D0E0E3"/>
                </a:highlight>
              </a:rPr>
              <a:t>             Regression              Changepoint Analysis         PCA Dimension Selection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525" y="1136600"/>
            <a:ext cx="2556150" cy="4661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6561300" y="4835700"/>
            <a:ext cx="2582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http://alumni.media.mit.edu/~tpminka/statlearn/demo/</a:t>
            </a:r>
            <a:endParaRPr sz="8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875" y="2186725"/>
            <a:ext cx="2737575" cy="242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2951" y="2186737"/>
            <a:ext cx="2955925" cy="2236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4275" y="2288725"/>
            <a:ext cx="3276199" cy="19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669850" y="4695025"/>
            <a:ext cx="30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whatever you want...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Bayes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Estimate log marginal likelihood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 is a variational parameter, AKA a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Maximizing L(Q) by variation of Q sends Q towards posterior p(Θ|y)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9155" y="2229550"/>
            <a:ext cx="2375325" cy="10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5191800" y="4820400"/>
            <a:ext cx="3952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https://towardsdatascience.com/variational-bayes-4abdd9eb5c12</a:t>
            </a:r>
            <a:endParaRPr sz="9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6163" y="1861200"/>
            <a:ext cx="4354476" cy="180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0918" y="2387877"/>
            <a:ext cx="3109900" cy="750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Justification for Variational Bayes: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Akaike Information Criteria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Bayesian Information Criteria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ABIC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Do not account for interdependencies between parameters and form of prior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“Free Energy” =&gt; Variational Bayes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“The posterior moments (mean and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covariance</a:t>
            </a:r>
            <a:r>
              <a:rPr lang="en" sz="1100">
                <a:solidFill>
                  <a:schemeClr val="dk1"/>
                </a:solidFill>
              </a:rPr>
              <a:t>) are updated iteratively using Variational Bayes under a fixed-form Laplace, (‘‘i.e.’’, Gaussian), approximation  </a:t>
            </a:r>
            <a:r>
              <a:rPr i="1" lang="en" sz="1150">
                <a:solidFill>
                  <a:schemeClr val="dk1"/>
                </a:solidFill>
              </a:rPr>
              <a:t>q</a:t>
            </a:r>
            <a:r>
              <a:rPr lang="en" sz="1150">
                <a:solidFill>
                  <a:schemeClr val="dk1"/>
                </a:solidFill>
              </a:rPr>
              <a:t>(</a:t>
            </a:r>
            <a:r>
              <a:rPr i="1" lang="en" sz="1150">
                <a:solidFill>
                  <a:schemeClr val="dk1"/>
                </a:solidFill>
              </a:rPr>
              <a:t>θ</a:t>
            </a:r>
            <a:r>
              <a:rPr lang="en" sz="1150">
                <a:solidFill>
                  <a:schemeClr val="dk1"/>
                </a:solidFill>
              </a:rPr>
              <a:t>) </a:t>
            </a:r>
            <a:r>
              <a:rPr lang="en" sz="1100">
                <a:solidFill>
                  <a:schemeClr val="dk1"/>
                </a:solidFill>
              </a:rPr>
              <a:t>to the conditional density.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This can be regarded as an Expectation-Maximization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algorithm</a:t>
            </a:r>
            <a:r>
              <a:rPr lang="en" sz="1100">
                <a:solidFill>
                  <a:schemeClr val="dk1"/>
                </a:solidFill>
              </a:rPr>
              <a:t>; </a:t>
            </a:r>
            <a:r>
              <a:rPr b="1" lang="en" sz="1100">
                <a:solidFill>
                  <a:schemeClr val="dk1"/>
                </a:solidFill>
              </a:rPr>
              <a:t>EM</a:t>
            </a:r>
            <a:r>
              <a:rPr lang="en" sz="1100">
                <a:solidFill>
                  <a:schemeClr val="dk1"/>
                </a:solidFill>
              </a:rPr>
              <a:t> (Dempster </a:t>
            </a:r>
            <a:r>
              <a:rPr i="1" lang="en" sz="1100">
                <a:solidFill>
                  <a:schemeClr val="dk1"/>
                </a:solidFill>
              </a:rPr>
              <a:t>et al.</a:t>
            </a:r>
            <a:r>
              <a:rPr lang="en" sz="1100">
                <a:solidFill>
                  <a:schemeClr val="dk1"/>
                </a:solidFill>
              </a:rPr>
              <a:t>, 1977) that employs a local linear approximation of the predicted responses around the current conditional expectation.”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Fristonfication of Variational Bayes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304" y="1434313"/>
            <a:ext cx="4048525" cy="22748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9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Add Dynamics, Network Structure, estimate BOLD           State: x, Input,: 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Neurals State -&gt; </a:t>
            </a:r>
            <a:r>
              <a:rPr lang="en">
                <a:solidFill>
                  <a:srgbClr val="FF0000"/>
                </a:solidFill>
              </a:rPr>
              <a:t>Hemodynamic State -&gt; Balloon Model -&gt;</a:t>
            </a:r>
            <a:r>
              <a:rPr lang="en">
                <a:solidFill>
                  <a:srgbClr val="FF0000"/>
                </a:solidFill>
              </a:rPr>
              <a:t>  BOLD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           </a:t>
            </a:r>
            <a:r>
              <a:rPr lang="en"/>
              <a:t>Parameters Theta: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http://www.scholarpedia.org/article/Dynamic_causal_modeling</a:t>
            </a:r>
            <a:endParaRPr sz="11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075" y="2634075"/>
            <a:ext cx="4227700" cy="25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Model: Full Schema (theta -&gt; lambda)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688" y="1170125"/>
            <a:ext cx="509463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Bilinear Approximation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13" y="1017725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5670000" y="1714500"/>
            <a:ext cx="3162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Figure 1: (A) The bilinear state equation of DCM for fMRI. (B) An example of a DCM describing the dynamics in a simple hierarchical system of visual areas. This system consists of two areas, each represented by a single state variable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Black arrows represent connections, grey arrows represent exogenous inputs and thin dotted arrows indicate the transformation from neural states (blue colour) into hemodynamic observations (red colour); see Figure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1</a:t>
            </a:r>
            <a:r>
              <a:rPr lang="en" sz="1100">
                <a:solidFill>
                  <a:schemeClr val="dk1"/>
                </a:solidFill>
              </a:rPr>
              <a:t> for the hemodynamic forward model. The state equation for this particular model is shown on the right. Adapted from (Stephan </a:t>
            </a:r>
            <a:r>
              <a:rPr i="1" lang="en" sz="1100">
                <a:solidFill>
                  <a:schemeClr val="dk1"/>
                </a:solidFill>
              </a:rPr>
              <a:t>et al.</a:t>
            </a:r>
            <a:r>
              <a:rPr lang="en" sz="1100">
                <a:solidFill>
                  <a:schemeClr val="dk1"/>
                </a:solidFill>
              </a:rPr>
              <a:t>, 2007a).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 Equations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2800" y="925425"/>
            <a:ext cx="2324350" cy="291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1150" y="3842125"/>
            <a:ext cx="1826575" cy="8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218500"/>
            <a:ext cx="254317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